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44"/>
  </p:notesMasterIdLst>
  <p:sldIdLst>
    <p:sldId id="290" r:id="rId3"/>
    <p:sldId id="298" r:id="rId4"/>
    <p:sldId id="299" r:id="rId5"/>
    <p:sldId id="302" r:id="rId6"/>
    <p:sldId id="303" r:id="rId7"/>
    <p:sldId id="304" r:id="rId8"/>
    <p:sldId id="305" r:id="rId9"/>
    <p:sldId id="306" r:id="rId10"/>
    <p:sldId id="300" r:id="rId11"/>
    <p:sldId id="297" r:id="rId12"/>
    <p:sldId id="308" r:id="rId13"/>
    <p:sldId id="309" r:id="rId14"/>
    <p:sldId id="294" r:id="rId15"/>
    <p:sldId id="293" r:id="rId16"/>
    <p:sldId id="292" r:id="rId17"/>
    <p:sldId id="307" r:id="rId18"/>
    <p:sldId id="311" r:id="rId19"/>
    <p:sldId id="310" r:id="rId20"/>
    <p:sldId id="296" r:id="rId21"/>
    <p:sldId id="312" r:id="rId22"/>
    <p:sldId id="313" r:id="rId23"/>
    <p:sldId id="314" r:id="rId24"/>
    <p:sldId id="315" r:id="rId25"/>
    <p:sldId id="288" r:id="rId26"/>
    <p:sldId id="257" r:id="rId27"/>
    <p:sldId id="316" r:id="rId28"/>
    <p:sldId id="317" r:id="rId29"/>
    <p:sldId id="264" r:id="rId30"/>
    <p:sldId id="318" r:id="rId31"/>
    <p:sldId id="319" r:id="rId32"/>
    <p:sldId id="320" r:id="rId33"/>
    <p:sldId id="322" r:id="rId34"/>
    <p:sldId id="323" r:id="rId35"/>
    <p:sldId id="261" r:id="rId36"/>
    <p:sldId id="325" r:id="rId37"/>
    <p:sldId id="260" r:id="rId38"/>
    <p:sldId id="326" r:id="rId39"/>
    <p:sldId id="263" r:id="rId40"/>
    <p:sldId id="262" r:id="rId41"/>
    <p:sldId id="270" r:id="rId42"/>
    <p:sldId id="276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BF6"/>
    <a:srgbClr val="EDEEEB"/>
    <a:srgbClr val="CC66FF"/>
    <a:srgbClr val="FF6699"/>
    <a:srgbClr val="660066"/>
    <a:srgbClr val="00B0F0"/>
    <a:srgbClr val="3333FF"/>
    <a:srgbClr val="0000FF"/>
    <a:srgbClr val="BFBFBF"/>
    <a:srgbClr val="AF9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0" autoAdjust="0"/>
    <p:restoredTop sz="94660"/>
  </p:normalViewPr>
  <p:slideViewPr>
    <p:cSldViewPr snapToGrid="0">
      <p:cViewPr>
        <p:scale>
          <a:sx n="82" d="100"/>
          <a:sy n="82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BBBFD-C8C8-4725-9EAB-14606A201563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664D7-DA3C-4151-A821-956FF93301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82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430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65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731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5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557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24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6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308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181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222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91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231E-211A-4305-A6F8-B22397A9A93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7539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915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280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363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478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5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89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845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919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9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231E-211A-4305-A6F8-B22397A9A93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600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231E-211A-4305-A6F8-B22397A9A93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23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231E-211A-4305-A6F8-B22397A9A93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582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69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754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323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8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1F2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9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2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1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54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75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9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56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81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98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04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4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5589620" y="3949550"/>
            <a:ext cx="401148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更多精品演示模板请前往下列网址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 &gt;&gt;&gt;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715000" y="2286000"/>
            <a:ext cx="2013857" cy="33745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设计的匠心</a:t>
            </a:r>
          </a:p>
        </p:txBody>
      </p:sp>
    </p:spTree>
    <p:extLst>
      <p:ext uri="{BB962C8B-B14F-4D97-AF65-F5344CB8AC3E}">
        <p14:creationId xmlns:p14="http://schemas.microsoft.com/office/powerpoint/2010/main" val="7396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34B-0E51-4D97-B501-3D99E04BF708}" type="datetimeFigureOut">
              <a:rPr lang="zh-TW" altLang="en-US" smtClean="0"/>
              <a:t>2021/11/30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E0AF-1CFA-4249-95DC-C50C434A5E0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>
          <a:xfrm>
            <a:off x="2063750" y="1989138"/>
            <a:ext cx="8448740" cy="914400"/>
          </a:xfrm>
        </p:spPr>
        <p:txBody>
          <a:bodyPr>
            <a:noAutofit/>
          </a:bodyPr>
          <a:lstStyle>
            <a:lvl1pPr marL="0" indent="0">
              <a:buNone/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2pPr>
            <a:lvl3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3pPr>
            <a:lvl4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4pPr>
            <a:lvl5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5192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34B-0E51-4D97-B501-3D99E04BF708}" type="datetimeFigureOut">
              <a:rPr lang="zh-TW" altLang="en-US" smtClean="0"/>
              <a:t>2021/11/30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E0AF-1CFA-4249-95DC-C50C434A5E0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>
          <a:xfrm>
            <a:off x="2063750" y="1989138"/>
            <a:ext cx="8448740" cy="914400"/>
          </a:xfrm>
        </p:spPr>
        <p:txBody>
          <a:bodyPr>
            <a:noAutofit/>
          </a:bodyPr>
          <a:lstStyle>
            <a:lvl1pPr marL="0" indent="0">
              <a:buNone/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2pPr>
            <a:lvl3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3pPr>
            <a:lvl4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4pPr>
            <a:lvl5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94364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34B-0E51-4D97-B501-3D99E04BF708}" type="datetimeFigureOut">
              <a:rPr lang="zh-TW" altLang="en-US" smtClean="0"/>
              <a:t>2021/11/30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E0AF-1CFA-4249-95DC-C50C434A5E0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>
          <a:xfrm>
            <a:off x="2063750" y="1989138"/>
            <a:ext cx="8448740" cy="914400"/>
          </a:xfrm>
        </p:spPr>
        <p:txBody>
          <a:bodyPr>
            <a:noAutofit/>
          </a:bodyPr>
          <a:lstStyle>
            <a:lvl1pPr marL="0" indent="0">
              <a:buNone/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2pPr>
            <a:lvl3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3pPr>
            <a:lvl4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4pPr>
            <a:lvl5pPr>
              <a:defRPr sz="5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6369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4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5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8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720F-F963-452B-8CDA-A747B5310769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F7E1A-B868-4300-A759-796F7896C4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8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5" r:id="rId4"/>
    <p:sldLayoutId id="2147483666" r:id="rId5"/>
    <p:sldLayoutId id="2147483667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books.com.tw/search/query/key/Allyson+Lewis/adv_author/1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books.com.tw/search/query/key/Allyson+Lewis/adv_author/1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2.jp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2.jp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5.pn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3.jpe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1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9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39.jpeg"/><Relationship Id="rId10" Type="http://schemas.microsoft.com/office/2007/relationships/hdphoto" Target="../media/hdphoto4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798" y="0"/>
            <a:ext cx="12192000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74880" y="1684076"/>
            <a:ext cx="44422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8000" b="1" spc="300" dirty="0">
                <a:solidFill>
                  <a:schemeClr val="bg1"/>
                </a:solidFill>
                <a:cs typeface="+mn-ea"/>
                <a:sym typeface="+mn-lt"/>
              </a:rPr>
              <a:t>招生策略</a:t>
            </a:r>
            <a:endParaRPr lang="zh-CN" altLang="en-US" sz="8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65777" y="4464151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TW" altLang="en-US" sz="32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國立屏北高中  陳科名</a:t>
            </a:r>
            <a:endParaRPr lang="zh-CN" altLang="en-US" sz="32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74825" y="4038512"/>
            <a:ext cx="4842351" cy="267784"/>
            <a:chOff x="3674825" y="4038512"/>
            <a:chExt cx="4842351" cy="267784"/>
          </a:xfrm>
        </p:grpSpPr>
        <p:sp>
          <p:nvSpPr>
            <p:cNvPr id="21" name="任意多边形 20"/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AF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rgbClr val="AF9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rgbClr val="AF9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文本框 87">
            <a:extLst>
              <a:ext uri="{FF2B5EF4-FFF2-40B4-BE49-F238E27FC236}">
                <a16:creationId xmlns:a16="http://schemas.microsoft.com/office/drawing/2014/main" id="{70513209-C694-49F1-97B0-1B3E8E558208}"/>
              </a:ext>
            </a:extLst>
          </p:cNvPr>
          <p:cNvSpPr txBox="1"/>
          <p:nvPr/>
        </p:nvSpPr>
        <p:spPr>
          <a:xfrm>
            <a:off x="3563510" y="1715926"/>
            <a:ext cx="50124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491">
              <a:defRPr/>
            </a:pPr>
            <a:r>
              <a:rPr lang="zh-TW" altLang="en-US" sz="8000" b="1" spc="267" dirty="0">
                <a:ln w="28575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noFill/>
                <a:cs typeface="+mn-ea"/>
                <a:sym typeface="+mn-lt"/>
              </a:rPr>
              <a:t>招生策略</a:t>
            </a:r>
            <a:endParaRPr lang="zh-CN" altLang="en-US" sz="8000" b="1" spc="267" dirty="0">
              <a:ln w="28575">
                <a:solidFill>
                  <a:schemeClr val="accent4">
                    <a:lumMod val="40000"/>
                    <a:lumOff val="60000"/>
                  </a:schemeClr>
                </a:solidFill>
              </a:ln>
              <a:noFill/>
              <a:cs typeface="+mn-ea"/>
              <a:sym typeface="+mn-lt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3926816" y="2941142"/>
            <a:ext cx="104777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dirty="0">
                <a:solidFill>
                  <a:schemeClr val="bg1"/>
                </a:solidFill>
                <a:cs typeface="+mn-ea"/>
                <a:sym typeface="+mn-lt"/>
              </a:rPr>
              <a:t>打從          </a:t>
            </a:r>
            <a:r>
              <a:rPr lang="zh-TW" altLang="en-US" sz="4000" b="1" dirty="0">
                <a:solidFill>
                  <a:srgbClr val="FF0000"/>
                </a:solidFill>
                <a:cs typeface="+mn-ea"/>
                <a:sym typeface="+mn-lt"/>
              </a:rPr>
              <a:t>    </a:t>
            </a:r>
            <a:r>
              <a:rPr lang="zh-TW" altLang="en-US" sz="3000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endParaRPr lang="en-US" altLang="zh-CN" sz="3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字方塊 16"/>
          <p:cNvSpPr txBox="1"/>
          <p:nvPr/>
        </p:nvSpPr>
        <p:spPr>
          <a:xfrm rot="20678090">
            <a:off x="4966529" y="3012220"/>
            <a:ext cx="6527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漢儀新蒂花園體" panose="02000500000000000000" pitchFamily="2" charset="-120"/>
                <a:ea typeface="漢儀新蒂花園體" panose="02000500000000000000" pitchFamily="2" charset="-120"/>
              </a:rPr>
              <a:t>心</a:t>
            </a:r>
          </a:p>
        </p:txBody>
      </p:sp>
      <p:sp>
        <p:nvSpPr>
          <p:cNvPr id="18" name="文字方塊 17"/>
          <p:cNvSpPr txBox="1"/>
          <p:nvPr/>
        </p:nvSpPr>
        <p:spPr>
          <a:xfrm rot="919753">
            <a:off x="5590479" y="2963793"/>
            <a:ext cx="102463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漢儀新蒂花園體" panose="02000500000000000000" pitchFamily="2" charset="-120"/>
                <a:ea typeface="漢儀新蒂花園體" panose="02000500000000000000" pitchFamily="2" charset="-120"/>
              </a:rPr>
              <a:t>理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9187" y="3085016"/>
            <a:ext cx="1730055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dirty="0">
                <a:solidFill>
                  <a:schemeClr val="bg1"/>
                </a:solidFill>
                <a:cs typeface="+mn-ea"/>
                <a:sym typeface="+mn-lt"/>
              </a:rPr>
              <a:t>成為首選</a:t>
            </a:r>
            <a:endParaRPr lang="en-US" altLang="zh-CN" sz="3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27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318" y="1181941"/>
            <a:ext cx="9275522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8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於是，</a:t>
            </a:r>
            <a:endParaRPr lang="en-US" altLang="zh-TW" sz="85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963888" y="2963594"/>
            <a:ext cx="9917471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7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70C0"/>
                  </a:outerShdw>
                </a:effectLst>
                <a:latin typeface="+mn-ea"/>
                <a:cs typeface="+mn-ea"/>
                <a:sym typeface="+mn-lt"/>
              </a:rPr>
              <a:t>我開始想要沉醉在</a:t>
            </a:r>
            <a:endParaRPr lang="zh-CN" altLang="en-US" sz="70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70C0"/>
                </a:outerShdw>
              </a:effectLst>
              <a:latin typeface="+mn-ea"/>
              <a:cs typeface="+mn-ea"/>
              <a:sym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48054"/>
          <a:stretch/>
        </p:blipFill>
        <p:spPr>
          <a:xfrm>
            <a:off x="7692926" y="4133145"/>
            <a:ext cx="2710914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8" presetClass="emph" presetSubtype="0" repeatCount="indefinite" fill="remove" nodeType="afterEffect" p14:presetBounceEnd="1000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 p14:bounceEnd="1000">
                                          <p:cBhvr>
                                            <p:cTn id="1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8" presetClass="emph" presetSubtype="0" repeatCount="indefinite" fill="remov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331561" y="811852"/>
            <a:ext cx="4006759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7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屏北高中</a:t>
            </a:r>
            <a:endParaRPr lang="en-US" altLang="zh-TW" sz="75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8480" y="2330996"/>
            <a:ext cx="9316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zh-TW" sz="3000" b="1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93</a:t>
            </a:r>
            <a:r>
              <a:rPr lang="zh-TW" altLang="en-US" sz="3000" b="1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年成立，</a:t>
            </a:r>
            <a:endParaRPr lang="en-US" altLang="zh-TW" sz="3000" b="1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just" fontAlgn="base"/>
            <a:r>
              <a:rPr lang="zh-TW" altLang="en-US" sz="3000" b="1" dirty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校園建築榮獲「綠建築設計獎」、 「公共藝術優選」。</a:t>
            </a:r>
          </a:p>
        </p:txBody>
      </p:sp>
      <p:pic>
        <p:nvPicPr>
          <p:cNvPr id="6" name="屏北高中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62" end="212110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1360" y="269240"/>
            <a:ext cx="4145280" cy="23317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24238" y="3619308"/>
            <a:ext cx="76017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全國最美的生態高中－藍天、綠地、 綠校園</a:t>
            </a:r>
            <a:endParaRPr lang="zh-TW" alt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225" y="1544544"/>
            <a:ext cx="6956139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</p:transition>
    </mc:Choice>
    <mc:Fallback xmlns=""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932298" y="4321950"/>
            <a:ext cx="108555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金梅美工廣告字體" panose="02010509060101010101" pitchFamily="49" charset="-120"/>
                <a:ea typeface="金梅美工廣告字體" panose="02010509060101010101" pitchFamily="49" charset="-120"/>
              </a:rPr>
              <a:t>好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1" y="266646"/>
            <a:ext cx="11796782" cy="326164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35" y="4521317"/>
            <a:ext cx="2997525" cy="170778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6927" y="3525678"/>
            <a:ext cx="2704008" cy="159254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41938" y="4735068"/>
            <a:ext cx="1950889" cy="117053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6076">
            <a:off x="8925816" y="5320333"/>
            <a:ext cx="2889754" cy="117053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/>
          <a:srcRect t="51195"/>
          <a:stretch/>
        </p:blipFill>
        <p:spPr>
          <a:xfrm>
            <a:off x="7897962" y="4941809"/>
            <a:ext cx="640135" cy="571275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7"/>
          <a:srcRect t="51195"/>
          <a:stretch/>
        </p:blipFill>
        <p:spPr>
          <a:xfrm>
            <a:off x="8322754" y="4941809"/>
            <a:ext cx="640135" cy="57127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7"/>
          <a:srcRect t="51195"/>
          <a:stretch/>
        </p:blipFill>
        <p:spPr>
          <a:xfrm>
            <a:off x="8754030" y="4941809"/>
            <a:ext cx="640135" cy="57127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43B7C04-29B3-4B97-BBB1-D06EEA89932A}"/>
              </a:ext>
            </a:extLst>
          </p:cNvPr>
          <p:cNvSpPr/>
          <p:nvPr/>
        </p:nvSpPr>
        <p:spPr>
          <a:xfrm>
            <a:off x="1324238" y="3619308"/>
            <a:ext cx="76017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全國最美的生態高中－藍天、綠地、 綠校園</a:t>
            </a:r>
            <a:endParaRPr lang="zh-TW" alt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4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圖片 15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31203" b="16646"/>
          <a:stretch/>
        </p:blipFill>
        <p:spPr bwMode="auto">
          <a:xfrm>
            <a:off x="1838258" y="2435577"/>
            <a:ext cx="8697661" cy="40896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本框 2"/>
          <p:cNvSpPr txBox="1"/>
          <p:nvPr/>
        </p:nvSpPr>
        <p:spPr>
          <a:xfrm>
            <a:off x="1957007" y="804361"/>
            <a:ext cx="55707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可能是求職以來潛意識中的</a:t>
            </a:r>
            <a:endParaRPr lang="zh-CN" altLang="en-U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6920" y="2461319"/>
            <a:ext cx="10317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所以擔任註冊組長時，不自覺地開始這麼做了</a:t>
            </a:r>
            <a:endParaRPr lang="en-US" altLang="zh-TW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36064" y="210087"/>
            <a:ext cx="403187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危機感</a:t>
            </a:r>
            <a:endParaRPr lang="zh-CN" altLang="en-US" sz="10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67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random/>
      </p:transition>
    </mc:Choice>
    <mc:Fallback xmlns="">
      <p:transition spd="slow" advTm="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8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8878" y="573147"/>
            <a:ext cx="14555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這樣，</a:t>
            </a:r>
            <a:endParaRPr lang="zh-CN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</p:txBody>
      </p:sp>
      <p:pic>
        <p:nvPicPr>
          <p:cNvPr id="13" name="圖片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61301" r="6670" b="6732"/>
          <a:stretch/>
        </p:blipFill>
        <p:spPr bwMode="auto">
          <a:xfrm>
            <a:off x="643755" y="1600308"/>
            <a:ext cx="10439547" cy="1827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圖片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1" b="30044"/>
          <a:stretch/>
        </p:blipFill>
        <p:spPr bwMode="auto">
          <a:xfrm>
            <a:off x="6256615" y="3495199"/>
            <a:ext cx="4826688" cy="16300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31203" b="16646"/>
          <a:stretch/>
        </p:blipFill>
        <p:spPr bwMode="auto">
          <a:xfrm>
            <a:off x="643755" y="3504927"/>
            <a:ext cx="5544766" cy="2993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圖片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45125" r="22745" b="33611"/>
          <a:stretch/>
        </p:blipFill>
        <p:spPr bwMode="auto">
          <a:xfrm>
            <a:off x="6256615" y="5208205"/>
            <a:ext cx="4826687" cy="128992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本框 1"/>
          <p:cNvSpPr txBox="1"/>
          <p:nvPr/>
        </p:nvSpPr>
        <p:spPr>
          <a:xfrm>
            <a:off x="1985236" y="573147"/>
            <a:ext cx="66847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你就會愛上屏北了嗎？</a:t>
            </a:r>
            <a:endParaRPr lang="zh-CN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29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24990" y="4071568"/>
            <a:ext cx="67249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zh-TW" altLang="en-US" sz="3600" dirty="0">
                <a:solidFill>
                  <a:srgbClr val="AF935C"/>
                </a:solidFill>
                <a:cs typeface="+mn-ea"/>
                <a:sym typeface="+mn-lt"/>
              </a:rPr>
              <a:t>當時很直覺的想：</a:t>
            </a:r>
            <a:endParaRPr lang="en-US" altLang="zh-TW" sz="3600" dirty="0">
              <a:solidFill>
                <a:srgbClr val="AF935C"/>
              </a:solidFill>
              <a:cs typeface="+mn-ea"/>
              <a:sym typeface="+mn-lt"/>
            </a:endParaRPr>
          </a:p>
          <a:p>
            <a:r>
              <a:rPr lang="zh-TW" altLang="en-US" sz="3600" dirty="0">
                <a:solidFill>
                  <a:srgbClr val="AF935C"/>
                </a:solidFill>
                <a:cs typeface="+mn-ea"/>
                <a:sym typeface="+mn-lt"/>
              </a:rPr>
              <a:t>要有顧客，通常是</a:t>
            </a:r>
            <a:r>
              <a:rPr lang="zh-TW" altLang="en-US" sz="5000" dirty="0">
                <a:solidFill>
                  <a:srgbClr val="AF935C"/>
                </a:solidFill>
                <a:cs typeface="+mn-ea"/>
                <a:sym typeface="+mn-lt"/>
              </a:rPr>
              <a:t>打廣告</a:t>
            </a:r>
            <a:r>
              <a:rPr lang="zh-TW" altLang="en-US" sz="3600" dirty="0">
                <a:solidFill>
                  <a:srgbClr val="AF935C"/>
                </a:solidFill>
                <a:cs typeface="+mn-ea"/>
                <a:sym typeface="+mn-lt"/>
              </a:rPr>
              <a:t>吧！</a:t>
            </a:r>
            <a:endParaRPr lang="zh-CN" altLang="en-US" sz="36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9" y="562321"/>
            <a:ext cx="12199309" cy="28025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9623" y="216952"/>
            <a:ext cx="37753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潛意識中的危機感</a:t>
            </a:r>
            <a:endParaRPr lang="zh-CN" altLang="en-US" sz="3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52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874318" y="1181941"/>
            <a:ext cx="9275522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8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瞎打，只會耗損</a:t>
            </a:r>
            <a:endParaRPr lang="en-US" altLang="zh-TW" sz="8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4318" y="3244334"/>
            <a:ext cx="903324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所謂：先要</a:t>
            </a:r>
            <a:r>
              <a:rPr lang="zh-TW" altLang="en-US" sz="45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做對的事情</a:t>
            </a:r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，再</a:t>
            </a:r>
            <a:r>
              <a:rPr lang="zh-TW" altLang="en-US" sz="45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把事情做對</a:t>
            </a:r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TW" altLang="en-US" sz="3000" b="1" i="0" dirty="0">
              <a:solidFill>
                <a:srgbClr val="0070C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8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623946" y="332856"/>
            <a:ext cx="9275522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8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102-103</a:t>
            </a:r>
            <a:r>
              <a:rPr lang="zh-TW" altLang="en-US" sz="8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期間</a:t>
            </a:r>
            <a:endParaRPr lang="en-US" altLang="zh-TW" sz="8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6705" y="1974835"/>
            <a:ext cx="11059438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修讀高中輔導教師第二專長的同時，</a:t>
            </a:r>
            <a:endParaRPr lang="en-US" altLang="zh-TW" sz="3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接觸了不少心理學，漸漸地知道：</a:t>
            </a:r>
            <a:endParaRPr lang="en-US" altLang="zh-TW" sz="3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心理學對人性的分析</a:t>
            </a:r>
            <a:r>
              <a:rPr lang="zh-TW" altLang="en-US" sz="3200" dirty="0"/>
              <a:t>，可來詮釋與預測人類行為，</a:t>
            </a:r>
            <a:endParaRPr lang="en-US" altLang="zh-TW" sz="3200" dirty="0"/>
          </a:p>
          <a:p>
            <a:r>
              <a:rPr lang="zh-TW" altLang="en-US" sz="3200" dirty="0"/>
              <a:t>那麼，</a:t>
            </a:r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自己所做的招生行為，</a:t>
            </a:r>
            <a:endParaRPr lang="en-US" altLang="zh-TW" sz="3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原來是以站在「預測」當事者會接受的方式而思考出來的。</a:t>
            </a:r>
            <a:endParaRPr lang="zh-TW" altLang="en-US" sz="3000" b="1" i="0" dirty="0">
              <a:solidFill>
                <a:srgbClr val="0070C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402980" y="4873034"/>
            <a:ext cx="101649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我開始嘗試從                                      </a:t>
            </a:r>
            <a:endParaRPr lang="en-US" altLang="zh-TW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spcBef>
                <a:spcPts val="1200"/>
              </a:spcBef>
            </a:pPr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思考可行的招生策略。</a:t>
            </a:r>
            <a:endParaRPr lang="en-US" altLang="zh-TW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51024" y="4699945"/>
            <a:ext cx="6019597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心理學的理論，</a:t>
            </a:r>
            <a:endParaRPr lang="zh-TW" altLang="en-US" sz="6500" dirty="0"/>
          </a:p>
        </p:txBody>
      </p:sp>
    </p:spTree>
    <p:extLst>
      <p:ext uri="{BB962C8B-B14F-4D97-AF65-F5344CB8AC3E}">
        <p14:creationId xmlns:p14="http://schemas.microsoft.com/office/powerpoint/2010/main" val="8763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9" y="562321"/>
            <a:ext cx="12199309" cy="2802582"/>
          </a:xfrm>
          <a:prstGeom prst="rect">
            <a:avLst/>
          </a:prstGeom>
        </p:spPr>
      </p:pic>
      <p:sp>
        <p:nvSpPr>
          <p:cNvPr id="5" name="文本框 2"/>
          <p:cNvSpPr txBox="1"/>
          <p:nvPr/>
        </p:nvSpPr>
        <p:spPr>
          <a:xfrm>
            <a:off x="622309" y="4873034"/>
            <a:ext cx="117262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我開始思考：</a:t>
            </a:r>
            <a:endParaRPr lang="en-US" altLang="zh-TW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為什麼到處張貼廣告，就會有學生想來讀呢？</a:t>
            </a:r>
            <a:endParaRPr lang="zh-CN" altLang="en-US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22994" y="2969402"/>
            <a:ext cx="67249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zh-TW" alt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當時很直覺的想：</a:t>
            </a:r>
            <a:endParaRPr lang="en-US" altLang="zh-TW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r>
              <a:rPr lang="zh-TW" alt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要有顧客，通常是</a:t>
            </a:r>
            <a:r>
              <a:rPr lang="zh-TW" altLang="en-US" sz="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打廣告</a:t>
            </a:r>
            <a:r>
              <a:rPr lang="zh-TW" alt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吧！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897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6836" y="153124"/>
            <a:ext cx="11263730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原來這是心理學中的～～</a:t>
            </a:r>
            <a:endParaRPr lang="en-US" altLang="zh-TW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zh-TW" altLang="en-US" sz="1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      曝光效應</a:t>
            </a:r>
            <a:endParaRPr lang="zh-CN" altLang="en-US" sz="1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70182" y="4092664"/>
            <a:ext cx="88408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500" dirty="0">
                <a:latin typeface="Roboto"/>
              </a:rPr>
              <a:t>當人們經常看到某個事物直到熟悉之後，便會逐漸產生好感，</a:t>
            </a:r>
            <a:endParaRPr lang="en-US" altLang="zh-TW" sz="2500" dirty="0">
              <a:latin typeface="Roboto"/>
            </a:endParaRPr>
          </a:p>
          <a:p>
            <a:pPr algn="r">
              <a:spcBef>
                <a:spcPts val="1200"/>
              </a:spcBef>
            </a:pPr>
            <a:r>
              <a:rPr lang="zh-TW" altLang="en-US" sz="2500" dirty="0">
                <a:solidFill>
                  <a:srgbClr val="002060"/>
                </a:solidFill>
                <a:latin typeface="Roboto"/>
              </a:rPr>
              <a:t>也會在心裡留下深刻印象</a:t>
            </a:r>
            <a:r>
              <a:rPr lang="zh-TW" altLang="en-US" sz="2500" dirty="0">
                <a:latin typeface="Roboto"/>
              </a:rPr>
              <a:t>。</a:t>
            </a:r>
            <a:endParaRPr lang="zh-TW" altLang="en-US" sz="2500" dirty="0"/>
          </a:p>
        </p:txBody>
      </p:sp>
      <p:sp>
        <p:nvSpPr>
          <p:cNvPr id="5" name="文本框 1"/>
          <p:cNvSpPr txBox="1"/>
          <p:nvPr/>
        </p:nvSpPr>
        <p:spPr>
          <a:xfrm rot="21231786">
            <a:off x="927889" y="4280100"/>
            <a:ext cx="3578391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3600" dirty="0">
                <a:solidFill>
                  <a:srgbClr val="AF935C"/>
                </a:solidFill>
                <a:cs typeface="+mn-ea"/>
                <a:sym typeface="+mn-lt"/>
              </a:rPr>
              <a:t>正所謂：</a:t>
            </a:r>
            <a:endParaRPr lang="en-US" altLang="zh-TW" sz="3600" dirty="0">
              <a:solidFill>
                <a:srgbClr val="AF935C"/>
              </a:solidFill>
              <a:cs typeface="+mn-ea"/>
              <a:sym typeface="+mn-lt"/>
            </a:endParaRPr>
          </a:p>
          <a:p>
            <a:r>
              <a:rPr lang="zh-TW" altLang="en-US" sz="3600" dirty="0">
                <a:solidFill>
                  <a:srgbClr val="AF935C"/>
                </a:solidFill>
                <a:cs typeface="+mn-ea"/>
                <a:sym typeface="+mn-lt"/>
              </a:rPr>
              <a:t>      </a:t>
            </a:r>
            <a:r>
              <a:rPr lang="zh-TW" altLang="en-US" sz="4500" dirty="0">
                <a:solidFill>
                  <a:srgbClr val="AF935C"/>
                </a:solidFill>
                <a:cs typeface="+mn-ea"/>
                <a:sym typeface="+mn-lt"/>
              </a:rPr>
              <a:t>日久生情</a:t>
            </a:r>
            <a:endParaRPr lang="zh-CN" altLang="en-US" sz="45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67022" y="5024247"/>
            <a:ext cx="28777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將印象植入大腦</a:t>
            </a:r>
            <a:endParaRPr lang="zh-TW" altLang="en-US" sz="3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7071361" y="5521068"/>
            <a:ext cx="5981188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4500" b="1" spc="50" dirty="0">
                <a:ln w="1905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+mn-ea"/>
                <a:sym typeface="+mn-lt"/>
              </a:rPr>
              <a:t>認知的自動化歷程</a:t>
            </a:r>
            <a:endParaRPr lang="zh-CN" altLang="en-US" sz="4500" b="1" spc="50" dirty="0">
              <a:ln w="19050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64900" y="5762593"/>
            <a:ext cx="49295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當不知如何作抉擇時，</a:t>
            </a:r>
            <a:endParaRPr lang="en-US" altLang="zh-TW" sz="25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zh-TW" altLang="en-US" sz="2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有印象或熟悉的東西最容易</a:t>
            </a:r>
            <a:r>
              <a:rPr lang="zh-TW" altLang="en-US" sz="3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出線</a:t>
            </a:r>
          </a:p>
        </p:txBody>
      </p:sp>
      <p:sp>
        <p:nvSpPr>
          <p:cNvPr id="12" name="弧形 11"/>
          <p:cNvSpPr/>
          <p:nvPr/>
        </p:nvSpPr>
        <p:spPr>
          <a:xfrm rot="18504367">
            <a:off x="7204864" y="4919849"/>
            <a:ext cx="1434419" cy="779267"/>
          </a:xfrm>
          <a:prstGeom prst="arc">
            <a:avLst/>
          </a:prstGeom>
          <a:ln w="571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弧形 13"/>
          <p:cNvSpPr/>
          <p:nvPr/>
        </p:nvSpPr>
        <p:spPr>
          <a:xfrm rot="3301862" flipH="1">
            <a:off x="8032553" y="5426977"/>
            <a:ext cx="1096113" cy="596590"/>
          </a:xfrm>
          <a:prstGeom prst="arc">
            <a:avLst/>
          </a:prstGeom>
          <a:ln w="5715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弧形 14"/>
          <p:cNvSpPr/>
          <p:nvPr/>
        </p:nvSpPr>
        <p:spPr>
          <a:xfrm rot="11350530" flipH="1">
            <a:off x="8178430" y="5797826"/>
            <a:ext cx="1394531" cy="744418"/>
          </a:xfrm>
          <a:prstGeom prst="arc">
            <a:avLst/>
          </a:prstGeom>
          <a:ln w="57150">
            <a:solidFill>
              <a:schemeClr val="tx2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43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  <p:bldP spid="5" grpId="0"/>
      <p:bldP spid="4" grpId="0"/>
      <p:bldP spid="7" grpId="0"/>
      <p:bldP spid="8" grpId="0"/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874318" y="1181941"/>
            <a:ext cx="9275522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8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進入主題前，</a:t>
            </a:r>
            <a:endParaRPr lang="en-US" altLang="zh-TW" sz="85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874318" y="2872837"/>
            <a:ext cx="9275522" cy="15542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7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有個 </a:t>
            </a:r>
            <a:r>
              <a:rPr lang="zh-TW" altLang="en-US" sz="9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問題 </a:t>
            </a:r>
            <a:r>
              <a:rPr lang="zh-TW" altLang="en-US" sz="7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請教大家</a:t>
            </a:r>
            <a:endParaRPr lang="en-US" altLang="zh-TW" sz="70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13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從1%的選擇開始，去做你真正渴望的事：每天7分鐘微行動，在追求中釐清優先順序，每個選擇都為人生加分- 天下網路書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4" y="0"/>
            <a:ext cx="4883353" cy="66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751786" y="922687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500" b="1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作對選擇，排對次序。</a:t>
            </a:r>
            <a:endParaRPr lang="en-US" altLang="zh-TW" sz="3500" b="1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500" b="1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可以避免內在耗損。</a:t>
            </a:r>
            <a:endParaRPr lang="en-US" altLang="zh-TW" sz="3500" b="1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4981" y="6407948"/>
            <a:ext cx="3942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666666"/>
                </a:solidFill>
                <a:latin typeface="Arial" panose="020B0604020202020204" pitchFamily="34" charset="0"/>
              </a:rPr>
              <a:t>天下雜誌出版，作者： </a:t>
            </a:r>
            <a:r>
              <a:rPr lang="en-US" altLang="zh-TW" dirty="0">
                <a:solidFill>
                  <a:srgbClr val="333333"/>
                </a:solidFill>
                <a:latin typeface="Arial" panose="020B0604020202020204" pitchFamily="34" charset="0"/>
                <a:hlinkClick r:id="rId3"/>
              </a:rPr>
              <a:t>Allyson Lewis</a:t>
            </a:r>
            <a:endParaRPr lang="zh-TW" altLang="en-US" dirty="0"/>
          </a:p>
        </p:txBody>
      </p:sp>
      <p:sp>
        <p:nvSpPr>
          <p:cNvPr id="5" name="文本框 2"/>
          <p:cNvSpPr txBox="1"/>
          <p:nvPr/>
        </p:nvSpPr>
        <p:spPr>
          <a:xfrm>
            <a:off x="2856065" y="2433132"/>
            <a:ext cx="884088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我開始思考：</a:t>
            </a:r>
            <a:endParaRPr lang="en-US" altLang="zh-TW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如何讓屏北成為更多學子的首選？</a:t>
            </a:r>
            <a:endParaRPr lang="en-US" altLang="zh-TW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81655" y="4387886"/>
            <a:ext cx="10015292" cy="163121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1.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如何使用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心理學原則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研擬招生策略？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這些策略的先後次序是？</a:t>
            </a:r>
            <a:endParaRPr lang="zh-CN" altLang="en-US" sz="4000" dirty="0"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94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從1%的選擇開始，去做你真正渴望的事：每天7分鐘微行動，在追求中釐清優先順序，每個選擇都為人生加分- 天下網路書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4" y="0"/>
            <a:ext cx="4883353" cy="66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751786" y="922687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500" b="1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作對選擇，排對次序。</a:t>
            </a:r>
            <a:endParaRPr lang="en-US" altLang="zh-TW" sz="3500" b="1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500" b="1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可以避免內在耗損。</a:t>
            </a:r>
            <a:endParaRPr lang="en-US" altLang="zh-TW" sz="3500" b="1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4981" y="6407948"/>
            <a:ext cx="3942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666666"/>
                </a:solidFill>
                <a:latin typeface="Arial" panose="020B0604020202020204" pitchFamily="34" charset="0"/>
              </a:rPr>
              <a:t>天下雜誌出版，作者： </a:t>
            </a:r>
            <a:r>
              <a:rPr lang="en-US" altLang="zh-TW" dirty="0">
                <a:solidFill>
                  <a:srgbClr val="333333"/>
                </a:solidFill>
                <a:latin typeface="Arial" panose="020B0604020202020204" pitchFamily="34" charset="0"/>
                <a:hlinkClick r:id="rId3"/>
              </a:rPr>
              <a:t>Allyson Lewis</a:t>
            </a:r>
            <a:endParaRPr lang="zh-TW" altLang="en-US" dirty="0"/>
          </a:p>
        </p:txBody>
      </p:sp>
      <p:sp>
        <p:nvSpPr>
          <p:cNvPr id="5" name="文本框 2"/>
          <p:cNvSpPr txBox="1"/>
          <p:nvPr/>
        </p:nvSpPr>
        <p:spPr>
          <a:xfrm>
            <a:off x="2856065" y="2433132"/>
            <a:ext cx="884088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我開始思考：</a:t>
            </a:r>
            <a:endParaRPr lang="en-US" altLang="zh-TW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如何讓屏北成為更多學子的首選？</a:t>
            </a:r>
            <a:endParaRPr lang="en-US" altLang="zh-TW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81655" y="4387886"/>
            <a:ext cx="10015292" cy="163121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1.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如何使用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心理學原則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研擬招生策略？</a:t>
            </a:r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2.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這些策略的先後次序是？</a:t>
            </a:r>
            <a:endParaRPr lang="zh-CN" altLang="en-US" sz="4000" dirty="0"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64122" y="766025"/>
            <a:ext cx="10141527" cy="1287422"/>
            <a:chOff x="1138228" y="1864648"/>
            <a:chExt cx="10141527" cy="1287422"/>
          </a:xfrm>
        </p:grpSpPr>
        <p:sp>
          <p:nvSpPr>
            <p:cNvPr id="7" name="圓角矩形 6"/>
            <p:cNvSpPr/>
            <p:nvPr/>
          </p:nvSpPr>
          <p:spPr>
            <a:xfrm>
              <a:off x="1138228" y="1864648"/>
              <a:ext cx="10141527" cy="1287422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259087" y="2018536"/>
              <a:ext cx="10009471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zh-TW" altLang="en-US" sz="6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設計思考</a:t>
              </a:r>
              <a:r>
                <a:rPr lang="en-US" altLang="zh-TW" sz="6000" b="1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(</a:t>
              </a:r>
              <a:r>
                <a:rPr lang="en-US" altLang="zh-TW" sz="6000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Design Thinking</a:t>
              </a:r>
              <a:r>
                <a:rPr lang="zh-TW" altLang="en-US" sz="6000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TW" sz="6000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zh-TW" altLang="en-US" sz="6000" dirty="0">
                <a:solidFill>
                  <a:srgbClr val="FFCCFF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93301" y="37968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7030A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The answer is</a:t>
            </a:r>
          </a:p>
        </p:txBody>
      </p:sp>
    </p:spTree>
    <p:extLst>
      <p:ext uri="{BB962C8B-B14F-4D97-AF65-F5344CB8AC3E}">
        <p14:creationId xmlns:p14="http://schemas.microsoft.com/office/powerpoint/2010/main" val="148655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764122" y="766025"/>
            <a:ext cx="10141527" cy="1287422"/>
            <a:chOff x="1138228" y="1864648"/>
            <a:chExt cx="10141527" cy="1287422"/>
          </a:xfrm>
        </p:grpSpPr>
        <p:sp>
          <p:nvSpPr>
            <p:cNvPr id="12" name="圓角矩形 11"/>
            <p:cNvSpPr/>
            <p:nvPr/>
          </p:nvSpPr>
          <p:spPr>
            <a:xfrm>
              <a:off x="1138228" y="1864648"/>
              <a:ext cx="10141527" cy="1287422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259087" y="2018536"/>
              <a:ext cx="10009471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zh-TW" altLang="en-US" sz="6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設計思考</a:t>
              </a:r>
              <a:r>
                <a:rPr lang="en-US" altLang="zh-TW" sz="6000" b="1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+mn-lt"/>
                </a:rPr>
                <a:t>(</a:t>
              </a:r>
              <a:r>
                <a:rPr lang="en-US" altLang="zh-TW" sz="6000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Design Thinking</a:t>
              </a:r>
              <a:r>
                <a:rPr lang="zh-TW" altLang="en-US" sz="6000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TW" sz="6000" dirty="0">
                  <a:solidFill>
                    <a:srgbClr val="FFCC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zh-TW" altLang="en-US" sz="6000" dirty="0">
                <a:solidFill>
                  <a:srgbClr val="FFCCFF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593301" y="37968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7030A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The answer is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593301" y="3498480"/>
            <a:ext cx="1965060" cy="1967720"/>
            <a:chOff x="885371" y="2960914"/>
            <a:chExt cx="2293258" cy="2278743"/>
          </a:xfrm>
        </p:grpSpPr>
        <p:sp>
          <p:nvSpPr>
            <p:cNvPr id="16" name="橢圓 15"/>
            <p:cNvSpPr/>
            <p:nvPr/>
          </p:nvSpPr>
          <p:spPr>
            <a:xfrm>
              <a:off x="885371" y="2960914"/>
              <a:ext cx="2293258" cy="22787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947057" y="3700919"/>
              <a:ext cx="2169886" cy="1104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EMPATHY</a:t>
              </a:r>
            </a:p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同理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952040" y="3498480"/>
            <a:ext cx="1999239" cy="1967720"/>
            <a:chOff x="885371" y="2960914"/>
            <a:chExt cx="2293258" cy="2278743"/>
          </a:xfrm>
        </p:grpSpPr>
        <p:sp>
          <p:nvSpPr>
            <p:cNvPr id="19" name="橢圓 18"/>
            <p:cNvSpPr/>
            <p:nvPr/>
          </p:nvSpPr>
          <p:spPr>
            <a:xfrm>
              <a:off x="885371" y="2960914"/>
              <a:ext cx="2293258" cy="22787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947057" y="3700920"/>
              <a:ext cx="216988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DEFINE</a:t>
              </a:r>
            </a:p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釐清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376528" y="3498479"/>
            <a:ext cx="1871217" cy="1967721"/>
            <a:chOff x="885371" y="2960914"/>
            <a:chExt cx="2293258" cy="2278743"/>
          </a:xfrm>
        </p:grpSpPr>
        <p:sp>
          <p:nvSpPr>
            <p:cNvPr id="22" name="橢圓 21"/>
            <p:cNvSpPr/>
            <p:nvPr/>
          </p:nvSpPr>
          <p:spPr>
            <a:xfrm>
              <a:off x="885371" y="2960914"/>
              <a:ext cx="2293258" cy="22787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947057" y="3700920"/>
              <a:ext cx="216988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IDEATE</a:t>
              </a:r>
            </a:p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發想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7699419" y="3498478"/>
            <a:ext cx="1871217" cy="1967721"/>
            <a:chOff x="885371" y="2960914"/>
            <a:chExt cx="2293258" cy="2278743"/>
          </a:xfrm>
        </p:grpSpPr>
        <p:sp>
          <p:nvSpPr>
            <p:cNvPr id="25" name="橢圓 24"/>
            <p:cNvSpPr/>
            <p:nvPr/>
          </p:nvSpPr>
          <p:spPr>
            <a:xfrm>
              <a:off x="885371" y="2960914"/>
              <a:ext cx="2293258" cy="22787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947057" y="3700920"/>
              <a:ext cx="2169887" cy="936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PROTOTYPE</a:t>
              </a:r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原型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9920019" y="3541699"/>
            <a:ext cx="1871217" cy="1967721"/>
            <a:chOff x="885371" y="2960914"/>
            <a:chExt cx="2293258" cy="2278743"/>
          </a:xfrm>
        </p:grpSpPr>
        <p:sp>
          <p:nvSpPr>
            <p:cNvPr id="28" name="橢圓 27"/>
            <p:cNvSpPr/>
            <p:nvPr/>
          </p:nvSpPr>
          <p:spPr>
            <a:xfrm>
              <a:off x="885371" y="2960914"/>
              <a:ext cx="2293258" cy="22787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947057" y="3700920"/>
              <a:ext cx="2169887" cy="112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TEST</a:t>
              </a:r>
            </a:p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驗證</a:t>
              </a:r>
            </a:p>
          </p:txBody>
        </p:sp>
      </p:grpSp>
      <p:sp>
        <p:nvSpPr>
          <p:cNvPr id="30" name="向右箭號 29"/>
          <p:cNvSpPr/>
          <p:nvPr/>
        </p:nvSpPr>
        <p:spPr>
          <a:xfrm>
            <a:off x="2453970" y="3400985"/>
            <a:ext cx="626611" cy="447311"/>
          </a:xfrm>
          <a:prstGeom prst="rightArrow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30"/>
          <p:cNvSpPr/>
          <p:nvPr/>
        </p:nvSpPr>
        <p:spPr>
          <a:xfrm>
            <a:off x="4907456" y="3418735"/>
            <a:ext cx="626611" cy="447311"/>
          </a:xfrm>
          <a:prstGeom prst="rightArrow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向右箭號 31"/>
          <p:cNvSpPr/>
          <p:nvPr/>
        </p:nvSpPr>
        <p:spPr>
          <a:xfrm>
            <a:off x="7264704" y="3384786"/>
            <a:ext cx="626611" cy="447311"/>
          </a:xfrm>
          <a:prstGeom prst="rightArrow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>
            <a:off x="9469247" y="3409670"/>
            <a:ext cx="626611" cy="447311"/>
          </a:xfrm>
          <a:prstGeom prst="rightArrow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514421" y="3248059"/>
            <a:ext cx="4505586" cy="2507277"/>
          </a:xfrm>
          <a:prstGeom prst="rect">
            <a:avLst/>
          </a:prstGeom>
          <a:solidFill>
            <a:srgbClr val="BFBFBF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1585057" y="6048085"/>
            <a:ext cx="172354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蒐集資料</a:t>
            </a:r>
          </a:p>
        </p:txBody>
      </p:sp>
      <p:sp>
        <p:nvSpPr>
          <p:cNvPr id="43" name="矩形 42"/>
          <p:cNvSpPr/>
          <p:nvPr/>
        </p:nvSpPr>
        <p:spPr>
          <a:xfrm>
            <a:off x="5173607" y="3248058"/>
            <a:ext cx="4538317" cy="2507277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/>
          <p:cNvSpPr txBox="1"/>
          <p:nvPr/>
        </p:nvSpPr>
        <p:spPr>
          <a:xfrm>
            <a:off x="6620570" y="2525403"/>
            <a:ext cx="1723549" cy="553998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研擬方案</a:t>
            </a:r>
          </a:p>
        </p:txBody>
      </p:sp>
      <p:sp>
        <p:nvSpPr>
          <p:cNvPr id="46" name="矩形 45"/>
          <p:cNvSpPr/>
          <p:nvPr/>
        </p:nvSpPr>
        <p:spPr>
          <a:xfrm>
            <a:off x="9834430" y="3248059"/>
            <a:ext cx="2074807" cy="2507277"/>
          </a:xfrm>
          <a:prstGeom prst="rect">
            <a:avLst/>
          </a:prstGeom>
          <a:solidFill>
            <a:srgbClr val="660066">
              <a:alpha val="23922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/>
          <p:cNvSpPr txBox="1"/>
          <p:nvPr/>
        </p:nvSpPr>
        <p:spPr>
          <a:xfrm>
            <a:off x="9900354" y="2458439"/>
            <a:ext cx="2008883" cy="553998"/>
          </a:xfrm>
          <a:prstGeom prst="rect">
            <a:avLst/>
          </a:prstGeom>
          <a:solidFill>
            <a:srgbClr val="9966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執行</a:t>
            </a:r>
            <a:r>
              <a:rPr lang="en-US" altLang="zh-TW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TW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檢討</a:t>
            </a:r>
          </a:p>
        </p:txBody>
      </p:sp>
    </p:spTree>
    <p:extLst>
      <p:ext uri="{BB962C8B-B14F-4D97-AF65-F5344CB8AC3E}">
        <p14:creationId xmlns:p14="http://schemas.microsoft.com/office/powerpoint/2010/main" val="131281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874318" y="1181941"/>
            <a:ext cx="9275522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8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聽起來很有學問？</a:t>
            </a:r>
            <a:endParaRPr lang="en-US" altLang="zh-TW" sz="8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03725" y="2897493"/>
            <a:ext cx="7494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不不不，</a:t>
            </a:r>
            <a:endParaRPr lang="en-US" altLang="zh-TW" sz="5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這是事後回顧才發現原來自己是這樣做的。</a:t>
            </a:r>
            <a:endParaRPr lang="zh-TW" altLang="en-US" sz="3000" b="1" i="0" dirty="0">
              <a:solidFill>
                <a:srgbClr val="0070C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93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236"/>
            <a:ext cx="12192000" cy="457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5351" y="3917300"/>
            <a:ext cx="165346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cs typeface="+mn-ea"/>
                <a:sym typeface="+mn-lt"/>
              </a:rPr>
              <a:t>Part 01</a:t>
            </a:r>
            <a:endParaRPr lang="zh-CN" altLang="en-US" sz="40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3618" y="4468708"/>
            <a:ext cx="5147563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4000" b="1" spc="300" dirty="0">
                <a:solidFill>
                  <a:prstClr val="white"/>
                </a:solidFill>
                <a:cs typeface="+mn-ea"/>
                <a:sym typeface="+mn-lt"/>
              </a:rPr>
              <a:t>知己知彼，百戰不怠</a:t>
            </a:r>
            <a:endParaRPr lang="zh-CN" altLang="en-US" sz="4000" b="1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48552" y="2233239"/>
            <a:ext cx="14542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認清事實</a:t>
            </a:r>
            <a:endParaRPr lang="en-US" altLang="zh-TW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顧客來源</a:t>
            </a:r>
            <a:endParaRPr lang="en-US" altLang="zh-CN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顧客要啥</a:t>
            </a:r>
            <a:endParaRPr lang="en-US" altLang="zh-CN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我們有啥</a:t>
            </a:r>
            <a:endParaRPr lang="en-US" altLang="zh-TW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開始上菜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70" y="151509"/>
            <a:ext cx="5687253" cy="295630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0580" y="1315209"/>
            <a:ext cx="2481599" cy="183605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933792" y="2354317"/>
            <a:ext cx="1713187" cy="15629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783534" y="974413"/>
            <a:ext cx="2072246" cy="183605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758666" y="4011042"/>
            <a:ext cx="2072246" cy="4873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740166" y="974413"/>
            <a:ext cx="1291917" cy="191015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8739551" y="4578998"/>
            <a:ext cx="2072246" cy="48730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1" grpId="0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157208" y="510566"/>
            <a:ext cx="24929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rgbClr val="AF935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認清事實</a:t>
            </a:r>
            <a:endParaRPr lang="zh-CN" altLang="en-US" sz="4500" b="1" dirty="0">
              <a:solidFill>
                <a:srgbClr val="AF935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67261" y="1402027"/>
            <a:ext cx="4672882" cy="232067"/>
            <a:chOff x="3399949" y="4067540"/>
            <a:chExt cx="5392103" cy="267784"/>
          </a:xfrm>
        </p:grpSpPr>
        <p:sp>
          <p:nvSpPr>
            <p:cNvPr id="9" name="任意多边形 8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AF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399949" y="4149586"/>
              <a:ext cx="5392103" cy="0"/>
              <a:chOff x="3394710" y="4250530"/>
              <a:chExt cx="5392103" cy="0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rgbClr val="AF9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rgbClr val="AF9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itle 20"/>
          <p:cNvSpPr txBox="1">
            <a:spLocks/>
          </p:cNvSpPr>
          <p:nvPr/>
        </p:nvSpPr>
        <p:spPr>
          <a:xfrm>
            <a:off x="834814" y="1650865"/>
            <a:ext cx="5620415" cy="32932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學校的定位：</a:t>
            </a:r>
            <a:endParaRPr lang="en-US" altLang="zh-TW" b="1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lvl="0" indent="536575" algn="l"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rPr>
              <a:t>是</a:t>
            </a:r>
            <a:r>
              <a:rPr lang="zh-TW" altLang="zh-TW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rPr>
              <a:t>社區高中、綜合高中</a:t>
            </a:r>
            <a:r>
              <a:rPr lang="zh-TW" altLang="en-US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rPr>
              <a:t>。</a:t>
            </a:r>
            <a:endParaRPr lang="zh-TW" altLang="zh-TW" dirty="0">
              <a:solidFill>
                <a:schemeClr val="bg2">
                  <a:lumMod val="25000"/>
                </a:schemeClr>
              </a:solidFill>
              <a:latin typeface="+mn-ea"/>
              <a:ea typeface="+mn-ea"/>
            </a:endParaRPr>
          </a:p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學校的特色：</a:t>
            </a:r>
            <a:endParaRPr lang="en-US" altLang="zh-TW" b="1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536575" lvl="0" algn="l">
              <a:spcBef>
                <a:spcPts val="600"/>
              </a:spcBef>
              <a:spcAft>
                <a:spcPts val="600"/>
              </a:spcAft>
            </a:pPr>
            <a:r>
              <a:rPr lang="zh-TW" altLang="zh-TW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rPr>
              <a:t>生態校園、多元進路、師資年輕有活力</a:t>
            </a:r>
            <a:r>
              <a:rPr lang="zh-TW" altLang="en-US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rPr>
              <a:t>。</a:t>
            </a:r>
            <a:endParaRPr lang="en-US" altLang="zh-TW" dirty="0">
              <a:solidFill>
                <a:schemeClr val="bg2">
                  <a:lumMod val="25000"/>
                </a:schemeClr>
              </a:solidFill>
              <a:latin typeface="+mn-ea"/>
              <a:ea typeface="+mn-ea"/>
            </a:endParaRPr>
          </a:p>
          <a:p>
            <a:pPr marL="536575" lvl="0" indent="-536575" algn="l">
              <a:spcBef>
                <a:spcPts val="600"/>
              </a:spcBef>
              <a:spcAft>
                <a:spcPts val="600"/>
              </a:spcAft>
              <a:buFontTx/>
              <a:buChar char="۞"/>
            </a:pP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未來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10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年生源變化：</a:t>
            </a:r>
            <a:endParaRPr lang="zh-TW" altLang="zh-TW" b="1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60" y="5108958"/>
            <a:ext cx="10607959" cy="181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道路图片素材12图片素材下载(图片ID:74150)_-道路摄影-图片素材_ 集图网JITUWAN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40" y="1295396"/>
            <a:ext cx="5443111" cy="363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728" y="3809760"/>
            <a:ext cx="5291787" cy="688908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7C85C5B-E4AD-44EE-AC07-90FFDC54E5C7}"/>
              </a:ext>
            </a:extLst>
          </p:cNvPr>
          <p:cNvSpPr txBox="1"/>
          <p:nvPr/>
        </p:nvSpPr>
        <p:spPr>
          <a:xfrm>
            <a:off x="4114800" y="5978102"/>
            <a:ext cx="26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 Black" panose="020B0A04020102020204" pitchFamily="34" charset="0"/>
              </a:rPr>
              <a:t>-</a:t>
            </a:r>
            <a:endParaRPr lang="zh-TW" altLang="en-U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4311" y="216050"/>
            <a:ext cx="919060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4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+mn-ea"/>
                <a:sym typeface="+mn-lt"/>
              </a:rPr>
              <a:t>顧客來源</a:t>
            </a:r>
            <a:endParaRPr lang="zh-CN" altLang="en-US" sz="4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+mn-ea"/>
              <a:sym typeface="+mn-lt"/>
            </a:endParaRPr>
          </a:p>
        </p:txBody>
      </p:sp>
      <p:pic>
        <p:nvPicPr>
          <p:cNvPr id="58" name="圖片 5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324" y="216050"/>
            <a:ext cx="4670930" cy="6394101"/>
          </a:xfrm>
          <a:prstGeom prst="rect">
            <a:avLst/>
          </a:prstGeom>
        </p:spPr>
      </p:pic>
      <p:graphicFrame>
        <p:nvGraphicFramePr>
          <p:cNvPr id="59" name="表格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9051"/>
              </p:ext>
            </p:extLst>
          </p:nvPr>
        </p:nvGraphicFramePr>
        <p:xfrm>
          <a:off x="4782206" y="1336575"/>
          <a:ext cx="7083974" cy="476888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698909">
                  <a:extLst>
                    <a:ext uri="{9D8B030D-6E8A-4147-A177-3AD203B41FA5}">
                      <a16:colId xmlns:a16="http://schemas.microsoft.com/office/drawing/2014/main" val="4287529691"/>
                    </a:ext>
                  </a:extLst>
                </a:gridCol>
                <a:gridCol w="843078">
                  <a:extLst>
                    <a:ext uri="{9D8B030D-6E8A-4147-A177-3AD203B41FA5}">
                      <a16:colId xmlns:a16="http://schemas.microsoft.com/office/drawing/2014/main" val="2754947050"/>
                    </a:ext>
                  </a:extLst>
                </a:gridCol>
                <a:gridCol w="2698909">
                  <a:extLst>
                    <a:ext uri="{9D8B030D-6E8A-4147-A177-3AD203B41FA5}">
                      <a16:colId xmlns:a16="http://schemas.microsoft.com/office/drawing/2014/main" val="1736386745"/>
                    </a:ext>
                  </a:extLst>
                </a:gridCol>
                <a:gridCol w="843078">
                  <a:extLst>
                    <a:ext uri="{9D8B030D-6E8A-4147-A177-3AD203B41FA5}">
                      <a16:colId xmlns:a16="http://schemas.microsoft.com/office/drawing/2014/main" val="2810898398"/>
                    </a:ext>
                  </a:extLst>
                </a:gridCol>
              </a:tblGrid>
              <a:tr h="56579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109</a:t>
                      </a:r>
                      <a:r>
                        <a:rPr lang="zh-TW" sz="2200" b="1" kern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學年</a:t>
                      </a:r>
                      <a:endParaRPr lang="zh-TW" sz="22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110</a:t>
                      </a:r>
                      <a:r>
                        <a:rPr lang="zh-TW" sz="2200" b="1" kern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學年</a:t>
                      </a:r>
                      <a:endParaRPr lang="zh-TW" sz="22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85589"/>
                  </a:ext>
                </a:extLst>
              </a:tr>
              <a:tr h="515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國中名稱</a:t>
                      </a:r>
                      <a:endParaRPr lang="zh-TW" sz="22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1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人數</a:t>
                      </a:r>
                      <a:endParaRPr lang="zh-TW" sz="2200" b="1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國中名稱</a:t>
                      </a:r>
                      <a:endParaRPr lang="zh-TW" sz="22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人數</a:t>
                      </a:r>
                      <a:endParaRPr lang="zh-TW" sz="22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438227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屏東縣縣立里港國中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61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屏東縣縣立里港國中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959139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屏東縣縣立明正國中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屏東縣縣立鹽埔國中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27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411031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屏東縣縣立鹽埔國中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屏東縣縣立明正國中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717739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屏東縣縣立九如國中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25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屏東縣縣立九如國中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156046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屏東縣縣立高泰國中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21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屏東縣縣立長治國中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38192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屏東縣縣立中正國中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屏東縣縣立高樹國中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157503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屏東縣縣立長治國中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屏東縣縣立瑪家國中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338275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屏東縣縣立高樹國中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屏東縣縣立中正國中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300326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屏東縣縣立車城國中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屏東縣縣立至正國中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2593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屏東縣縣立崇文國中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屏東縣縣立車城國中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024115"/>
                  </a:ext>
                </a:extLst>
              </a:tr>
              <a:tr h="32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臺東縣縣立大武國中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0" kern="10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zh-TW" sz="2200" b="0" kern="10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b="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TW" sz="2200" b="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3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565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0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全球財富報告：台灣有1380人身家過9.3億台幣| 台灣英文新聞| 2017-03-08 21:28: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9" y="2096231"/>
            <a:ext cx="4030661" cy="23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/>
          <a:srcRect l="21090" t="1516" r="20868"/>
          <a:stretch/>
        </p:blipFill>
        <p:spPr>
          <a:xfrm rot="5400000">
            <a:off x="836612" y="1259625"/>
            <a:ext cx="2357439" cy="40306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49505" y="725772"/>
            <a:ext cx="278002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600" dirty="0">
                <a:solidFill>
                  <a:srgbClr val="AF935C"/>
                </a:solidFill>
                <a:cs typeface="+mn-ea"/>
                <a:sym typeface="+mn-lt"/>
              </a:rPr>
              <a:t>顧客要啥？</a:t>
            </a:r>
            <a:endParaRPr lang="zh-CN" altLang="en-US" sz="36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3743326" y="2096235"/>
            <a:ext cx="4679950" cy="2357438"/>
          </a:xfrm>
          <a:custGeom>
            <a:avLst/>
            <a:gdLst>
              <a:gd name="connsiteX0" fmla="*/ 287338 w 4679950"/>
              <a:gd name="connsiteY0" fmla="*/ 0 h 2357438"/>
              <a:gd name="connsiteX1" fmla="*/ 4418013 w 4679950"/>
              <a:gd name="connsiteY1" fmla="*/ 0 h 2357438"/>
              <a:gd name="connsiteX2" fmla="*/ 4418013 w 4679950"/>
              <a:gd name="connsiteY2" fmla="*/ 1020258 h 2357438"/>
              <a:gd name="connsiteX3" fmla="*/ 4679950 w 4679950"/>
              <a:gd name="connsiteY3" fmla="*/ 1172369 h 2357438"/>
              <a:gd name="connsiteX4" fmla="*/ 4418013 w 4679950"/>
              <a:gd name="connsiteY4" fmla="*/ 1324481 h 2357438"/>
              <a:gd name="connsiteX5" fmla="*/ 4418013 w 4679950"/>
              <a:gd name="connsiteY5" fmla="*/ 2357438 h 2357438"/>
              <a:gd name="connsiteX6" fmla="*/ 287338 w 4679950"/>
              <a:gd name="connsiteY6" fmla="*/ 2357438 h 2357438"/>
              <a:gd name="connsiteX7" fmla="*/ 287338 w 4679950"/>
              <a:gd name="connsiteY7" fmla="*/ 1339230 h 2357438"/>
              <a:gd name="connsiteX8" fmla="*/ 0 w 4679950"/>
              <a:gd name="connsiteY8" fmla="*/ 1172369 h 2357438"/>
              <a:gd name="connsiteX9" fmla="*/ 287338 w 4679950"/>
              <a:gd name="connsiteY9" fmla="*/ 1005507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79950" h="2357438">
                <a:moveTo>
                  <a:pt x="287338" y="0"/>
                </a:moveTo>
                <a:lnTo>
                  <a:pt x="4418013" y="0"/>
                </a:lnTo>
                <a:lnTo>
                  <a:pt x="4418013" y="1020258"/>
                </a:lnTo>
                <a:lnTo>
                  <a:pt x="4679950" y="1172369"/>
                </a:lnTo>
                <a:lnTo>
                  <a:pt x="4418013" y="1324481"/>
                </a:lnTo>
                <a:lnTo>
                  <a:pt x="4418013" y="2357438"/>
                </a:lnTo>
                <a:lnTo>
                  <a:pt x="287338" y="2357438"/>
                </a:lnTo>
                <a:lnTo>
                  <a:pt x="287338" y="1339230"/>
                </a:lnTo>
                <a:lnTo>
                  <a:pt x="0" y="1172369"/>
                </a:lnTo>
                <a:lnTo>
                  <a:pt x="287338" y="1005507"/>
                </a:lnTo>
                <a:close/>
              </a:path>
            </a:pathLst>
          </a:custGeom>
          <a:solidFill>
            <a:srgbClr val="AF935C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zh-CN" sz="1400">
              <a:cs typeface="+mn-ea"/>
              <a:sym typeface="+mn-lt"/>
            </a:endParaRP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4507243" y="2650639"/>
            <a:ext cx="3177518" cy="10313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000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兩大首選</a:t>
            </a:r>
            <a:endParaRPr lang="en-US" altLang="zh-CN" sz="5000" dirty="0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1868" y="4851025"/>
            <a:ext cx="21082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AF935C"/>
                </a:solidFill>
                <a:cs typeface="+mn-ea"/>
                <a:sym typeface="+mn-lt"/>
              </a:rPr>
              <a:t>還有哪些？</a:t>
            </a:r>
            <a:endParaRPr lang="zh-CN" altLang="en-US" sz="30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080274" y="5438846"/>
            <a:ext cx="6031454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cs typeface="+mn-ea"/>
                <a:sym typeface="+mn-lt"/>
              </a:rPr>
              <a:t>距離近、走路有風</a:t>
            </a:r>
            <a:r>
              <a:rPr lang="en-US" altLang="zh-TW" sz="2000" dirty="0">
                <a:cs typeface="+mn-ea"/>
                <a:sym typeface="+mn-lt"/>
              </a:rPr>
              <a:t>(</a:t>
            </a:r>
            <a:r>
              <a:rPr lang="zh-TW" altLang="en-US" sz="2000" dirty="0">
                <a:cs typeface="+mn-ea"/>
                <a:sym typeface="+mn-lt"/>
              </a:rPr>
              <a:t>有名氣</a:t>
            </a:r>
            <a:r>
              <a:rPr lang="en-US" altLang="zh-TW" sz="2000" dirty="0">
                <a:cs typeface="+mn-ea"/>
                <a:sym typeface="+mn-lt"/>
              </a:rPr>
              <a:t>)</a:t>
            </a:r>
            <a:r>
              <a:rPr lang="zh-TW" altLang="en-US" sz="2000" dirty="0">
                <a:cs typeface="+mn-ea"/>
                <a:sym typeface="+mn-lt"/>
              </a:rPr>
              <a:t>、能錄取就好、設備很新</a:t>
            </a:r>
            <a:endParaRPr lang="zh-CN" altLang="en-US" sz="20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9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7"/>
          <a:stretch/>
        </p:blipFill>
        <p:spPr>
          <a:xfrm>
            <a:off x="8724189" y="1361"/>
            <a:ext cx="2390775" cy="41397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9"/>
          <a:stretch/>
        </p:blipFill>
        <p:spPr>
          <a:xfrm>
            <a:off x="6245439" y="1361"/>
            <a:ext cx="2390775" cy="4150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1"/>
          <a:stretch/>
        </p:blipFill>
        <p:spPr>
          <a:xfrm>
            <a:off x="3758817" y="1360"/>
            <a:ext cx="2390775" cy="416073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0"/>
          <a:stretch/>
        </p:blipFill>
        <p:spPr>
          <a:xfrm>
            <a:off x="1274529" y="1361"/>
            <a:ext cx="2390775" cy="4160736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272573" y="4630804"/>
            <a:ext cx="156966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我們</a:t>
            </a:r>
            <a:endParaRPr lang="en-US" altLang="zh-TW" sz="5400" dirty="0">
              <a:solidFill>
                <a:srgbClr val="AF935C"/>
              </a:solidFill>
              <a:cs typeface="+mn-ea"/>
              <a:sym typeface="+mn-lt"/>
            </a:endParaRPr>
          </a:p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有啥</a:t>
            </a:r>
            <a:endParaRPr lang="zh-CN" altLang="en-US" sz="54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37204" y="1547999"/>
            <a:ext cx="121347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dirty="0">
                <a:solidFill>
                  <a:srgbClr val="AF935C"/>
                </a:solidFill>
                <a:cs typeface="+mn-ea"/>
                <a:sym typeface="+mn-lt"/>
              </a:rPr>
              <a:t>Part 01</a:t>
            </a:r>
            <a:endParaRPr lang="zh-CN" altLang="en-US" sz="28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843941" y="338759"/>
            <a:ext cx="615553" cy="12849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spc="300" dirty="0">
                <a:solidFill>
                  <a:prstClr val="white"/>
                </a:solidFill>
                <a:cs typeface="+mn-ea"/>
                <a:sym typeface="+mn-lt"/>
              </a:rPr>
              <a:t>關於錢</a:t>
            </a:r>
            <a:endParaRPr lang="zh-CN" altLang="en-US" sz="28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58408" y="2700944"/>
            <a:ext cx="127073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dirty="0">
                <a:solidFill>
                  <a:srgbClr val="AF935C"/>
                </a:solidFill>
                <a:cs typeface="+mn-ea"/>
                <a:sym typeface="+mn-lt"/>
              </a:rPr>
              <a:t>Part 02</a:t>
            </a:r>
            <a:endParaRPr lang="zh-CN" altLang="en-US" sz="28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98065" y="338759"/>
            <a:ext cx="954107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500" spc="300" dirty="0">
                <a:solidFill>
                  <a:prstClr val="white"/>
                </a:solidFill>
                <a:cs typeface="+mn-ea"/>
                <a:sym typeface="+mn-lt"/>
              </a:rPr>
              <a:t>關於師資</a:t>
            </a:r>
            <a:endParaRPr lang="en-US" altLang="zh-TW" sz="2500" spc="300" dirty="0">
              <a:solidFill>
                <a:prstClr val="white"/>
              </a:solidFill>
              <a:cs typeface="+mn-ea"/>
              <a:sym typeface="+mn-lt"/>
            </a:endParaRPr>
          </a:p>
          <a:p>
            <a:r>
              <a:rPr lang="zh-TW" altLang="en-US" sz="2500" spc="300" dirty="0">
                <a:solidFill>
                  <a:prstClr val="white"/>
                </a:solidFill>
                <a:cs typeface="+mn-ea"/>
                <a:sym typeface="+mn-lt"/>
              </a:rPr>
              <a:t>　　　與課程</a:t>
            </a:r>
            <a:endParaRPr lang="zh-CN" altLang="en-US" sz="25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111267" y="1879045"/>
            <a:ext cx="127073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dirty="0">
                <a:solidFill>
                  <a:srgbClr val="AF935C"/>
                </a:solidFill>
                <a:cs typeface="+mn-ea"/>
                <a:sym typeface="+mn-lt"/>
              </a:rPr>
              <a:t>Part 03</a:t>
            </a:r>
            <a:endParaRPr lang="zh-CN" altLang="en-US" sz="28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29297" y="338759"/>
            <a:ext cx="615553" cy="168251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spc="300" dirty="0">
                <a:solidFill>
                  <a:prstClr val="white"/>
                </a:solidFill>
                <a:cs typeface="+mn-ea"/>
                <a:sym typeface="+mn-lt"/>
              </a:rPr>
              <a:t>關於設備</a:t>
            </a:r>
            <a:endParaRPr lang="zh-CN" altLang="en-US" sz="28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33482" y="1498051"/>
            <a:ext cx="128849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dirty="0">
                <a:solidFill>
                  <a:srgbClr val="AF935C"/>
                </a:solidFill>
                <a:cs typeface="+mn-ea"/>
                <a:sym typeface="+mn-lt"/>
              </a:rPr>
              <a:t>Part 04</a:t>
            </a:r>
            <a:endParaRPr lang="zh-CN" altLang="en-US" sz="28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321976" y="338759"/>
            <a:ext cx="615553" cy="367023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spc="300" dirty="0">
                <a:solidFill>
                  <a:prstClr val="white"/>
                </a:solidFill>
                <a:cs typeface="+mn-ea"/>
                <a:sym typeface="+mn-lt"/>
              </a:rPr>
              <a:t>關於名氣與金榜題名</a:t>
            </a:r>
            <a:endParaRPr lang="zh-CN" altLang="en-US" sz="28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8"/>
          <a:srcRect t="17014" b="12340"/>
          <a:stretch/>
        </p:blipFill>
        <p:spPr>
          <a:xfrm>
            <a:off x="4419874" y="4190680"/>
            <a:ext cx="6695090" cy="26604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5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9" grpId="0"/>
      <p:bldP spid="19" grpId="1"/>
      <p:bldP spid="22" grpId="0"/>
      <p:bldP spid="23" grpId="0"/>
      <p:bldP spid="23" grpId="1"/>
      <p:bldP spid="24" grpId="0"/>
      <p:bldP spid="25" grpId="0"/>
      <p:bldP spid="25" grpId="1"/>
      <p:bldP spid="26" grpId="0"/>
      <p:bldP spid="27" grpId="0"/>
      <p:bldP spid="2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0"/>
          <a:stretch/>
        </p:blipFill>
        <p:spPr>
          <a:xfrm>
            <a:off x="1274529" y="1361"/>
            <a:ext cx="2390775" cy="4160736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274280" y="4643762"/>
            <a:ext cx="156966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我們</a:t>
            </a:r>
            <a:endParaRPr lang="en-US" altLang="zh-TW" sz="5400" dirty="0">
              <a:solidFill>
                <a:srgbClr val="AF935C"/>
              </a:solidFill>
              <a:cs typeface="+mn-ea"/>
              <a:sym typeface="+mn-lt"/>
            </a:endParaRPr>
          </a:p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有啥</a:t>
            </a:r>
            <a:endParaRPr lang="zh-CN" altLang="en-US" sz="54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37204" y="1547999"/>
            <a:ext cx="121347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dirty="0">
                <a:solidFill>
                  <a:srgbClr val="AF935C"/>
                </a:solidFill>
                <a:cs typeface="+mn-ea"/>
                <a:sym typeface="+mn-lt"/>
              </a:rPr>
              <a:t>Part 01</a:t>
            </a:r>
            <a:endParaRPr lang="zh-CN" altLang="en-US" sz="28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843941" y="338759"/>
            <a:ext cx="615553" cy="12849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spc="300" dirty="0">
                <a:solidFill>
                  <a:prstClr val="white"/>
                </a:solidFill>
                <a:cs typeface="+mn-ea"/>
                <a:sym typeface="+mn-lt"/>
              </a:rPr>
              <a:t>關於錢</a:t>
            </a:r>
            <a:endParaRPr lang="zh-CN" altLang="en-US" sz="28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FBA4DE4-3CF3-40C7-AA1C-B81D1524C4D0}"/>
              </a:ext>
            </a:extLst>
          </p:cNvPr>
          <p:cNvGrpSpPr/>
          <p:nvPr/>
        </p:nvGrpSpPr>
        <p:grpSpPr>
          <a:xfrm>
            <a:off x="3758817" y="1360"/>
            <a:ext cx="2390775" cy="4160737"/>
            <a:chOff x="3758817" y="1360"/>
            <a:chExt cx="2390775" cy="41607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1"/>
            <a:stretch/>
          </p:blipFill>
          <p:spPr>
            <a:xfrm>
              <a:off x="3758817" y="1360"/>
              <a:ext cx="2390775" cy="416073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258408" y="2700944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02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998065" y="338759"/>
              <a:ext cx="954107" cy="224676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關於師資</a:t>
              </a:r>
              <a:endParaRPr lang="en-US" altLang="zh-TW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　　　與課程</a:t>
              </a:r>
              <a:endParaRPr lang="zh-CN" altLang="en-US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FCDFF370-0511-46C9-A5F0-D1177B70AEDF}"/>
              </a:ext>
            </a:extLst>
          </p:cNvPr>
          <p:cNvGrpSpPr/>
          <p:nvPr/>
        </p:nvGrpSpPr>
        <p:grpSpPr>
          <a:xfrm>
            <a:off x="6245439" y="1361"/>
            <a:ext cx="2390775" cy="4150226"/>
            <a:chOff x="6245439" y="1361"/>
            <a:chExt cx="2390775" cy="415022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9"/>
            <a:stretch/>
          </p:blipFill>
          <p:spPr>
            <a:xfrm>
              <a:off x="6245439" y="1361"/>
              <a:ext cx="2390775" cy="415022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11267" y="1879045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03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829297" y="338759"/>
              <a:ext cx="615553" cy="168251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關於設備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3DC37004-C95A-4E5B-9DB0-0738077B95D9}"/>
              </a:ext>
            </a:extLst>
          </p:cNvPr>
          <p:cNvGrpSpPr/>
          <p:nvPr/>
        </p:nvGrpSpPr>
        <p:grpSpPr>
          <a:xfrm>
            <a:off x="8724189" y="1361"/>
            <a:ext cx="2390775" cy="4139716"/>
            <a:chOff x="8724189" y="1361"/>
            <a:chExt cx="2390775" cy="413971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37"/>
            <a:stretch/>
          </p:blipFill>
          <p:spPr>
            <a:xfrm>
              <a:off x="8724189" y="1361"/>
              <a:ext cx="2390775" cy="4139716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9033482" y="1498051"/>
              <a:ext cx="128849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04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321976" y="338759"/>
              <a:ext cx="615553" cy="3670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關於名氣與金榜題名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7"/>
          <a:srcRect t="17014" b="12340"/>
          <a:stretch/>
        </p:blipFill>
        <p:spPr>
          <a:xfrm>
            <a:off x="4419874" y="4190680"/>
            <a:ext cx="6695090" cy="26604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8" name="文本框 9"/>
          <p:cNvSpPr txBox="1"/>
          <p:nvPr/>
        </p:nvSpPr>
        <p:spPr>
          <a:xfrm>
            <a:off x="3724296" y="-11643"/>
            <a:ext cx="8467704" cy="41703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84137">
              <a:spcBef>
                <a:spcPts val="1200"/>
              </a:spcBef>
            </a:pPr>
            <a:r>
              <a:rPr lang="zh-TW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高額獎學金</a:t>
            </a:r>
            <a:r>
              <a:rPr lang="en-US" altLang="zh-TW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(</a:t>
            </a:r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非校內基金餘額、非家長會贊助</a:t>
            </a:r>
            <a:r>
              <a:rPr lang="en-US" altLang="zh-TW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)</a:t>
            </a:r>
            <a:endParaRPr lang="en-US" altLang="zh-TW" sz="4000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  <a:p>
            <a:pPr marL="530225" indent="-446088">
              <a:spcBef>
                <a:spcPts val="600"/>
              </a:spcBef>
              <a:spcAft>
                <a:spcPts val="600"/>
              </a:spcAft>
              <a:buFont typeface="微软雅黑" panose="020B0503020204020204" pitchFamily="34" charset="-122"/>
              <a:buChar char="★"/>
            </a:pPr>
            <a:r>
              <a:rPr lang="zh-TW" altLang="en-US" sz="3000" dirty="0">
                <a:solidFill>
                  <a:srgbClr val="AF935C"/>
                </a:solidFill>
                <a:latin typeface="+mn-ea"/>
                <a:cs typeface="+mn-ea"/>
                <a:sym typeface="+mn-lt"/>
              </a:rPr>
              <a:t>教育部高中職免學費</a:t>
            </a:r>
            <a:endParaRPr lang="en-US" altLang="zh-TW" sz="3000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  <a:p>
            <a:pPr marL="811213" indent="-280988">
              <a:spcBef>
                <a:spcPts val="600"/>
              </a:spcBef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zh-TW" altLang="en-US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年收入</a:t>
            </a:r>
            <a:r>
              <a:rPr lang="en-US" altLang="zh-TW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114</a:t>
            </a:r>
            <a:r>
              <a:rPr lang="zh-TW" altLang="en-US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萬以下，每學期補助</a:t>
            </a:r>
            <a:r>
              <a:rPr lang="en-US" altLang="zh-TW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6240</a:t>
            </a:r>
            <a:r>
              <a:rPr lang="zh-TW" altLang="en-US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元。</a:t>
            </a:r>
            <a:endParaRPr lang="en-US" altLang="zh-TW" sz="2200" dirty="0">
              <a:solidFill>
                <a:schemeClr val="accent3">
                  <a:lumMod val="50000"/>
                </a:schemeClr>
              </a:solidFill>
              <a:latin typeface="+mn-ea"/>
              <a:cs typeface="+mn-ea"/>
              <a:sym typeface="+mn-lt"/>
            </a:endParaRPr>
          </a:p>
          <a:p>
            <a:pPr marL="811213" indent="-280988">
              <a:spcBef>
                <a:spcPts val="600"/>
              </a:spcBef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zh-TW" altLang="en-US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高中三年最高可領</a:t>
            </a:r>
            <a:r>
              <a:rPr lang="en-US" altLang="zh-TW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37440</a:t>
            </a:r>
            <a:r>
              <a:rPr lang="zh-TW" altLang="en-US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元。</a:t>
            </a:r>
            <a:endParaRPr lang="en-US" altLang="zh-TW" sz="2200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  <a:p>
            <a:pPr marL="530225" indent="-446088">
              <a:spcBef>
                <a:spcPts val="600"/>
              </a:spcBef>
              <a:spcAft>
                <a:spcPts val="600"/>
              </a:spcAft>
              <a:buFont typeface="微软雅黑" panose="020B0503020204020204" pitchFamily="34" charset="-122"/>
              <a:buChar char="★"/>
            </a:pPr>
            <a:r>
              <a:rPr lang="zh-TW" altLang="en-US" sz="3000" dirty="0">
                <a:solidFill>
                  <a:srgbClr val="AF935C"/>
                </a:solidFill>
                <a:latin typeface="+mn-ea"/>
                <a:cs typeface="+mn-ea"/>
                <a:sym typeface="+mn-lt"/>
              </a:rPr>
              <a:t>競爭型計畫</a:t>
            </a:r>
            <a:endParaRPr lang="en-US" altLang="zh-TW" sz="3000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  <a:p>
            <a:pPr marL="884237" lvl="1" indent="-342900">
              <a:spcBef>
                <a:spcPts val="600"/>
              </a:spcBef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優質化、均質化、完全免試。</a:t>
            </a:r>
            <a:endParaRPr lang="en-US" altLang="zh-TW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  <a:p>
            <a:pPr marL="884237" lvl="1" indent="-342900">
              <a:spcBef>
                <a:spcPts val="600"/>
              </a:spcBef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zh-TW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入學</a:t>
            </a: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：每人以一萬元為限；</a:t>
            </a:r>
            <a:r>
              <a:rPr lang="zh-TW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在學</a:t>
            </a: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：以期中評量、證照、競賽等成績為發放基準，每人各單項，五千元為限</a:t>
            </a: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。</a:t>
            </a:r>
            <a:endParaRPr lang="en-US" altLang="zh-TW" sz="2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CF1047-B22A-4078-B107-1A5704D830AB}"/>
              </a:ext>
            </a:extLst>
          </p:cNvPr>
          <p:cNvSpPr/>
          <p:nvPr/>
        </p:nvSpPr>
        <p:spPr>
          <a:xfrm>
            <a:off x="2843940" y="4897677"/>
            <a:ext cx="177361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不因城鄉、學校類型</a:t>
            </a:r>
            <a:endParaRPr lang="en-US" altLang="zh-TW" sz="2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有所差異。</a:t>
            </a:r>
            <a:endParaRPr lang="zh-TW" altLang="en-US" sz="2500" dirty="0"/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9696FE63-4133-4D79-8913-866EBAEBB90E}"/>
              </a:ext>
            </a:extLst>
          </p:cNvPr>
          <p:cNvSpPr/>
          <p:nvPr/>
        </p:nvSpPr>
        <p:spPr>
          <a:xfrm rot="20578277">
            <a:off x="2370225" y="4771126"/>
            <a:ext cx="976310" cy="711225"/>
          </a:xfrm>
          <a:prstGeom prst="arc">
            <a:avLst/>
          </a:prstGeom>
          <a:noFill/>
          <a:ln w="57150">
            <a:solidFill>
              <a:schemeClr val="bg1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569CD0E-458F-4E00-ACB7-3E502A764FEE}"/>
              </a:ext>
            </a:extLst>
          </p:cNvPr>
          <p:cNvGrpSpPr/>
          <p:nvPr/>
        </p:nvGrpSpPr>
        <p:grpSpPr>
          <a:xfrm>
            <a:off x="9248971" y="775707"/>
            <a:ext cx="2757949" cy="2870592"/>
            <a:chOff x="9248971" y="775707"/>
            <a:chExt cx="2757949" cy="2870592"/>
          </a:xfrm>
        </p:grpSpPr>
        <p:sp>
          <p:nvSpPr>
            <p:cNvPr id="33" name="爆炸: 十四角 32">
              <a:extLst>
                <a:ext uri="{FF2B5EF4-FFF2-40B4-BE49-F238E27FC236}">
                  <a16:creationId xmlns:a16="http://schemas.microsoft.com/office/drawing/2014/main" id="{6602C740-8E37-443F-AD6C-AC72881B1035}"/>
                </a:ext>
              </a:extLst>
            </p:cNvPr>
            <p:cNvSpPr/>
            <p:nvPr/>
          </p:nvSpPr>
          <p:spPr>
            <a:xfrm rot="1440797">
              <a:off x="9248971" y="775707"/>
              <a:ext cx="2757949" cy="2870592"/>
            </a:xfrm>
            <a:prstGeom prst="irregularSeal2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70DE55D0-284E-4BCB-8926-B5F289E2482D}"/>
                </a:ext>
              </a:extLst>
            </p:cNvPr>
            <p:cNvSpPr txBox="1"/>
            <p:nvPr/>
          </p:nvSpPr>
          <p:spPr>
            <a:xfrm rot="20311507">
              <a:off x="9465487" y="1804757"/>
              <a:ext cx="21082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000" dirty="0">
                  <a:solidFill>
                    <a:schemeClr val="bg1"/>
                  </a:solidFill>
                </a:rPr>
                <a:t>總獎金上看</a:t>
              </a:r>
              <a:endParaRPr lang="en-US" altLang="zh-TW" sz="3000" dirty="0">
                <a:solidFill>
                  <a:schemeClr val="bg1"/>
                </a:solidFill>
              </a:endParaRPr>
            </a:p>
            <a:p>
              <a:pPr algn="ctr"/>
              <a:r>
                <a:rPr lang="zh-TW" altLang="en-US" sz="3000" dirty="0">
                  <a:solidFill>
                    <a:schemeClr val="bg1"/>
                  </a:solidFill>
                </a:rPr>
                <a:t>十萬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5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/>
      <p:bldP spid="4" grpId="0" uiExpand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244398" y="430101"/>
            <a:ext cx="9275522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8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考上正式老師前，</a:t>
            </a:r>
            <a:endParaRPr lang="en-US" altLang="zh-TW" sz="85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91096" y="2855700"/>
            <a:ext cx="3695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這曾經是你的心境嗎？</a:t>
            </a:r>
            <a:endParaRPr lang="en-US" altLang="zh-TW" sz="50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  <a:latin typeface="+mn-ea"/>
              <a:cs typeface="+mn-ea"/>
              <a:sym typeface="+mn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40" y="2126027"/>
            <a:ext cx="3920934" cy="4130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文字方塊 6"/>
          <p:cNvSpPr txBox="1"/>
          <p:nvPr/>
        </p:nvSpPr>
        <p:spPr>
          <a:xfrm>
            <a:off x="7314205" y="3278893"/>
            <a:ext cx="42242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只要能考上教甄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741032" y="4431759"/>
            <a:ext cx="42242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荒郊野地我都去</a:t>
            </a:r>
          </a:p>
        </p:txBody>
      </p:sp>
    </p:spTree>
    <p:extLst>
      <p:ext uri="{BB962C8B-B14F-4D97-AF65-F5344CB8AC3E}">
        <p14:creationId xmlns:p14="http://schemas.microsoft.com/office/powerpoint/2010/main" val="35524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274280" y="4643762"/>
            <a:ext cx="156966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我們</a:t>
            </a:r>
            <a:endParaRPr lang="en-US" altLang="zh-TW" sz="5400" dirty="0">
              <a:solidFill>
                <a:srgbClr val="AF935C"/>
              </a:solidFill>
              <a:cs typeface="+mn-ea"/>
              <a:sym typeface="+mn-lt"/>
            </a:endParaRPr>
          </a:p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有啥</a:t>
            </a:r>
            <a:endParaRPr lang="zh-CN" altLang="en-US" sz="54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670D868-CBD9-4339-9DB4-5377C6826EE7}"/>
              </a:ext>
            </a:extLst>
          </p:cNvPr>
          <p:cNvGrpSpPr/>
          <p:nvPr/>
        </p:nvGrpSpPr>
        <p:grpSpPr>
          <a:xfrm>
            <a:off x="1274529" y="1361"/>
            <a:ext cx="2390775" cy="4160736"/>
            <a:chOff x="1274529" y="1361"/>
            <a:chExt cx="2390775" cy="416073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0"/>
            <a:stretch/>
          </p:blipFill>
          <p:spPr>
            <a:xfrm>
              <a:off x="1274529" y="1361"/>
              <a:ext cx="2390775" cy="4160736"/>
            </a:xfrm>
            <a:prstGeom prst="rect">
              <a:avLst/>
            </a:prstGeom>
            <a:solidFill>
              <a:srgbClr val="161D30">
                <a:alpha val="80000"/>
              </a:srgbClr>
            </a:solidFill>
            <a:ln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2237204" y="1547999"/>
              <a:ext cx="1213473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01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843941" y="338759"/>
              <a:ext cx="615553" cy="128496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關於錢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5FBA4DE4-3CF3-40C7-AA1C-B81D1524C4D0}"/>
              </a:ext>
            </a:extLst>
          </p:cNvPr>
          <p:cNvGrpSpPr/>
          <p:nvPr/>
        </p:nvGrpSpPr>
        <p:grpSpPr>
          <a:xfrm>
            <a:off x="3758817" y="1360"/>
            <a:ext cx="2390775" cy="4160737"/>
            <a:chOff x="3758817" y="1360"/>
            <a:chExt cx="2390775" cy="41607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1"/>
            <a:stretch/>
          </p:blipFill>
          <p:spPr>
            <a:xfrm>
              <a:off x="3758817" y="1360"/>
              <a:ext cx="2390775" cy="416073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258408" y="2700944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02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998065" y="338759"/>
              <a:ext cx="954107" cy="224676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關於師資</a:t>
              </a:r>
              <a:endParaRPr lang="en-US" altLang="zh-TW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　　　與課程</a:t>
              </a:r>
              <a:endParaRPr lang="zh-CN" altLang="en-US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FCDFF370-0511-46C9-A5F0-D1177B70AEDF}"/>
              </a:ext>
            </a:extLst>
          </p:cNvPr>
          <p:cNvGrpSpPr/>
          <p:nvPr/>
        </p:nvGrpSpPr>
        <p:grpSpPr>
          <a:xfrm>
            <a:off x="6245439" y="1361"/>
            <a:ext cx="2390775" cy="4150226"/>
            <a:chOff x="6245439" y="1361"/>
            <a:chExt cx="2390775" cy="415022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9"/>
            <a:stretch/>
          </p:blipFill>
          <p:spPr>
            <a:xfrm>
              <a:off x="6245439" y="1361"/>
              <a:ext cx="2390775" cy="415022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11267" y="1879045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03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829297" y="338759"/>
              <a:ext cx="615553" cy="168251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關於設備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3DC37004-C95A-4E5B-9DB0-0738077B95D9}"/>
              </a:ext>
            </a:extLst>
          </p:cNvPr>
          <p:cNvGrpSpPr/>
          <p:nvPr/>
        </p:nvGrpSpPr>
        <p:grpSpPr>
          <a:xfrm>
            <a:off x="8724189" y="1361"/>
            <a:ext cx="2390775" cy="4139716"/>
            <a:chOff x="8724189" y="1361"/>
            <a:chExt cx="2390775" cy="413971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37"/>
            <a:stretch/>
          </p:blipFill>
          <p:spPr>
            <a:xfrm>
              <a:off x="8724189" y="1361"/>
              <a:ext cx="2390775" cy="4139716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9033482" y="1498051"/>
              <a:ext cx="128849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04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321976" y="338759"/>
              <a:ext cx="615553" cy="3670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關於名氣與金榜題名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7"/>
          <a:srcRect t="17014" b="12340"/>
          <a:stretch/>
        </p:blipFill>
        <p:spPr>
          <a:xfrm>
            <a:off x="4419874" y="4190680"/>
            <a:ext cx="6695090" cy="26604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4A019AF6-2DDB-410B-A7D4-A3069AD459D2}"/>
              </a:ext>
            </a:extLst>
          </p:cNvPr>
          <p:cNvGrpSpPr/>
          <p:nvPr/>
        </p:nvGrpSpPr>
        <p:grpSpPr>
          <a:xfrm>
            <a:off x="3724296" y="-2899"/>
            <a:ext cx="8467704" cy="4170372"/>
            <a:chOff x="3730745" y="-14813"/>
            <a:chExt cx="7700680" cy="4170372"/>
          </a:xfrm>
        </p:grpSpPr>
        <p:sp>
          <p:nvSpPr>
            <p:cNvPr id="2" name="矩形 1"/>
            <p:cNvSpPr/>
            <p:nvPr/>
          </p:nvSpPr>
          <p:spPr>
            <a:xfrm>
              <a:off x="3767291" y="0"/>
              <a:ext cx="7647961" cy="413857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本框 9"/>
            <p:cNvSpPr txBox="1"/>
            <p:nvPr/>
          </p:nvSpPr>
          <p:spPr>
            <a:xfrm>
              <a:off x="3730745" y="-14813"/>
              <a:ext cx="7700680" cy="41703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84137">
                <a:spcBef>
                  <a:spcPts val="1200"/>
                </a:spcBef>
              </a:pPr>
              <a:r>
                <a:rPr lang="zh-TW" altLang="en-US" sz="4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n-ea"/>
                  <a:cs typeface="+mn-ea"/>
                  <a:sym typeface="+mn-lt"/>
                </a:rPr>
                <a:t>高額獎學金</a:t>
              </a:r>
              <a:r>
                <a:rPr lang="en-US" altLang="zh-TW" sz="25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n-ea"/>
                  <a:cs typeface="+mn-ea"/>
                  <a:sym typeface="+mn-lt"/>
                </a:rPr>
                <a:t>(</a:t>
              </a:r>
              <a:r>
                <a:rPr lang="zh-TW" altLang="en-US" sz="25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n-ea"/>
                  <a:cs typeface="+mn-ea"/>
                  <a:sym typeface="+mn-lt"/>
                </a:rPr>
                <a:t>非校內基金餘額、非家長會贊助</a:t>
              </a:r>
              <a:r>
                <a:rPr lang="en-US" altLang="zh-TW" sz="25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+mn-ea"/>
                  <a:cs typeface="+mn-ea"/>
                  <a:sym typeface="+mn-lt"/>
                </a:rPr>
                <a:t>)</a:t>
              </a:r>
              <a:endParaRPr lang="en-US" altLang="zh-TW" sz="4000" dirty="0">
                <a:solidFill>
                  <a:srgbClr val="AF935C"/>
                </a:solidFill>
                <a:latin typeface="+mn-ea"/>
                <a:cs typeface="+mn-ea"/>
                <a:sym typeface="+mn-lt"/>
              </a:endParaRPr>
            </a:p>
            <a:p>
              <a:pPr marL="530225" indent="-446088">
                <a:spcBef>
                  <a:spcPts val="600"/>
                </a:spcBef>
                <a:spcAft>
                  <a:spcPts val="600"/>
                </a:spcAft>
                <a:buFont typeface="微软雅黑" panose="020B0503020204020204" pitchFamily="34" charset="-122"/>
                <a:buChar char="★"/>
              </a:pPr>
              <a:r>
                <a:rPr lang="zh-TW" altLang="en-US" sz="3000" dirty="0">
                  <a:solidFill>
                    <a:srgbClr val="AF935C"/>
                  </a:solidFill>
                  <a:latin typeface="+mn-ea"/>
                  <a:cs typeface="+mn-ea"/>
                  <a:sym typeface="+mn-lt"/>
                </a:rPr>
                <a:t>教育部高中職免學費</a:t>
              </a:r>
              <a:endParaRPr lang="en-US" altLang="zh-TW" sz="3000" dirty="0">
                <a:solidFill>
                  <a:srgbClr val="AF935C"/>
                </a:solidFill>
                <a:latin typeface="+mn-ea"/>
                <a:cs typeface="+mn-ea"/>
                <a:sym typeface="+mn-lt"/>
              </a:endParaRPr>
            </a:p>
            <a:p>
              <a:pPr marL="811213" indent="-280988">
                <a:spcBef>
                  <a:spcPts val="600"/>
                </a:spcBef>
                <a:spcAft>
                  <a:spcPts val="600"/>
                </a:spcAft>
                <a:buFont typeface="微软雅黑" panose="020B0503020204020204" pitchFamily="34" charset="-122"/>
                <a:buChar char="–"/>
              </a:pPr>
              <a:r>
                <a:rPr lang="zh-TW" altLang="en-US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年收入</a:t>
              </a:r>
              <a:r>
                <a:rPr lang="en-US" altLang="zh-TW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114</a:t>
              </a:r>
              <a:r>
                <a:rPr lang="zh-TW" altLang="en-US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萬以下，每學期補助</a:t>
              </a:r>
              <a:r>
                <a:rPr lang="en-US" altLang="zh-TW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6240</a:t>
              </a:r>
              <a:r>
                <a:rPr lang="zh-TW" altLang="en-US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元。</a:t>
              </a:r>
              <a:endParaRPr lang="en-US" altLang="zh-TW" sz="2200" dirty="0">
                <a:solidFill>
                  <a:schemeClr val="accent3">
                    <a:lumMod val="50000"/>
                  </a:schemeClr>
                </a:solidFill>
                <a:latin typeface="+mn-ea"/>
                <a:cs typeface="+mn-ea"/>
                <a:sym typeface="+mn-lt"/>
              </a:endParaRPr>
            </a:p>
            <a:p>
              <a:pPr marL="811213" indent="-280988">
                <a:spcBef>
                  <a:spcPts val="600"/>
                </a:spcBef>
                <a:spcAft>
                  <a:spcPts val="600"/>
                </a:spcAft>
                <a:buFont typeface="微软雅黑" panose="020B0503020204020204" pitchFamily="34" charset="-122"/>
                <a:buChar char="–"/>
              </a:pPr>
              <a:r>
                <a:rPr lang="zh-TW" altLang="en-US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高中三年最高可領</a:t>
              </a:r>
              <a:r>
                <a:rPr lang="en-US" altLang="zh-TW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37440</a:t>
              </a:r>
              <a:r>
                <a:rPr lang="zh-TW" altLang="en-US" sz="2200" dirty="0">
                  <a:solidFill>
                    <a:schemeClr val="accent3">
                      <a:lumMod val="50000"/>
                    </a:schemeClr>
                  </a:solidFill>
                  <a:latin typeface="+mn-ea"/>
                  <a:cs typeface="+mn-ea"/>
                  <a:sym typeface="+mn-lt"/>
                </a:rPr>
                <a:t>元。</a:t>
              </a:r>
              <a:endParaRPr lang="en-US" altLang="zh-TW" sz="2200" dirty="0">
                <a:solidFill>
                  <a:srgbClr val="AF935C"/>
                </a:solidFill>
                <a:latin typeface="+mn-ea"/>
                <a:cs typeface="+mn-ea"/>
                <a:sym typeface="+mn-lt"/>
              </a:endParaRPr>
            </a:p>
            <a:p>
              <a:pPr marL="530225" indent="-446088">
                <a:spcBef>
                  <a:spcPts val="600"/>
                </a:spcBef>
                <a:spcAft>
                  <a:spcPts val="600"/>
                </a:spcAft>
                <a:buFont typeface="微软雅黑" panose="020B0503020204020204" pitchFamily="34" charset="-122"/>
                <a:buChar char="★"/>
              </a:pPr>
              <a:r>
                <a:rPr lang="zh-TW" altLang="en-US" sz="3000" dirty="0">
                  <a:solidFill>
                    <a:srgbClr val="AF935C"/>
                  </a:solidFill>
                  <a:latin typeface="+mn-ea"/>
                  <a:cs typeface="+mn-ea"/>
                  <a:sym typeface="+mn-lt"/>
                </a:rPr>
                <a:t>競爭型計畫</a:t>
              </a:r>
              <a:endParaRPr lang="en-US" altLang="zh-TW" sz="3000" dirty="0">
                <a:solidFill>
                  <a:srgbClr val="AF935C"/>
                </a:solidFill>
                <a:latin typeface="+mn-ea"/>
                <a:cs typeface="+mn-ea"/>
                <a:sym typeface="+mn-lt"/>
              </a:endParaRPr>
            </a:p>
            <a:p>
              <a:pPr marL="884237" lvl="1" indent="-342900">
                <a:spcBef>
                  <a:spcPts val="600"/>
                </a:spcBef>
                <a:spcAft>
                  <a:spcPts val="600"/>
                </a:spcAft>
                <a:buFont typeface="微软雅黑" panose="020B0503020204020204" pitchFamily="34" charset="-122"/>
                <a:buChar char="–"/>
              </a:pPr>
              <a:r>
                <a:rPr lang="zh-TW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rPr>
                <a:t>優質化、均質化、完全免試。</a:t>
              </a:r>
              <a:endParaRPr lang="en-US" altLang="zh-TW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endParaRPr>
            </a:p>
            <a:p>
              <a:pPr marL="884237" lvl="1" indent="-342900">
                <a:spcBef>
                  <a:spcPts val="600"/>
                </a:spcBef>
                <a:spcAft>
                  <a:spcPts val="600"/>
                </a:spcAft>
                <a:buFont typeface="微软雅黑" panose="020B0503020204020204" pitchFamily="34" charset="-122"/>
                <a:buChar char="–"/>
              </a:pPr>
              <a:r>
                <a:rPr lang="zh-TW" altLang="en-US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入學</a:t>
              </a:r>
              <a:r>
                <a:rPr lang="zh-TW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：每人以一萬元為限；</a:t>
              </a:r>
              <a:r>
                <a:rPr lang="zh-TW" altLang="en-US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在學</a:t>
              </a:r>
              <a:r>
                <a:rPr lang="zh-TW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：以期中評量、證照、競賽等成績為發放基準，每人各單項，五千元為限</a:t>
              </a:r>
              <a:r>
                <a:rPr lang="zh-TW" alt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+mn-ea"/>
                  <a:sym typeface="+mn-lt"/>
                </a:rPr>
                <a:t>。</a:t>
              </a:r>
              <a:endParaRPr lang="en-US" altLang="zh-TW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ABCF1047-B22A-4078-B107-1A5704D830AB}"/>
              </a:ext>
            </a:extLst>
          </p:cNvPr>
          <p:cNvSpPr/>
          <p:nvPr/>
        </p:nvSpPr>
        <p:spPr>
          <a:xfrm>
            <a:off x="2843940" y="4897677"/>
            <a:ext cx="177361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不因城鄉、學校類型</a:t>
            </a:r>
            <a:endParaRPr lang="en-US" altLang="zh-TW" sz="2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有所差異。</a:t>
            </a:r>
            <a:endParaRPr lang="zh-TW" altLang="en-US" sz="2500" dirty="0"/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9696FE63-4133-4D79-8913-866EBAEBB90E}"/>
              </a:ext>
            </a:extLst>
          </p:cNvPr>
          <p:cNvSpPr/>
          <p:nvPr/>
        </p:nvSpPr>
        <p:spPr>
          <a:xfrm rot="20578277">
            <a:off x="2370225" y="4771126"/>
            <a:ext cx="976310" cy="711225"/>
          </a:xfrm>
          <a:prstGeom prst="arc">
            <a:avLst/>
          </a:prstGeom>
          <a:noFill/>
          <a:ln w="57150">
            <a:solidFill>
              <a:schemeClr val="bg1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1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274280" y="4643762"/>
            <a:ext cx="156966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我們</a:t>
            </a:r>
            <a:endParaRPr lang="en-US" altLang="zh-TW" sz="5400" dirty="0">
              <a:solidFill>
                <a:srgbClr val="AF935C"/>
              </a:solidFill>
              <a:cs typeface="+mn-ea"/>
              <a:sym typeface="+mn-lt"/>
            </a:endParaRPr>
          </a:p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有啥</a:t>
            </a:r>
            <a:endParaRPr lang="zh-CN" altLang="en-US" sz="54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670D868-CBD9-4339-9DB4-5377C6826EE7}"/>
              </a:ext>
            </a:extLst>
          </p:cNvPr>
          <p:cNvGrpSpPr/>
          <p:nvPr/>
        </p:nvGrpSpPr>
        <p:grpSpPr>
          <a:xfrm>
            <a:off x="1274529" y="1361"/>
            <a:ext cx="2390775" cy="4160736"/>
            <a:chOff x="1274529" y="1361"/>
            <a:chExt cx="2390775" cy="416073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0"/>
            <a:stretch/>
          </p:blipFill>
          <p:spPr>
            <a:xfrm>
              <a:off x="1274529" y="1361"/>
              <a:ext cx="2390775" cy="4160736"/>
            </a:xfrm>
            <a:prstGeom prst="rect">
              <a:avLst/>
            </a:prstGeom>
            <a:solidFill>
              <a:srgbClr val="161D30">
                <a:alpha val="80000"/>
              </a:srgbClr>
            </a:solidFill>
            <a:ln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2237204" y="1547999"/>
              <a:ext cx="1213473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01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843941" y="338759"/>
              <a:ext cx="615553" cy="128496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關於錢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3DC37004-C95A-4E5B-9DB0-0738077B95D9}"/>
              </a:ext>
            </a:extLst>
          </p:cNvPr>
          <p:cNvGrpSpPr/>
          <p:nvPr/>
        </p:nvGrpSpPr>
        <p:grpSpPr>
          <a:xfrm>
            <a:off x="8724189" y="1361"/>
            <a:ext cx="2390775" cy="4139716"/>
            <a:chOff x="8724189" y="1361"/>
            <a:chExt cx="2390775" cy="413971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37"/>
            <a:stretch/>
          </p:blipFill>
          <p:spPr>
            <a:xfrm>
              <a:off x="8724189" y="1361"/>
              <a:ext cx="2390775" cy="4139716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9033482" y="1498051"/>
              <a:ext cx="128849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04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321976" y="338759"/>
              <a:ext cx="615553" cy="3670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關於名氣與金榜題名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/>
          <a:srcRect t="17014" b="12340"/>
          <a:stretch/>
        </p:blipFill>
        <p:spPr>
          <a:xfrm>
            <a:off x="4419874" y="4190680"/>
            <a:ext cx="6695090" cy="26604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BCF1047-B22A-4078-B107-1A5704D830AB}"/>
              </a:ext>
            </a:extLst>
          </p:cNvPr>
          <p:cNvSpPr/>
          <p:nvPr/>
        </p:nvSpPr>
        <p:spPr>
          <a:xfrm>
            <a:off x="2843940" y="4897677"/>
            <a:ext cx="177361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不因城鄉、學校類型</a:t>
            </a:r>
            <a:endParaRPr lang="en-US" altLang="zh-TW" sz="2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有所差異。</a:t>
            </a:r>
            <a:endParaRPr lang="zh-TW" altLang="en-US" sz="2500" dirty="0"/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9696FE63-4133-4D79-8913-866EBAEBB90E}"/>
              </a:ext>
            </a:extLst>
          </p:cNvPr>
          <p:cNvSpPr/>
          <p:nvPr/>
        </p:nvSpPr>
        <p:spPr>
          <a:xfrm rot="20578277">
            <a:off x="2370225" y="4771126"/>
            <a:ext cx="976310" cy="711225"/>
          </a:xfrm>
          <a:prstGeom prst="arc">
            <a:avLst/>
          </a:prstGeom>
          <a:noFill/>
          <a:ln w="57150">
            <a:solidFill>
              <a:schemeClr val="bg1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CDFF370-0511-46C9-A5F0-D1177B70AEDF}"/>
              </a:ext>
            </a:extLst>
          </p:cNvPr>
          <p:cNvGrpSpPr/>
          <p:nvPr/>
        </p:nvGrpSpPr>
        <p:grpSpPr>
          <a:xfrm>
            <a:off x="6245439" y="1361"/>
            <a:ext cx="2390775" cy="4150226"/>
            <a:chOff x="6245439" y="1361"/>
            <a:chExt cx="2390775" cy="415022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9"/>
            <a:stretch/>
          </p:blipFill>
          <p:spPr>
            <a:xfrm>
              <a:off x="6245439" y="1361"/>
              <a:ext cx="2390775" cy="415022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11267" y="1879045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03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829297" y="338759"/>
              <a:ext cx="615553" cy="168251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關於設備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5FBA4DE4-3CF3-40C7-AA1C-B81D1524C4D0}"/>
              </a:ext>
            </a:extLst>
          </p:cNvPr>
          <p:cNvGrpSpPr/>
          <p:nvPr/>
        </p:nvGrpSpPr>
        <p:grpSpPr>
          <a:xfrm>
            <a:off x="3758817" y="1360"/>
            <a:ext cx="2390775" cy="4160737"/>
            <a:chOff x="3758817" y="1360"/>
            <a:chExt cx="2390775" cy="41607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1"/>
            <a:stretch/>
          </p:blipFill>
          <p:spPr>
            <a:xfrm>
              <a:off x="3758817" y="1360"/>
              <a:ext cx="2390775" cy="416073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258408" y="2700944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02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998065" y="338759"/>
              <a:ext cx="954107" cy="224676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關於師資</a:t>
              </a:r>
              <a:endParaRPr lang="en-US" altLang="zh-TW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　　　與課程</a:t>
              </a:r>
              <a:endParaRPr lang="zh-CN" altLang="en-US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6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139 L -0.40807 -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139 L -0.20365 -2.22222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56 -0.00278 L -0.20391 -0.000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274280" y="4643762"/>
            <a:ext cx="156966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我們</a:t>
            </a:r>
            <a:endParaRPr lang="en-US" altLang="zh-TW" sz="5400" dirty="0">
              <a:solidFill>
                <a:srgbClr val="AF935C"/>
              </a:solidFill>
              <a:cs typeface="+mn-ea"/>
              <a:sym typeface="+mn-lt"/>
            </a:endParaRPr>
          </a:p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有啥</a:t>
            </a:r>
            <a:endParaRPr lang="zh-CN" altLang="en-US" sz="54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670D868-CBD9-4339-9DB4-5377C6826EE7}"/>
              </a:ext>
            </a:extLst>
          </p:cNvPr>
          <p:cNvGrpSpPr/>
          <p:nvPr/>
        </p:nvGrpSpPr>
        <p:grpSpPr>
          <a:xfrm>
            <a:off x="1274529" y="1361"/>
            <a:ext cx="2390775" cy="4160736"/>
            <a:chOff x="1274529" y="1361"/>
            <a:chExt cx="2390775" cy="416073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0"/>
            <a:stretch/>
          </p:blipFill>
          <p:spPr>
            <a:xfrm>
              <a:off x="1274529" y="1361"/>
              <a:ext cx="2390775" cy="4160736"/>
            </a:xfrm>
            <a:prstGeom prst="rect">
              <a:avLst/>
            </a:prstGeom>
            <a:solidFill>
              <a:srgbClr val="161D30">
                <a:alpha val="80000"/>
              </a:srgbClr>
            </a:solidFill>
            <a:ln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2237204" y="1547999"/>
              <a:ext cx="1213473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01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843941" y="338759"/>
              <a:ext cx="615553" cy="128496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關於錢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/>
          <a:srcRect t="17014" b="12340"/>
          <a:stretch/>
        </p:blipFill>
        <p:spPr>
          <a:xfrm>
            <a:off x="4419874" y="4190680"/>
            <a:ext cx="6695090" cy="26604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BCF1047-B22A-4078-B107-1A5704D830AB}"/>
              </a:ext>
            </a:extLst>
          </p:cNvPr>
          <p:cNvSpPr/>
          <p:nvPr/>
        </p:nvSpPr>
        <p:spPr>
          <a:xfrm>
            <a:off x="2843940" y="4897677"/>
            <a:ext cx="177361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不因城鄉、學校類型</a:t>
            </a:r>
            <a:endParaRPr lang="en-US" altLang="zh-TW" sz="2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有所差異。</a:t>
            </a:r>
            <a:endParaRPr lang="zh-TW" altLang="en-US" sz="2500" dirty="0"/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9696FE63-4133-4D79-8913-866EBAEBB90E}"/>
              </a:ext>
            </a:extLst>
          </p:cNvPr>
          <p:cNvSpPr/>
          <p:nvPr/>
        </p:nvSpPr>
        <p:spPr>
          <a:xfrm rot="20578277">
            <a:off x="2370225" y="4771126"/>
            <a:ext cx="976310" cy="711225"/>
          </a:xfrm>
          <a:prstGeom prst="arc">
            <a:avLst/>
          </a:prstGeom>
          <a:noFill/>
          <a:ln w="57150">
            <a:solidFill>
              <a:schemeClr val="bg1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FBA4DE4-3CF3-40C7-AA1C-B81D1524C4D0}"/>
              </a:ext>
            </a:extLst>
          </p:cNvPr>
          <p:cNvGrpSpPr/>
          <p:nvPr/>
        </p:nvGrpSpPr>
        <p:grpSpPr>
          <a:xfrm>
            <a:off x="1274529" y="1360"/>
            <a:ext cx="2390775" cy="4160737"/>
            <a:chOff x="3758817" y="1360"/>
            <a:chExt cx="2390775" cy="41607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1"/>
            <a:stretch/>
          </p:blipFill>
          <p:spPr>
            <a:xfrm>
              <a:off x="3758817" y="1360"/>
              <a:ext cx="2390775" cy="416073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258408" y="2700944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02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998065" y="338759"/>
              <a:ext cx="954107" cy="224676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關於師資</a:t>
              </a:r>
              <a:endParaRPr lang="en-US" altLang="zh-TW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　　　與課程</a:t>
              </a:r>
              <a:endParaRPr lang="zh-CN" altLang="en-US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FC14091-D6A8-48DD-9E11-128E5B3460CF}"/>
              </a:ext>
            </a:extLst>
          </p:cNvPr>
          <p:cNvGrpSpPr/>
          <p:nvPr/>
        </p:nvGrpSpPr>
        <p:grpSpPr>
          <a:xfrm>
            <a:off x="3753568" y="-8578"/>
            <a:ext cx="2390775" cy="4150226"/>
            <a:chOff x="6245439" y="1361"/>
            <a:chExt cx="2390775" cy="4150226"/>
          </a:xfrm>
        </p:grpSpPr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799DF3C5-49BD-444C-A896-63F31DEA7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9"/>
            <a:stretch/>
          </p:blipFill>
          <p:spPr>
            <a:xfrm>
              <a:off x="6245439" y="1361"/>
              <a:ext cx="2390775" cy="415022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3EC305C-8DA1-4CA2-915E-444BD7B402D7}"/>
                </a:ext>
              </a:extLst>
            </p:cNvPr>
            <p:cNvSpPr txBox="1"/>
            <p:nvPr/>
          </p:nvSpPr>
          <p:spPr>
            <a:xfrm>
              <a:off x="7111267" y="1879045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03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62A15-F372-4684-B702-69A52A757D7B}"/>
                </a:ext>
              </a:extLst>
            </p:cNvPr>
            <p:cNvSpPr txBox="1"/>
            <p:nvPr/>
          </p:nvSpPr>
          <p:spPr>
            <a:xfrm>
              <a:off x="7829297" y="338759"/>
              <a:ext cx="615553" cy="168251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關於設備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63ED710-D5EC-4CD7-8284-DDA8C5C7B1F3}"/>
              </a:ext>
            </a:extLst>
          </p:cNvPr>
          <p:cNvGrpSpPr/>
          <p:nvPr/>
        </p:nvGrpSpPr>
        <p:grpSpPr>
          <a:xfrm>
            <a:off x="12695374" y="-487003"/>
            <a:ext cx="2673953" cy="726598"/>
            <a:chOff x="9485216" y="276541"/>
            <a:chExt cx="2673953" cy="726598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8203DED1-1B51-4B87-9399-8A892EE55FB0}"/>
                </a:ext>
              </a:extLst>
            </p:cNvPr>
            <p:cNvSpPr/>
            <p:nvPr/>
          </p:nvSpPr>
          <p:spPr>
            <a:xfrm rot="558205">
              <a:off x="9485216" y="390205"/>
              <a:ext cx="2541210" cy="612934"/>
            </a:xfrm>
            <a:prstGeom prst="round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TW" altLang="en-US" sz="3000" dirty="0">
                  <a:noFill/>
                  <a:latin typeface="Impact" panose="020B0806030902050204" pitchFamily="34" charset="0"/>
                </a:rPr>
                <a:t>人們討厭失去</a:t>
              </a: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7AEE91E3-2E29-4750-B756-8E6D8DD53ADE}"/>
                </a:ext>
              </a:extLst>
            </p:cNvPr>
            <p:cNvSpPr/>
            <p:nvPr/>
          </p:nvSpPr>
          <p:spPr>
            <a:xfrm rot="558205">
              <a:off x="9617959" y="276541"/>
              <a:ext cx="2541210" cy="612934"/>
            </a:xfrm>
            <a:prstGeom prst="round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zh-TW" altLang="en-US" sz="3000" b="1" dirty="0">
                  <a:ln/>
                  <a:solidFill>
                    <a:schemeClr val="accent4"/>
                  </a:solidFill>
                  <a:latin typeface="Impact" panose="020B0806030902050204" pitchFamily="34" charset="0"/>
                </a:rPr>
                <a:t>人們討厭失去</a:t>
              </a: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3255DC99-C22D-4654-9039-00944C70CB32}"/>
              </a:ext>
            </a:extLst>
          </p:cNvPr>
          <p:cNvSpPr/>
          <p:nvPr/>
        </p:nvSpPr>
        <p:spPr>
          <a:xfrm>
            <a:off x="6187634" y="1360"/>
            <a:ext cx="5825463" cy="415022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AAAC532-0D76-4CFF-9E0F-2D47557CF3D3}"/>
              </a:ext>
            </a:extLst>
          </p:cNvPr>
          <p:cNvSpPr/>
          <p:nvPr/>
        </p:nvSpPr>
        <p:spPr>
          <a:xfrm>
            <a:off x="6268929" y="106174"/>
            <a:ext cx="57441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幼犬效應</a:t>
            </a:r>
            <a:r>
              <a:rPr lang="zh-TW" altLang="en-US" sz="3000" dirty="0">
                <a:solidFill>
                  <a:schemeClr val="accent2">
                    <a:lumMod val="50000"/>
                  </a:schemeClr>
                </a:solidFill>
                <a:latin typeface="+mn-ea"/>
                <a:cs typeface="+mn-ea"/>
                <a:sym typeface="+mn-lt"/>
              </a:rPr>
              <a:t>～～</a:t>
            </a:r>
            <a:r>
              <a:rPr lang="zh-TW" altLang="en-US" sz="3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產品試用策略</a:t>
            </a:r>
            <a:endParaRPr lang="en-US" altLang="zh-TW" sz="3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  <a:p>
            <a:r>
              <a:rPr lang="zh-TW" altLang="en-US" sz="2000" dirty="0">
                <a:solidFill>
                  <a:srgbClr val="000000"/>
                </a:solidFill>
                <a:latin typeface="+mn-ea"/>
              </a:rPr>
              <a:t>讓顧客從說「</a:t>
            </a:r>
            <a:r>
              <a:rPr lang="en-US" altLang="zh-TW" sz="2000" dirty="0">
                <a:solidFill>
                  <a:srgbClr val="000000"/>
                </a:solidFill>
                <a:latin typeface="+mn-ea"/>
              </a:rPr>
              <a:t>NO</a:t>
            </a:r>
            <a:r>
              <a:rPr lang="zh-TW" altLang="en-US" sz="2000" dirty="0">
                <a:solidFill>
                  <a:srgbClr val="000000"/>
                </a:solidFill>
                <a:latin typeface="+mn-ea"/>
              </a:rPr>
              <a:t>」到說「</a:t>
            </a:r>
            <a:r>
              <a:rPr lang="en-US" altLang="zh-TW" sz="2000" dirty="0">
                <a:solidFill>
                  <a:srgbClr val="000000"/>
                </a:solidFill>
                <a:latin typeface="+mn-ea"/>
              </a:rPr>
              <a:t>YES</a:t>
            </a:r>
            <a:r>
              <a:rPr lang="zh-TW" altLang="en-US" sz="2000" dirty="0">
                <a:solidFill>
                  <a:srgbClr val="000000"/>
                </a:solidFill>
                <a:latin typeface="+mn-ea"/>
              </a:rPr>
              <a:t>」</a:t>
            </a:r>
            <a:endParaRPr lang="en-US" altLang="zh-TW" sz="2000" dirty="0"/>
          </a:p>
          <a:p>
            <a:pPr marL="285750" indent="-285750">
              <a:spcBef>
                <a:spcPts val="2400"/>
              </a:spcBef>
              <a:buFont typeface="微软雅黑" panose="020B0503020204020204" pitchFamily="34" charset="-122"/>
              <a:buChar char="★"/>
            </a:pPr>
            <a:r>
              <a:rPr lang="zh-TW" altLang="en-US" sz="2200" b="1" dirty="0">
                <a:solidFill>
                  <a:srgbClr val="7030A0"/>
                </a:solidFill>
              </a:rPr>
              <a:t>環境與設備試用體驗</a:t>
            </a:r>
            <a:r>
              <a:rPr lang="zh-TW" altLang="zh-TW" sz="2200" b="1" dirty="0">
                <a:solidFill>
                  <a:srgbClr val="7030A0"/>
                </a:solidFill>
              </a:rPr>
              <a:t>：</a:t>
            </a:r>
            <a:r>
              <a:rPr lang="zh-TW" altLang="en-US" sz="2200" dirty="0"/>
              <a:t>辦理</a:t>
            </a:r>
            <a:r>
              <a:rPr lang="zh-TW" altLang="zh-TW" sz="2200" dirty="0"/>
              <a:t>營隊</a:t>
            </a:r>
            <a:r>
              <a:rPr lang="zh-TW" altLang="en-US" sz="2200" dirty="0"/>
              <a:t>、到校參訪，</a:t>
            </a:r>
            <a:r>
              <a:rPr lang="zh-TW" altLang="zh-TW" sz="2200" dirty="0"/>
              <a:t>邀請鄰近國中生參加</a:t>
            </a:r>
            <a:r>
              <a:rPr lang="zh-TW" altLang="en-US" sz="2200" dirty="0"/>
              <a:t>；活動中安排體驗創客、</a:t>
            </a:r>
            <a:r>
              <a:rPr lang="zh-TW" altLang="zh-TW" sz="2200" dirty="0"/>
              <a:t>專科</a:t>
            </a:r>
            <a:r>
              <a:rPr lang="zh-TW" altLang="en-US" sz="2200" dirty="0"/>
              <a:t>、</a:t>
            </a:r>
            <a:r>
              <a:rPr lang="zh-TW" altLang="zh-TW" sz="2200" dirty="0"/>
              <a:t>實習</a:t>
            </a:r>
            <a:r>
              <a:rPr lang="zh-TW" altLang="en-US" sz="2200" dirty="0"/>
              <a:t>、資訊設備。</a:t>
            </a:r>
            <a:endParaRPr lang="en-US" altLang="zh-TW" sz="2200" dirty="0"/>
          </a:p>
          <a:p>
            <a:pPr marL="285750" indent="-285750">
              <a:spcBef>
                <a:spcPts val="1800"/>
              </a:spcBef>
              <a:buFont typeface="微软雅黑" panose="020B0503020204020204" pitchFamily="34" charset="-122"/>
              <a:buChar char="★"/>
            </a:pPr>
            <a:r>
              <a:rPr lang="zh-TW" altLang="en-US" sz="2200" b="1" dirty="0">
                <a:solidFill>
                  <a:srgbClr val="7030A0"/>
                </a:solidFill>
              </a:rPr>
              <a:t>輸出本校教師與課程至鄰近國中：</a:t>
            </a:r>
            <a:endParaRPr lang="en-US" altLang="zh-TW" sz="2200" b="1" dirty="0">
              <a:solidFill>
                <a:srgbClr val="7030A0"/>
              </a:solidFill>
            </a:endParaRPr>
          </a:p>
          <a:p>
            <a:pPr marL="542925" lvl="1" indent="-271463">
              <a:buFont typeface="Microsoft JhengHei UI" panose="020B0604030504040204" pitchFamily="34" charset="-120"/>
              <a:buChar char="─"/>
            </a:pPr>
            <a:r>
              <a:rPr lang="zh-TW" altLang="en-US" sz="2200" dirty="0">
                <a:latin typeface="+mn-ea"/>
              </a:rPr>
              <a:t>與招生國中教師跨校共備。</a:t>
            </a:r>
            <a:endParaRPr lang="en-US" altLang="zh-TW" sz="2200" dirty="0">
              <a:latin typeface="+mn-ea"/>
            </a:endParaRPr>
          </a:p>
          <a:p>
            <a:pPr marL="542925" lvl="1" indent="-271463">
              <a:buFont typeface="Microsoft JhengHei UI" panose="020B0604030504040204" pitchFamily="34" charset="-120"/>
              <a:buChar char="─"/>
            </a:pPr>
            <a:r>
              <a:rPr lang="zh-TW" altLang="en-US" sz="2200" dirty="0">
                <a:latin typeface="+mn-ea"/>
              </a:rPr>
              <a:t>領域教師辦理出訪國中學校辦理</a:t>
            </a:r>
            <a:r>
              <a:rPr lang="zh-TW" altLang="zh-TW" sz="2200" dirty="0"/>
              <a:t>技職體驗課程</a:t>
            </a:r>
            <a:r>
              <a:rPr lang="zh-TW" altLang="en-US" sz="2200" dirty="0"/>
              <a:t>。</a:t>
            </a:r>
            <a:endParaRPr lang="en-US" altLang="zh-TW" sz="2200" dirty="0">
              <a:latin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4660">
            <a:off x="9948102" y="739011"/>
            <a:ext cx="1946553" cy="796911"/>
          </a:xfrm>
          <a:prstGeom prst="rect">
            <a:avLst/>
          </a:prstGeom>
        </p:spPr>
      </p:pic>
      <p:grpSp>
        <p:nvGrpSpPr>
          <p:cNvPr id="46" name="群組 45"/>
          <p:cNvGrpSpPr/>
          <p:nvPr/>
        </p:nvGrpSpPr>
        <p:grpSpPr>
          <a:xfrm>
            <a:off x="3060649" y="2789326"/>
            <a:ext cx="3126984" cy="1524584"/>
            <a:chOff x="5691175" y="1431808"/>
            <a:chExt cx="3126984" cy="1524584"/>
          </a:xfrm>
        </p:grpSpPr>
        <p:sp>
          <p:nvSpPr>
            <p:cNvPr id="47" name="矩形 46"/>
            <p:cNvSpPr/>
            <p:nvPr/>
          </p:nvSpPr>
          <p:spPr>
            <a:xfrm rot="20556370">
              <a:off x="5691175" y="1431808"/>
              <a:ext cx="2893913" cy="1480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500"/>
            </a:p>
          </p:txBody>
        </p:sp>
        <p:sp>
          <p:nvSpPr>
            <p:cNvPr id="48" name="矩形: 圓角 11">
              <a:extLst>
                <a:ext uri="{FF2B5EF4-FFF2-40B4-BE49-F238E27FC236}">
                  <a16:creationId xmlns:a16="http://schemas.microsoft.com/office/drawing/2014/main" id="{BCC56175-1BAC-4E5A-8F8E-DF27E09E2E84}"/>
                </a:ext>
              </a:extLst>
            </p:cNvPr>
            <p:cNvSpPr/>
            <p:nvPr/>
          </p:nvSpPr>
          <p:spPr>
            <a:xfrm rot="21232787">
              <a:off x="6095014" y="1560622"/>
              <a:ext cx="2723145" cy="1395770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zh-TW" altLang="en-US" sz="3500" b="1" dirty="0">
                  <a:ln/>
                  <a:solidFill>
                    <a:schemeClr val="accent4"/>
                  </a:solidFill>
                  <a:latin typeface="Impact" panose="020B0806030902050204" pitchFamily="34" charset="0"/>
                </a:rPr>
                <a:t>也是</a:t>
              </a:r>
              <a:endParaRPr lang="en-US" altLang="zh-TW" sz="3500" b="1" dirty="0">
                <a:ln/>
                <a:solidFill>
                  <a:schemeClr val="accent4"/>
                </a:solidFill>
                <a:latin typeface="Impact" panose="020B0806030902050204" pitchFamily="34" charset="0"/>
              </a:endParaRPr>
            </a:p>
            <a:p>
              <a:pPr algn="ctr"/>
              <a:r>
                <a:rPr lang="zh-TW" altLang="en-US" sz="3500" b="1" dirty="0">
                  <a:ln/>
                  <a:solidFill>
                    <a:schemeClr val="accent4"/>
                  </a:solidFill>
                  <a:latin typeface="Impact" panose="020B0806030902050204" pitchFamily="34" charset="0"/>
                </a:rPr>
                <a:t>曝光效應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0" b="14754"/>
          <a:stretch/>
        </p:blipFill>
        <p:spPr>
          <a:xfrm>
            <a:off x="4057111" y="2631805"/>
            <a:ext cx="7729972" cy="418715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0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uiExpand="1" build="p"/>
      <p:bldP spid="42" grpI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3255DC99-C22D-4654-9039-00944C70CB32}"/>
              </a:ext>
            </a:extLst>
          </p:cNvPr>
          <p:cNvSpPr/>
          <p:nvPr/>
        </p:nvSpPr>
        <p:spPr>
          <a:xfrm>
            <a:off x="6187634" y="1360"/>
            <a:ext cx="5825463" cy="415022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图片 30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7"/>
          <a:stretch/>
        </p:blipFill>
        <p:spPr>
          <a:xfrm>
            <a:off x="3754396" y="1361"/>
            <a:ext cx="2390775" cy="4139716"/>
          </a:xfrm>
          <a:prstGeom prst="rect">
            <a:avLst/>
          </a:prstGeom>
        </p:spPr>
      </p:pic>
      <p:sp>
        <p:nvSpPr>
          <p:cNvPr id="36" name="文本框 25"/>
          <p:cNvSpPr txBox="1"/>
          <p:nvPr/>
        </p:nvSpPr>
        <p:spPr>
          <a:xfrm>
            <a:off x="4063689" y="1498051"/>
            <a:ext cx="128849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zh-CN" sz="2800" dirty="0">
                <a:solidFill>
                  <a:srgbClr val="AF935C"/>
                </a:solidFill>
                <a:cs typeface="+mn-ea"/>
                <a:sym typeface="+mn-lt"/>
              </a:rPr>
              <a:t>Part 04</a:t>
            </a:r>
            <a:endParaRPr lang="zh-CN" altLang="en-US" sz="28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37" name="文本框 26"/>
          <p:cNvSpPr txBox="1"/>
          <p:nvPr/>
        </p:nvSpPr>
        <p:spPr>
          <a:xfrm>
            <a:off x="5352183" y="338759"/>
            <a:ext cx="615553" cy="367023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spc="300" dirty="0">
                <a:solidFill>
                  <a:prstClr val="white"/>
                </a:solidFill>
                <a:cs typeface="+mn-ea"/>
                <a:sym typeface="+mn-lt"/>
              </a:rPr>
              <a:t>關於名氣與金榜題名</a:t>
            </a:r>
            <a:endParaRPr lang="zh-CN" altLang="en-US" sz="2800" spc="3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74280" y="4643762"/>
            <a:ext cx="156966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我們</a:t>
            </a:r>
            <a:endParaRPr lang="en-US" altLang="zh-TW" sz="5400" dirty="0">
              <a:solidFill>
                <a:srgbClr val="AF935C"/>
              </a:solidFill>
              <a:cs typeface="+mn-ea"/>
              <a:sym typeface="+mn-lt"/>
            </a:endParaRPr>
          </a:p>
          <a:p>
            <a:pPr algn="ctr"/>
            <a:r>
              <a:rPr lang="zh-TW" altLang="en-US" sz="5400" dirty="0">
                <a:solidFill>
                  <a:srgbClr val="AF935C"/>
                </a:solidFill>
                <a:cs typeface="+mn-ea"/>
                <a:sym typeface="+mn-lt"/>
              </a:rPr>
              <a:t>有啥</a:t>
            </a:r>
            <a:endParaRPr lang="zh-CN" altLang="en-US" sz="54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670D868-CBD9-4339-9DB4-5377C6826EE7}"/>
              </a:ext>
            </a:extLst>
          </p:cNvPr>
          <p:cNvGrpSpPr/>
          <p:nvPr/>
        </p:nvGrpSpPr>
        <p:grpSpPr>
          <a:xfrm>
            <a:off x="1274529" y="1361"/>
            <a:ext cx="2390775" cy="4160736"/>
            <a:chOff x="1274529" y="1361"/>
            <a:chExt cx="2390775" cy="416073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0"/>
            <a:stretch/>
          </p:blipFill>
          <p:spPr>
            <a:xfrm>
              <a:off x="1274529" y="1361"/>
              <a:ext cx="2390775" cy="4160736"/>
            </a:xfrm>
            <a:prstGeom prst="rect">
              <a:avLst/>
            </a:prstGeom>
            <a:solidFill>
              <a:srgbClr val="161D30">
                <a:alpha val="80000"/>
              </a:srgbClr>
            </a:solidFill>
            <a:ln>
              <a:noFill/>
            </a:ln>
          </p:spPr>
        </p:pic>
        <p:sp>
          <p:nvSpPr>
            <p:cNvPr id="3" name="文本框 2"/>
            <p:cNvSpPr txBox="1"/>
            <p:nvPr/>
          </p:nvSpPr>
          <p:spPr>
            <a:xfrm>
              <a:off x="2237204" y="1547999"/>
              <a:ext cx="1213473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01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843941" y="338759"/>
              <a:ext cx="615553" cy="128496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關於錢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/>
          <a:srcRect t="17014" b="12340"/>
          <a:stretch/>
        </p:blipFill>
        <p:spPr>
          <a:xfrm>
            <a:off x="4419874" y="4190680"/>
            <a:ext cx="6695090" cy="26604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BCF1047-B22A-4078-B107-1A5704D830AB}"/>
              </a:ext>
            </a:extLst>
          </p:cNvPr>
          <p:cNvSpPr/>
          <p:nvPr/>
        </p:nvSpPr>
        <p:spPr>
          <a:xfrm>
            <a:off x="2843940" y="4897677"/>
            <a:ext cx="177361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不因城鄉、學校類型</a:t>
            </a:r>
            <a:endParaRPr lang="en-US" altLang="zh-TW" sz="2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cs typeface="+mn-ea"/>
              <a:sym typeface="+mn-lt"/>
            </a:endParaRPr>
          </a:p>
          <a:p>
            <a:pPr algn="ctr"/>
            <a:r>
              <a:rPr lang="zh-TW" altLang="en-US" sz="2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cs typeface="+mn-ea"/>
                <a:sym typeface="+mn-lt"/>
              </a:rPr>
              <a:t>有所差異。</a:t>
            </a:r>
            <a:endParaRPr lang="zh-TW" altLang="en-US" sz="2500" dirty="0"/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9696FE63-4133-4D79-8913-866EBAEBB90E}"/>
              </a:ext>
            </a:extLst>
          </p:cNvPr>
          <p:cNvSpPr/>
          <p:nvPr/>
        </p:nvSpPr>
        <p:spPr>
          <a:xfrm rot="20578277">
            <a:off x="2370225" y="4771126"/>
            <a:ext cx="976310" cy="711225"/>
          </a:xfrm>
          <a:prstGeom prst="arc">
            <a:avLst/>
          </a:prstGeom>
          <a:noFill/>
          <a:ln w="57150">
            <a:solidFill>
              <a:schemeClr val="bg1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FBA4DE4-3CF3-40C7-AA1C-B81D1524C4D0}"/>
              </a:ext>
            </a:extLst>
          </p:cNvPr>
          <p:cNvGrpSpPr/>
          <p:nvPr/>
        </p:nvGrpSpPr>
        <p:grpSpPr>
          <a:xfrm>
            <a:off x="1274529" y="1360"/>
            <a:ext cx="2390775" cy="4160737"/>
            <a:chOff x="3758817" y="1360"/>
            <a:chExt cx="2390775" cy="41607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01"/>
            <a:stretch/>
          </p:blipFill>
          <p:spPr>
            <a:xfrm>
              <a:off x="3758817" y="1360"/>
              <a:ext cx="2390775" cy="416073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258408" y="2700944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02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998065" y="338759"/>
              <a:ext cx="954107" cy="224676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關於師資</a:t>
              </a:r>
              <a:endParaRPr lang="en-US" altLang="zh-TW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  <a:p>
              <a:r>
                <a:rPr lang="zh-TW" altLang="en-US" sz="2500" spc="300" dirty="0">
                  <a:solidFill>
                    <a:prstClr val="white"/>
                  </a:solidFill>
                  <a:cs typeface="+mn-ea"/>
                  <a:sym typeface="+mn-lt"/>
                </a:rPr>
                <a:t>　　　與課程</a:t>
              </a:r>
              <a:endParaRPr lang="zh-CN" altLang="en-US" sz="25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FC14091-D6A8-48DD-9E11-128E5B3460CF}"/>
              </a:ext>
            </a:extLst>
          </p:cNvPr>
          <p:cNvGrpSpPr/>
          <p:nvPr/>
        </p:nvGrpSpPr>
        <p:grpSpPr>
          <a:xfrm>
            <a:off x="3753568" y="1361"/>
            <a:ext cx="2390775" cy="4150226"/>
            <a:chOff x="6245439" y="1361"/>
            <a:chExt cx="2390775" cy="4150226"/>
          </a:xfrm>
        </p:grpSpPr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799DF3C5-49BD-444C-A896-63F31DEA7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9"/>
            <a:stretch/>
          </p:blipFill>
          <p:spPr>
            <a:xfrm>
              <a:off x="6245439" y="1361"/>
              <a:ext cx="2390775" cy="415022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3EC305C-8DA1-4CA2-915E-444BD7B402D7}"/>
                </a:ext>
              </a:extLst>
            </p:cNvPr>
            <p:cNvSpPr txBox="1"/>
            <p:nvPr/>
          </p:nvSpPr>
          <p:spPr>
            <a:xfrm>
              <a:off x="7111267" y="1879045"/>
              <a:ext cx="127073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rgbClr val="AF935C"/>
                  </a:solidFill>
                  <a:cs typeface="+mn-ea"/>
                  <a:sym typeface="+mn-lt"/>
                </a:rPr>
                <a:t>Part 03</a:t>
              </a:r>
              <a:endParaRPr lang="zh-CN" altLang="en-US" sz="28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62A15-F372-4684-B702-69A52A757D7B}"/>
                </a:ext>
              </a:extLst>
            </p:cNvPr>
            <p:cNvSpPr txBox="1"/>
            <p:nvPr/>
          </p:nvSpPr>
          <p:spPr>
            <a:xfrm>
              <a:off x="7829297" y="338759"/>
              <a:ext cx="615553" cy="168251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spc="300" dirty="0">
                  <a:solidFill>
                    <a:prstClr val="white"/>
                  </a:solidFill>
                  <a:cs typeface="+mn-ea"/>
                  <a:sym typeface="+mn-lt"/>
                </a:rPr>
                <a:t>關於設備</a:t>
              </a:r>
              <a:endParaRPr lang="zh-CN" altLang="en-US" sz="2800" spc="3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63ED710-D5EC-4CD7-8284-DDA8C5C7B1F3}"/>
              </a:ext>
            </a:extLst>
          </p:cNvPr>
          <p:cNvGrpSpPr/>
          <p:nvPr/>
        </p:nvGrpSpPr>
        <p:grpSpPr>
          <a:xfrm>
            <a:off x="12695374" y="-487003"/>
            <a:ext cx="2673953" cy="726598"/>
            <a:chOff x="9485216" y="276541"/>
            <a:chExt cx="2673953" cy="726598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8203DED1-1B51-4B87-9399-8A892EE55FB0}"/>
                </a:ext>
              </a:extLst>
            </p:cNvPr>
            <p:cNvSpPr/>
            <p:nvPr/>
          </p:nvSpPr>
          <p:spPr>
            <a:xfrm rot="558205">
              <a:off x="9485216" y="390205"/>
              <a:ext cx="2541210" cy="612934"/>
            </a:xfrm>
            <a:prstGeom prst="round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zh-TW" altLang="en-US" sz="3000" dirty="0">
                  <a:noFill/>
                  <a:latin typeface="Impact" panose="020B0806030902050204" pitchFamily="34" charset="0"/>
                </a:rPr>
                <a:t>人們討厭失去</a:t>
              </a: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7AEE91E3-2E29-4750-B756-8E6D8DD53ADE}"/>
                </a:ext>
              </a:extLst>
            </p:cNvPr>
            <p:cNvSpPr/>
            <p:nvPr/>
          </p:nvSpPr>
          <p:spPr>
            <a:xfrm rot="558205">
              <a:off x="9617959" y="276541"/>
              <a:ext cx="2541210" cy="612934"/>
            </a:xfrm>
            <a:prstGeom prst="round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zh-TW" altLang="en-US" sz="3000" b="1" dirty="0">
                  <a:ln/>
                  <a:solidFill>
                    <a:schemeClr val="accent4"/>
                  </a:solidFill>
                  <a:latin typeface="Impact" panose="020B0806030902050204" pitchFamily="34" charset="0"/>
                </a:rPr>
                <a:t>人們討厭失去</a:t>
              </a:r>
            </a:p>
          </p:txBody>
        </p:sp>
      </p:grpSp>
      <p:sp>
        <p:nvSpPr>
          <p:cNvPr id="38" name="文本框 1"/>
          <p:cNvSpPr txBox="1"/>
          <p:nvPr/>
        </p:nvSpPr>
        <p:spPr>
          <a:xfrm>
            <a:off x="6369656" y="6817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>
                <a:latin typeface="+mn-ea"/>
                <a:cs typeface="+mn-ea"/>
                <a:sym typeface="+mn-lt"/>
              </a:rPr>
              <a:t>運用團隊力量</a:t>
            </a:r>
            <a:endParaRPr lang="zh-CN" altLang="en-US" sz="2400" dirty="0">
              <a:latin typeface="+mn-ea"/>
              <a:cs typeface="+mn-ea"/>
              <a:sym typeface="+mn-lt"/>
            </a:endParaRPr>
          </a:p>
        </p:txBody>
      </p:sp>
      <p:sp>
        <p:nvSpPr>
          <p:cNvPr id="39" name="文本框 13"/>
          <p:cNvSpPr txBox="1"/>
          <p:nvPr/>
        </p:nvSpPr>
        <p:spPr>
          <a:xfrm>
            <a:off x="8370048" y="68170"/>
            <a:ext cx="1743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rgbClr val="AF935C"/>
                </a:solidFill>
                <a:cs typeface="+mn-ea"/>
                <a:sym typeface="+mn-lt"/>
              </a:rPr>
              <a:t>Our Team</a:t>
            </a:r>
            <a:endParaRPr lang="zh-CN" altLang="en-US" sz="26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" y="167658"/>
            <a:ext cx="3516217" cy="185919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524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3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8" y="2230930"/>
            <a:ext cx="3016336" cy="193045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524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CAAAC532-0D76-4CFF-9E0F-2D47557CF3D3}"/>
              </a:ext>
            </a:extLst>
          </p:cNvPr>
          <p:cNvSpPr/>
          <p:nvPr/>
        </p:nvSpPr>
        <p:spPr>
          <a:xfrm>
            <a:off x="6369656" y="630492"/>
            <a:ext cx="5744169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400"/>
              </a:spcBef>
              <a:buFont typeface="微软雅黑" panose="020B0503020204020204" pitchFamily="34" charset="-122"/>
              <a:buChar char="★"/>
            </a:pPr>
            <a:r>
              <a:rPr lang="zh-TW" altLang="en-US" sz="2200" b="1" dirty="0">
                <a:solidFill>
                  <a:srgbClr val="7030A0"/>
                </a:solidFill>
              </a:rPr>
              <a:t>行政團隊</a:t>
            </a:r>
            <a:r>
              <a:rPr lang="zh-TW" altLang="en-US" b="1" dirty="0">
                <a:solidFill>
                  <a:srgbClr val="0070C0"/>
                </a:solidFill>
              </a:rPr>
              <a:t>～～校長＋一級主管  組成</a:t>
            </a:r>
            <a:endParaRPr lang="en-US" altLang="zh-TW" b="1" dirty="0">
              <a:solidFill>
                <a:srgbClr val="0070C0"/>
              </a:solidFill>
            </a:endParaRPr>
          </a:p>
          <a:p>
            <a:pPr marL="536575" indent="-268288">
              <a:spcBef>
                <a:spcPts val="600"/>
              </a:spcBef>
              <a:buFont typeface="Microsoft JhengHei UI" panose="020B0604030504040204" pitchFamily="34" charset="-120"/>
              <a:buChar char="─"/>
            </a:pPr>
            <a:r>
              <a:rPr lang="zh-TW" altLang="en-US" sz="2000" dirty="0"/>
              <a:t>校長：與</a:t>
            </a:r>
            <a:r>
              <a:rPr lang="zh-TW" altLang="zh-TW" sz="2000" dirty="0"/>
              <a:t>一級主管</a:t>
            </a:r>
            <a:r>
              <a:rPr lang="zh-TW" altLang="en-US" sz="2000" dirty="0"/>
              <a:t>於</a:t>
            </a:r>
            <a:r>
              <a:rPr lang="zh-TW" altLang="zh-TW" sz="2000" dirty="0"/>
              <a:t>升學期間親自帶領上榜同學</a:t>
            </a:r>
            <a:r>
              <a:rPr lang="zh-TW" altLang="en-US" sz="2000" dirty="0"/>
              <a:t>至畢業國中致贈升大學</a:t>
            </a:r>
            <a:r>
              <a:rPr lang="zh-TW" altLang="zh-TW" sz="2000" dirty="0"/>
              <a:t>榜單</a:t>
            </a:r>
            <a:r>
              <a:rPr lang="zh-TW" altLang="en-US" sz="2000" dirty="0"/>
              <a:t>。</a:t>
            </a:r>
            <a:endParaRPr lang="en-US" altLang="zh-TW" sz="2000" dirty="0"/>
          </a:p>
          <a:p>
            <a:pPr marL="536575" indent="-268288">
              <a:spcBef>
                <a:spcPts val="600"/>
              </a:spcBef>
              <a:buFont typeface="Microsoft JhengHei UI" panose="020B0604030504040204" pitchFamily="34" charset="-120"/>
              <a:buChar char="─"/>
            </a:pPr>
            <a:r>
              <a:rPr lang="zh-TW" altLang="en-US" sz="2000" dirty="0"/>
              <a:t>一級主管：依照「顧客」主要來源，</a:t>
            </a:r>
            <a:r>
              <a:rPr lang="zh-TW" altLang="zh-TW" sz="2000" dirty="0"/>
              <a:t>分配</a:t>
            </a:r>
            <a:r>
              <a:rPr lang="en-US" altLang="zh-TW" sz="2000" dirty="0"/>
              <a:t>2-3</a:t>
            </a:r>
            <a:r>
              <a:rPr lang="zh-TW" altLang="zh-TW" sz="2000" dirty="0"/>
              <a:t>間國中，</a:t>
            </a:r>
            <a:r>
              <a:rPr lang="zh-TW" altLang="zh-TW" sz="2300" b="1" dirty="0"/>
              <a:t>持續建立關係</a:t>
            </a:r>
            <a:r>
              <a:rPr lang="zh-TW" altLang="en-US" sz="2000" dirty="0"/>
              <a:t>（如三節送禮）。</a:t>
            </a:r>
            <a:endParaRPr lang="en-US" altLang="zh-TW" sz="2000" dirty="0"/>
          </a:p>
          <a:p>
            <a:pPr marL="285750" indent="-285750">
              <a:spcBef>
                <a:spcPts val="1200"/>
              </a:spcBef>
              <a:buFont typeface="微软雅黑" panose="020B0503020204020204" pitchFamily="34" charset="-122"/>
              <a:buChar char="★"/>
            </a:pPr>
            <a:r>
              <a:rPr lang="zh-TW" altLang="en-US" sz="2200" b="1" dirty="0">
                <a:solidFill>
                  <a:srgbClr val="7030A0"/>
                </a:solidFill>
              </a:rPr>
              <a:t>招生團隊</a:t>
            </a:r>
            <a:r>
              <a:rPr lang="zh-TW" altLang="en-US" b="1" dirty="0">
                <a:solidFill>
                  <a:srgbClr val="0070C0"/>
                </a:solidFill>
              </a:rPr>
              <a:t>～～行政＋教師  組成</a:t>
            </a:r>
            <a:endParaRPr lang="en-US" altLang="zh-TW" sz="2200" b="1" dirty="0"/>
          </a:p>
          <a:p>
            <a:pPr marL="536575" indent="-268288">
              <a:buFont typeface="Microsoft JhengHei UI" panose="020B0604030504040204" pitchFamily="34" charset="-120"/>
              <a:buChar char="─"/>
            </a:pPr>
            <a:r>
              <a:rPr lang="zh-TW" altLang="zh-TW" dirty="0"/>
              <a:t>適性入學宣導</a:t>
            </a:r>
            <a:r>
              <a:rPr lang="zh-TW" altLang="en-US" dirty="0"/>
              <a:t>、到校設攤、會考後</a:t>
            </a:r>
            <a:r>
              <a:rPr lang="zh-TW" altLang="zh-TW" dirty="0"/>
              <a:t>入班宣導</a:t>
            </a:r>
            <a:r>
              <a:rPr lang="zh-TW" altLang="en-US" dirty="0"/>
              <a:t>。</a:t>
            </a:r>
            <a:endParaRPr lang="en-US" altLang="zh-TW" sz="2200" b="1" dirty="0">
              <a:solidFill>
                <a:srgbClr val="7030A0"/>
              </a:solidFill>
            </a:endParaRPr>
          </a:p>
          <a:p>
            <a:pPr marL="285750" indent="-285750">
              <a:spcBef>
                <a:spcPts val="1200"/>
              </a:spcBef>
              <a:buFont typeface="微软雅黑" panose="020B0503020204020204" pitchFamily="34" charset="-122"/>
              <a:buChar char="★"/>
            </a:pPr>
            <a:r>
              <a:rPr lang="zh-TW" altLang="en-US" sz="2200" b="1" dirty="0">
                <a:solidFill>
                  <a:srgbClr val="7030A0"/>
                </a:solidFill>
              </a:rPr>
              <a:t>活動團隊</a:t>
            </a:r>
            <a:r>
              <a:rPr lang="zh-TW" altLang="en-US" b="1" dirty="0">
                <a:solidFill>
                  <a:srgbClr val="0070C0"/>
                </a:solidFill>
              </a:rPr>
              <a:t>～～</a:t>
            </a:r>
            <a:r>
              <a:rPr lang="zh-TW" altLang="zh-TW" b="1" dirty="0">
                <a:solidFill>
                  <a:srgbClr val="0070C0"/>
                </a:solidFill>
              </a:rPr>
              <a:t>校內各學程教師</a:t>
            </a:r>
            <a:r>
              <a:rPr lang="zh-TW" altLang="en-US" b="1" dirty="0">
                <a:solidFill>
                  <a:srgbClr val="0070C0"/>
                </a:solidFill>
              </a:rPr>
              <a:t>　</a:t>
            </a:r>
            <a:r>
              <a:rPr lang="zh-TW" altLang="zh-TW" b="1" dirty="0">
                <a:solidFill>
                  <a:srgbClr val="0070C0"/>
                </a:solidFill>
              </a:rPr>
              <a:t>組成</a:t>
            </a:r>
            <a:endParaRPr lang="en-US" altLang="zh-TW" b="1" dirty="0">
              <a:solidFill>
                <a:srgbClr val="0070C0"/>
              </a:solidFill>
            </a:endParaRPr>
          </a:p>
          <a:p>
            <a:pPr marL="554037" indent="-285750">
              <a:buFont typeface="Microsoft JhengHei UI" panose="020B0604030504040204" pitchFamily="34" charset="-120"/>
              <a:buChar char="─"/>
            </a:pPr>
            <a:r>
              <a:rPr lang="zh-TW" altLang="zh-TW" dirty="0"/>
              <a:t>協助辦理國中生到校參訪與技職體驗課程</a:t>
            </a:r>
            <a:r>
              <a:rPr lang="zh-TW" altLang="en-US" dirty="0"/>
              <a:t>。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23433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2.22222E-6 L -0.20404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8" grpId="0"/>
      <p:bldP spid="38" grpId="1"/>
      <p:bldP spid="39" grpId="0"/>
      <p:bldP spid="4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5"/>
          <p:cNvSpPr txBox="1"/>
          <p:nvPr/>
        </p:nvSpPr>
        <p:spPr>
          <a:xfrm>
            <a:off x="1769046" y="4243622"/>
            <a:ext cx="1800493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設計思考五步驟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606250" y="3372290"/>
            <a:ext cx="280849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1.</a:t>
            </a:r>
            <a:r>
              <a:rPr lang="zh-TW" altLang="en-US" sz="1300" dirty="0">
                <a:cs typeface="+mn-ea"/>
                <a:sym typeface="+mn-lt"/>
              </a:rPr>
              <a:t>認清事實</a:t>
            </a:r>
            <a:r>
              <a:rPr lang="zh-CN" altLang="en-US" sz="1300" dirty="0">
                <a:cs typeface="+mn-ea"/>
                <a:sym typeface="+mn-lt"/>
              </a:rPr>
              <a:t>。</a:t>
            </a:r>
            <a:r>
              <a:rPr lang="zh-TW" altLang="en-US" sz="1300" dirty="0">
                <a:cs typeface="+mn-ea"/>
                <a:sym typeface="+mn-lt"/>
              </a:rPr>
              <a:t> </a:t>
            </a:r>
            <a:r>
              <a:rPr lang="en-US" altLang="zh-TW" sz="1300" dirty="0">
                <a:cs typeface="+mn-ea"/>
                <a:sym typeface="+mn-lt"/>
              </a:rPr>
              <a:t>2.</a:t>
            </a:r>
            <a:r>
              <a:rPr lang="zh-TW" altLang="en-US" sz="1300" dirty="0">
                <a:cs typeface="+mn-ea"/>
                <a:sym typeface="+mn-lt"/>
              </a:rPr>
              <a:t>顧客來源。 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3.</a:t>
            </a:r>
            <a:r>
              <a:rPr lang="zh-TW" altLang="en-US" sz="1300" dirty="0">
                <a:cs typeface="+mn-ea"/>
                <a:sym typeface="+mn-lt"/>
              </a:rPr>
              <a:t>顧客要啥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4.</a:t>
            </a:r>
            <a:r>
              <a:rPr lang="zh-TW" altLang="en-US" sz="1300" dirty="0">
                <a:cs typeface="+mn-ea"/>
                <a:sym typeface="+mn-lt"/>
              </a:rPr>
              <a:t>我們有啥。</a:t>
            </a:r>
            <a:r>
              <a:rPr lang="en-US" altLang="zh-TW" sz="1300" dirty="0">
                <a:cs typeface="+mn-ea"/>
                <a:sym typeface="+mn-lt"/>
              </a:rPr>
              <a:t>5.</a:t>
            </a:r>
            <a:r>
              <a:rPr lang="zh-TW" altLang="en-US" sz="1300" dirty="0">
                <a:cs typeface="+mn-ea"/>
                <a:sym typeface="+mn-lt"/>
              </a:rPr>
              <a:t>開始上菜。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42" name="等腰三角形 41"/>
          <p:cNvSpPr/>
          <p:nvPr/>
        </p:nvSpPr>
        <p:spPr>
          <a:xfrm flipV="1">
            <a:off x="1664392" y="4546269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TextBox 19"/>
          <p:cNvSpPr txBox="1"/>
          <p:nvPr/>
        </p:nvSpPr>
        <p:spPr>
          <a:xfrm>
            <a:off x="5007427" y="2819640"/>
            <a:ext cx="1107996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曝光效應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4" name="TextBox 20"/>
          <p:cNvSpPr txBox="1"/>
          <p:nvPr/>
        </p:nvSpPr>
        <p:spPr>
          <a:xfrm>
            <a:off x="3616297" y="2232022"/>
            <a:ext cx="24991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1.</a:t>
            </a:r>
            <a:r>
              <a:rPr lang="zh-TW" altLang="en-US" sz="1300" dirty="0">
                <a:cs typeface="+mn-ea"/>
                <a:sym typeface="+mn-lt"/>
              </a:rPr>
              <a:t>在學生的大腦中留下深刻印象。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2.</a:t>
            </a:r>
            <a:r>
              <a:rPr lang="zh-TW" altLang="en-US" sz="1300" dirty="0">
                <a:cs typeface="+mn-ea"/>
                <a:sym typeface="+mn-lt"/>
              </a:rPr>
              <a:t>升學選擇時，很容易出線。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45" name="等腰三角形 44"/>
          <p:cNvSpPr/>
          <p:nvPr/>
        </p:nvSpPr>
        <p:spPr>
          <a:xfrm flipV="1">
            <a:off x="4902773" y="3122287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7098812" y="1231343"/>
            <a:ext cx="1569660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高額獎助學金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7" name="TextBox 23"/>
          <p:cNvSpPr txBox="1"/>
          <p:nvPr/>
        </p:nvSpPr>
        <p:spPr>
          <a:xfrm>
            <a:off x="6184531" y="370005"/>
            <a:ext cx="2394931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掌握顧客最大需求。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爭取競爭型計畫，結合現有國家扶弱政策，累積高額獎學金。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48" name="等腰三角形 47"/>
          <p:cNvSpPr/>
          <p:nvPr/>
        </p:nvSpPr>
        <p:spPr>
          <a:xfrm flipV="1">
            <a:off x="6994158" y="1533990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TextBox 25"/>
          <p:cNvSpPr txBox="1"/>
          <p:nvPr/>
        </p:nvSpPr>
        <p:spPr>
          <a:xfrm>
            <a:off x="7293959" y="4261730"/>
            <a:ext cx="1569660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分析顧客來源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50" name="TextBox 26"/>
          <p:cNvSpPr txBox="1"/>
          <p:nvPr/>
        </p:nvSpPr>
        <p:spPr>
          <a:xfrm>
            <a:off x="6269712" y="3825052"/>
            <a:ext cx="2394931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篩選出重要客戶，針對客戶施展相關策略。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51" name="等腰三角形 50"/>
          <p:cNvSpPr/>
          <p:nvPr/>
        </p:nvSpPr>
        <p:spPr>
          <a:xfrm flipV="1">
            <a:off x="7189305" y="4564377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TextBox 28"/>
          <p:cNvSpPr txBox="1"/>
          <p:nvPr/>
        </p:nvSpPr>
        <p:spPr>
          <a:xfrm>
            <a:off x="10154859" y="5892478"/>
            <a:ext cx="1569660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運用團隊力量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53" name="TextBox 29"/>
          <p:cNvSpPr txBox="1"/>
          <p:nvPr/>
        </p:nvSpPr>
        <p:spPr>
          <a:xfrm>
            <a:off x="9226602" y="4868159"/>
            <a:ext cx="27873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依目標組成各樣團隊，從關係建立，結合幼犬效應、曝光效應，讓學校成為學生升學選擇時容易想到的首選。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54" name="等腰三角形 53"/>
          <p:cNvSpPr/>
          <p:nvPr/>
        </p:nvSpPr>
        <p:spPr>
          <a:xfrm>
            <a:off x="10050205" y="6195125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TextBox 31"/>
          <p:cNvSpPr txBox="1"/>
          <p:nvPr/>
        </p:nvSpPr>
        <p:spPr>
          <a:xfrm>
            <a:off x="10616523" y="2867230"/>
            <a:ext cx="1107996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幼犬效應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56" name="TextBox 32"/>
          <p:cNvSpPr txBox="1"/>
          <p:nvPr/>
        </p:nvSpPr>
        <p:spPr>
          <a:xfrm>
            <a:off x="9098209" y="2056469"/>
            <a:ext cx="274919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讓學生真實體驗學校設備、師資，運用曝光效應之餘，也讓學生因為試用產生一種好感及希望持續擁有</a:t>
            </a:r>
            <a:r>
              <a:rPr lang="zh-CN" altLang="en-US" sz="1300" dirty="0">
                <a:cs typeface="+mn-ea"/>
                <a:sym typeface="+mn-lt"/>
              </a:rPr>
              <a:t>。</a:t>
            </a:r>
          </a:p>
        </p:txBody>
      </p:sp>
      <p:sp>
        <p:nvSpPr>
          <p:cNvPr id="57" name="等腰三角形 56"/>
          <p:cNvSpPr/>
          <p:nvPr/>
        </p:nvSpPr>
        <p:spPr>
          <a:xfrm>
            <a:off x="10511869" y="3169877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31964" y="634488"/>
            <a:ext cx="2954655" cy="1200329"/>
          </a:xfrm>
          <a:prstGeom prst="rect">
            <a:avLst/>
          </a:prstGeom>
          <a:solidFill>
            <a:srgbClr val="EDEEEB">
              <a:alpha val="38824"/>
            </a:srgbClr>
          </a:solidFill>
        </p:spPr>
        <p:txBody>
          <a:bodyPr wrap="none" rtlCol="0" anchor="t">
            <a:spAutoFit/>
          </a:bodyPr>
          <a:lstStyle/>
          <a:p>
            <a:r>
              <a:rPr lang="zh-TW" altLang="en-US" sz="3600" b="1" dirty="0">
                <a:solidFill>
                  <a:srgbClr val="AF935C"/>
                </a:solidFill>
                <a:latin typeface="+mn-ea"/>
                <a:cs typeface="+mn-ea"/>
                <a:sym typeface="+mn-lt"/>
              </a:rPr>
              <a:t>打從「心理」</a:t>
            </a:r>
            <a:endParaRPr lang="en-US" altLang="zh-TW" sz="3600" b="1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  <a:p>
            <a:r>
              <a:rPr lang="zh-TW" altLang="en-US" sz="3600" b="1" dirty="0">
                <a:solidFill>
                  <a:srgbClr val="AF935C"/>
                </a:solidFill>
                <a:latin typeface="+mn-ea"/>
                <a:cs typeface="+mn-ea"/>
                <a:sym typeface="+mn-lt"/>
              </a:rPr>
              <a:t>成為首選</a:t>
            </a:r>
            <a:endParaRPr lang="zh-CN" altLang="en-US" sz="3600" b="1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47106" y="1875809"/>
            <a:ext cx="1415772" cy="461665"/>
          </a:xfrm>
          <a:prstGeom prst="rect">
            <a:avLst/>
          </a:prstGeom>
          <a:solidFill>
            <a:srgbClr val="EDEEEB">
              <a:alpha val="36078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+mn-ea"/>
                <a:cs typeface="+mn-ea"/>
                <a:sym typeface="+mn-lt"/>
              </a:rPr>
              <a:t>招生策略</a:t>
            </a:r>
            <a:endParaRPr lang="zh-CN" altLang="en-US" sz="2400" dirty="0">
              <a:latin typeface="+mn-ea"/>
              <a:cs typeface="+mn-ea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r="7890" b="11936"/>
          <a:stretch/>
        </p:blipFill>
        <p:spPr>
          <a:xfrm>
            <a:off x="584573" y="4909259"/>
            <a:ext cx="2984966" cy="160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690" y="3453429"/>
            <a:ext cx="2515076" cy="1414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全球財富報告：台灣有1380人身家過9.3億台幣| 台灣英文新聞| 2017-03-08 21:28: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7"/>
          <a:stretch/>
        </p:blipFill>
        <p:spPr bwMode="auto">
          <a:xfrm>
            <a:off x="6105321" y="2100642"/>
            <a:ext cx="2834376" cy="1342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926" y="244557"/>
            <a:ext cx="2833729" cy="186210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423" y="4917100"/>
            <a:ext cx="2839932" cy="15974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657" y="3447962"/>
            <a:ext cx="2907746" cy="14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2" grpId="0" animBg="1"/>
      <p:bldP spid="43" grpId="0"/>
      <p:bldP spid="44" grpId="0"/>
      <p:bldP spid="45" grpId="0" animBg="1"/>
      <p:bldP spid="46" grpId="0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54" grpId="0" animBg="1"/>
      <p:bldP spid="55" grpId="0"/>
      <p:bldP spid="56" grpId="0"/>
      <p:bldP spid="57" grpId="0" animBg="1"/>
      <p:bldP spid="28" grpId="0" animBg="1"/>
      <p:bldP spid="29" grpId="0" animBg="1"/>
      <p:bldP spid="2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5"/>
          <p:cNvSpPr txBox="1"/>
          <p:nvPr/>
        </p:nvSpPr>
        <p:spPr>
          <a:xfrm>
            <a:off x="1769046" y="4243622"/>
            <a:ext cx="1800493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設計思考五步驟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606250" y="3372290"/>
            <a:ext cx="280849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1.</a:t>
            </a:r>
            <a:r>
              <a:rPr lang="zh-TW" altLang="en-US" sz="1300" dirty="0">
                <a:cs typeface="+mn-ea"/>
                <a:sym typeface="+mn-lt"/>
              </a:rPr>
              <a:t>認清事實</a:t>
            </a:r>
            <a:r>
              <a:rPr lang="zh-CN" altLang="en-US" sz="1300" dirty="0">
                <a:cs typeface="+mn-ea"/>
                <a:sym typeface="+mn-lt"/>
              </a:rPr>
              <a:t>。</a:t>
            </a:r>
            <a:r>
              <a:rPr lang="zh-TW" altLang="en-US" sz="1300" dirty="0">
                <a:cs typeface="+mn-ea"/>
                <a:sym typeface="+mn-lt"/>
              </a:rPr>
              <a:t> </a:t>
            </a:r>
            <a:r>
              <a:rPr lang="en-US" altLang="zh-TW" sz="1300" dirty="0">
                <a:cs typeface="+mn-ea"/>
                <a:sym typeface="+mn-lt"/>
              </a:rPr>
              <a:t>2.</a:t>
            </a:r>
            <a:r>
              <a:rPr lang="zh-TW" altLang="en-US" sz="1300" dirty="0">
                <a:cs typeface="+mn-ea"/>
                <a:sym typeface="+mn-lt"/>
              </a:rPr>
              <a:t>顧客來源。 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3.</a:t>
            </a:r>
            <a:r>
              <a:rPr lang="zh-TW" altLang="en-US" sz="1300" dirty="0">
                <a:cs typeface="+mn-ea"/>
                <a:sym typeface="+mn-lt"/>
              </a:rPr>
              <a:t>顧客要啥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4.</a:t>
            </a:r>
            <a:r>
              <a:rPr lang="zh-TW" altLang="en-US" sz="1300" dirty="0">
                <a:cs typeface="+mn-ea"/>
                <a:sym typeface="+mn-lt"/>
              </a:rPr>
              <a:t>我們有啥。</a:t>
            </a:r>
            <a:r>
              <a:rPr lang="en-US" altLang="zh-TW" sz="1300" dirty="0">
                <a:cs typeface="+mn-ea"/>
                <a:sym typeface="+mn-lt"/>
              </a:rPr>
              <a:t>5.</a:t>
            </a:r>
            <a:r>
              <a:rPr lang="zh-TW" altLang="en-US" sz="1300" dirty="0">
                <a:cs typeface="+mn-ea"/>
                <a:sym typeface="+mn-lt"/>
              </a:rPr>
              <a:t>開始上菜。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42" name="等腰三角形 41"/>
          <p:cNvSpPr/>
          <p:nvPr/>
        </p:nvSpPr>
        <p:spPr>
          <a:xfrm flipV="1">
            <a:off x="1664392" y="4546269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TextBox 19"/>
          <p:cNvSpPr txBox="1"/>
          <p:nvPr/>
        </p:nvSpPr>
        <p:spPr>
          <a:xfrm>
            <a:off x="5007427" y="2819640"/>
            <a:ext cx="1107996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曝光效應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4" name="TextBox 20"/>
          <p:cNvSpPr txBox="1"/>
          <p:nvPr/>
        </p:nvSpPr>
        <p:spPr>
          <a:xfrm>
            <a:off x="3616297" y="2232022"/>
            <a:ext cx="24991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1.</a:t>
            </a:r>
            <a:r>
              <a:rPr lang="zh-TW" altLang="en-US" sz="1300" dirty="0">
                <a:cs typeface="+mn-ea"/>
                <a:sym typeface="+mn-lt"/>
              </a:rPr>
              <a:t>在學生的大腦中留下深刻印象。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TW" sz="1300" dirty="0">
                <a:cs typeface="+mn-ea"/>
                <a:sym typeface="+mn-lt"/>
              </a:rPr>
              <a:t>2.</a:t>
            </a:r>
            <a:r>
              <a:rPr lang="zh-TW" altLang="en-US" sz="1300" dirty="0">
                <a:cs typeface="+mn-ea"/>
                <a:sym typeface="+mn-lt"/>
              </a:rPr>
              <a:t>升學選擇時，很容易出線。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45" name="等腰三角形 44"/>
          <p:cNvSpPr/>
          <p:nvPr/>
        </p:nvSpPr>
        <p:spPr>
          <a:xfrm flipV="1">
            <a:off x="4902773" y="3122287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7098812" y="1231343"/>
            <a:ext cx="1569660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高額獎助學金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7" name="TextBox 23"/>
          <p:cNvSpPr txBox="1"/>
          <p:nvPr/>
        </p:nvSpPr>
        <p:spPr>
          <a:xfrm>
            <a:off x="6184531" y="370005"/>
            <a:ext cx="2394931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掌握顧客最大需求。</a:t>
            </a:r>
            <a:endParaRPr lang="en-US" altLang="zh-TW" sz="1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爭取競爭型計畫，結合現有國家扶弱政策，累積高額獎學金。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48" name="等腰三角形 47"/>
          <p:cNvSpPr/>
          <p:nvPr/>
        </p:nvSpPr>
        <p:spPr>
          <a:xfrm flipV="1">
            <a:off x="6994158" y="1533990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TextBox 25"/>
          <p:cNvSpPr txBox="1"/>
          <p:nvPr/>
        </p:nvSpPr>
        <p:spPr>
          <a:xfrm>
            <a:off x="7293959" y="4261730"/>
            <a:ext cx="1569660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分析顧客來源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50" name="TextBox 26"/>
          <p:cNvSpPr txBox="1"/>
          <p:nvPr/>
        </p:nvSpPr>
        <p:spPr>
          <a:xfrm>
            <a:off x="6269712" y="3825052"/>
            <a:ext cx="2394931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篩選出重要客戶，針對客戶施展相關策略。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51" name="等腰三角形 50"/>
          <p:cNvSpPr/>
          <p:nvPr/>
        </p:nvSpPr>
        <p:spPr>
          <a:xfrm flipV="1">
            <a:off x="7189305" y="4564377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TextBox 28"/>
          <p:cNvSpPr txBox="1"/>
          <p:nvPr/>
        </p:nvSpPr>
        <p:spPr>
          <a:xfrm>
            <a:off x="10154859" y="5892478"/>
            <a:ext cx="1569660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運用團隊力量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53" name="TextBox 29"/>
          <p:cNvSpPr txBox="1"/>
          <p:nvPr/>
        </p:nvSpPr>
        <p:spPr>
          <a:xfrm>
            <a:off x="9226602" y="4868159"/>
            <a:ext cx="27873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依目標組成各樣團隊，從關係建立，結合幼犬效應、曝光效應，讓學校成為學生升學選擇時容易想到的首選。</a:t>
            </a:r>
            <a:endParaRPr lang="zh-CN" altLang="en-US" sz="1300" dirty="0">
              <a:cs typeface="+mn-ea"/>
              <a:sym typeface="+mn-lt"/>
            </a:endParaRPr>
          </a:p>
        </p:txBody>
      </p:sp>
      <p:sp>
        <p:nvSpPr>
          <p:cNvPr id="54" name="等腰三角形 53"/>
          <p:cNvSpPr/>
          <p:nvPr/>
        </p:nvSpPr>
        <p:spPr>
          <a:xfrm>
            <a:off x="10050205" y="6195125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TextBox 31"/>
          <p:cNvSpPr txBox="1"/>
          <p:nvPr/>
        </p:nvSpPr>
        <p:spPr>
          <a:xfrm>
            <a:off x="10616523" y="2867230"/>
            <a:ext cx="1107996" cy="536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AF935C"/>
                </a:solidFill>
                <a:cs typeface="+mn-ea"/>
                <a:sym typeface="+mn-lt"/>
              </a:rPr>
              <a:t>幼犬效應</a:t>
            </a:r>
            <a:endParaRPr lang="zh-CN" altLang="en-US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56" name="TextBox 32"/>
          <p:cNvSpPr txBox="1"/>
          <p:nvPr/>
        </p:nvSpPr>
        <p:spPr>
          <a:xfrm>
            <a:off x="9098209" y="2056469"/>
            <a:ext cx="274919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300" dirty="0">
                <a:cs typeface="+mn-ea"/>
                <a:sym typeface="+mn-lt"/>
              </a:rPr>
              <a:t>讓學生真實體驗學校設備、師資，運用曝光效應之餘，也讓學生因為試用產生一種好感及希望持續擁有</a:t>
            </a:r>
            <a:r>
              <a:rPr lang="zh-CN" altLang="en-US" sz="1300" dirty="0">
                <a:cs typeface="+mn-ea"/>
                <a:sym typeface="+mn-lt"/>
              </a:rPr>
              <a:t>。</a:t>
            </a:r>
          </a:p>
        </p:txBody>
      </p:sp>
      <p:sp>
        <p:nvSpPr>
          <p:cNvPr id="57" name="等腰三角形 56"/>
          <p:cNvSpPr/>
          <p:nvPr/>
        </p:nvSpPr>
        <p:spPr>
          <a:xfrm>
            <a:off x="10511869" y="3169877"/>
            <a:ext cx="104654" cy="90219"/>
          </a:xfrm>
          <a:prstGeom prst="triangle">
            <a:avLst/>
          </a:prstGeom>
          <a:solidFill>
            <a:srgbClr val="AF9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31964" y="634488"/>
            <a:ext cx="2954655" cy="1200329"/>
          </a:xfrm>
          <a:prstGeom prst="rect">
            <a:avLst/>
          </a:prstGeom>
          <a:solidFill>
            <a:srgbClr val="EDEEEB">
              <a:alpha val="38824"/>
            </a:srgbClr>
          </a:solidFill>
        </p:spPr>
        <p:txBody>
          <a:bodyPr wrap="none" rtlCol="0" anchor="t">
            <a:spAutoFit/>
          </a:bodyPr>
          <a:lstStyle/>
          <a:p>
            <a:r>
              <a:rPr lang="zh-TW" altLang="en-US" sz="3600" b="1" dirty="0">
                <a:solidFill>
                  <a:srgbClr val="AF935C"/>
                </a:solidFill>
                <a:latin typeface="+mn-ea"/>
                <a:cs typeface="+mn-ea"/>
                <a:sym typeface="+mn-lt"/>
              </a:rPr>
              <a:t>打從「心理」</a:t>
            </a:r>
            <a:endParaRPr lang="en-US" altLang="zh-TW" sz="3600" b="1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  <a:p>
            <a:r>
              <a:rPr lang="zh-TW" altLang="en-US" sz="3600" b="1" dirty="0">
                <a:solidFill>
                  <a:srgbClr val="AF935C"/>
                </a:solidFill>
                <a:latin typeface="+mn-ea"/>
                <a:cs typeface="+mn-ea"/>
                <a:sym typeface="+mn-lt"/>
              </a:rPr>
              <a:t>成為首選</a:t>
            </a:r>
            <a:endParaRPr lang="zh-CN" altLang="en-US" sz="3600" b="1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47106" y="1875809"/>
            <a:ext cx="1415772" cy="461665"/>
          </a:xfrm>
          <a:prstGeom prst="rect">
            <a:avLst/>
          </a:prstGeom>
          <a:solidFill>
            <a:srgbClr val="EDEEEB">
              <a:alpha val="36078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+mn-ea"/>
                <a:cs typeface="+mn-ea"/>
                <a:sym typeface="+mn-lt"/>
              </a:rPr>
              <a:t>招生策略</a:t>
            </a:r>
            <a:endParaRPr lang="zh-CN" altLang="en-US" sz="2400" dirty="0">
              <a:latin typeface="+mn-ea"/>
              <a:cs typeface="+mn-ea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7890" b="11936"/>
          <a:stretch/>
        </p:blipFill>
        <p:spPr>
          <a:xfrm>
            <a:off x="584573" y="4909259"/>
            <a:ext cx="2984966" cy="160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690" y="3453429"/>
            <a:ext cx="2515076" cy="1414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全球財富報告：台灣有1380人身家過9.3億台幣| 台灣英文新聞| 2017-03-08 21:28: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7"/>
          <a:stretch/>
        </p:blipFill>
        <p:spPr bwMode="auto">
          <a:xfrm>
            <a:off x="6105321" y="2100642"/>
            <a:ext cx="2834376" cy="1342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926" y="244557"/>
            <a:ext cx="2833729" cy="186210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423" y="4917100"/>
            <a:ext cx="2839932" cy="15974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9657" y="3447962"/>
            <a:ext cx="2907746" cy="1455814"/>
          </a:xfrm>
          <a:prstGeom prst="rect">
            <a:avLst/>
          </a:prstGeom>
        </p:spPr>
      </p:pic>
      <p:sp>
        <p:nvSpPr>
          <p:cNvPr id="10" name="AutoShape 2" descr="圓圈PNG素材】下載免摳圖PNG圖片，高清去背圖案下載">
            <a:extLst>
              <a:ext uri="{FF2B5EF4-FFF2-40B4-BE49-F238E27FC236}">
                <a16:creationId xmlns:a16="http://schemas.microsoft.com/office/drawing/2014/main" id="{0E97CD5C-948F-4376-87F1-006E94F990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E8C8710-E9A6-46F3-B4E0-902117F5A8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6769">
            <a:off x="3875650" y="2697449"/>
            <a:ext cx="3064898" cy="9791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7196AEF-442A-41F5-9E42-4AE9123F472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6769" flipV="1">
            <a:off x="6189850" y="1243741"/>
            <a:ext cx="3064898" cy="9179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D76411BA-F553-4E56-B754-D152FD0E3FB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6769">
            <a:off x="9970904" y="2855646"/>
            <a:ext cx="2330599" cy="9791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03951D15-BC0C-43E2-A1F1-1A33CAAB70C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264672">
            <a:off x="9407239" y="5746237"/>
            <a:ext cx="3064898" cy="9791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1440A56-7899-4440-BB59-1BD335F9D9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430" y="-38445"/>
            <a:ext cx="4060288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1"/>
          <p:cNvSpPr>
            <a:spLocks/>
          </p:cNvSpPr>
          <p:nvPr/>
        </p:nvSpPr>
        <p:spPr bwMode="auto">
          <a:xfrm>
            <a:off x="2418125" y="5075065"/>
            <a:ext cx="2930706" cy="1458126"/>
          </a:xfrm>
          <a:custGeom>
            <a:avLst/>
            <a:gdLst>
              <a:gd name="T0" fmla="*/ 714375 w 21600"/>
              <a:gd name="T1" fmla="*/ 35719 h 21600"/>
              <a:gd name="T2" fmla="*/ 714375 w 21600"/>
              <a:gd name="T3" fmla="*/ 35719 h 21600"/>
              <a:gd name="T4" fmla="*/ 714375 w 21600"/>
              <a:gd name="T5" fmla="*/ 35719 h 21600"/>
              <a:gd name="T6" fmla="*/ 714375 w 21600"/>
              <a:gd name="T7" fmla="*/ 3571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AF935C"/>
          </a:solidFill>
          <a:ln w="19050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bg-BG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AutoShape 31"/>
          <p:cNvSpPr>
            <a:spLocks/>
          </p:cNvSpPr>
          <p:nvPr/>
        </p:nvSpPr>
        <p:spPr bwMode="auto">
          <a:xfrm>
            <a:off x="5648227" y="5075064"/>
            <a:ext cx="2834571" cy="1458126"/>
          </a:xfrm>
          <a:custGeom>
            <a:avLst/>
            <a:gdLst>
              <a:gd name="T0" fmla="*/ 714375 w 21600"/>
              <a:gd name="T1" fmla="*/ 35719 h 21600"/>
              <a:gd name="T2" fmla="*/ 714375 w 21600"/>
              <a:gd name="T3" fmla="*/ 35719 h 21600"/>
              <a:gd name="T4" fmla="*/ 714375 w 21600"/>
              <a:gd name="T5" fmla="*/ 35719 h 21600"/>
              <a:gd name="T6" fmla="*/ 714375 w 21600"/>
              <a:gd name="T7" fmla="*/ 3571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AF935C"/>
          </a:solidFill>
          <a:ln w="19050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bg-BG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AutoShape 31"/>
          <p:cNvSpPr>
            <a:spLocks/>
          </p:cNvSpPr>
          <p:nvPr/>
        </p:nvSpPr>
        <p:spPr bwMode="auto">
          <a:xfrm>
            <a:off x="8766728" y="5023932"/>
            <a:ext cx="2827814" cy="1509258"/>
          </a:xfrm>
          <a:custGeom>
            <a:avLst/>
            <a:gdLst>
              <a:gd name="T0" fmla="*/ 714375 w 21600"/>
              <a:gd name="T1" fmla="*/ 35719 h 21600"/>
              <a:gd name="T2" fmla="*/ 714375 w 21600"/>
              <a:gd name="T3" fmla="*/ 35719 h 21600"/>
              <a:gd name="T4" fmla="*/ 714375 w 21600"/>
              <a:gd name="T5" fmla="*/ 35719 h 21600"/>
              <a:gd name="T6" fmla="*/ 714375 w 21600"/>
              <a:gd name="T7" fmla="*/ 3571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AF935C"/>
          </a:solidFill>
          <a:ln w="19050"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bg-BG" sz="16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TextBox 28"/>
          <p:cNvSpPr txBox="1"/>
          <p:nvPr/>
        </p:nvSpPr>
        <p:spPr>
          <a:xfrm>
            <a:off x="6200273" y="5594632"/>
            <a:ext cx="1620957" cy="367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zh-TW" altLang="en-US" sz="2800" dirty="0">
                <a:solidFill>
                  <a:schemeClr val="bg1"/>
                </a:solidFill>
                <a:cs typeface="+mn-ea"/>
                <a:sym typeface="+mn-lt"/>
              </a:rPr>
              <a:t>特色課程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28"/>
          <p:cNvSpPr txBox="1"/>
          <p:nvPr/>
        </p:nvSpPr>
        <p:spPr>
          <a:xfrm>
            <a:off x="2413391" y="5111151"/>
            <a:ext cx="2930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prstClr val="white"/>
                </a:solidFill>
                <a:latin typeface="+mn-ea"/>
                <a:cs typeface="+mn-ea"/>
                <a:sym typeface="+mn-lt"/>
              </a:rPr>
              <a:t>完全免試時間</a:t>
            </a:r>
            <a:endParaRPr lang="zh-CN" altLang="en-US" sz="2800" dirty="0">
              <a:solidFill>
                <a:prstClr val="white"/>
              </a:solidFill>
              <a:latin typeface="+mn-ea"/>
              <a:cs typeface="+mn-ea"/>
              <a:sym typeface="+mn-lt"/>
            </a:endParaRPr>
          </a:p>
          <a:p>
            <a:pPr algn="ctr"/>
            <a:r>
              <a:rPr lang="en-US" altLang="zh-TW" sz="2800" dirty="0">
                <a:solidFill>
                  <a:prstClr val="white"/>
                </a:solidFill>
                <a:latin typeface="+mn-ea"/>
                <a:cs typeface="+mn-ea"/>
                <a:sym typeface="+mn-lt"/>
              </a:rPr>
              <a:t>+</a:t>
            </a:r>
          </a:p>
          <a:p>
            <a:pPr algn="ctr"/>
            <a:r>
              <a:rPr lang="zh-TW" altLang="en-US" sz="2800" dirty="0">
                <a:solidFill>
                  <a:prstClr val="white"/>
                </a:solidFill>
                <a:latin typeface="+mn-ea"/>
                <a:cs typeface="+mn-ea"/>
                <a:sym typeface="+mn-lt"/>
              </a:rPr>
              <a:t>百萬獎學金</a:t>
            </a:r>
            <a:endParaRPr lang="en-US" altLang="zh-TW" sz="2800" dirty="0">
              <a:solidFill>
                <a:prstClr val="white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3" name="TextBox 28"/>
          <p:cNvSpPr txBox="1"/>
          <p:nvPr/>
        </p:nvSpPr>
        <p:spPr>
          <a:xfrm>
            <a:off x="9190620" y="5594632"/>
            <a:ext cx="1980030" cy="367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zh-TW" altLang="en-US" sz="2800" dirty="0">
                <a:solidFill>
                  <a:schemeClr val="bg1"/>
                </a:solidFill>
                <a:cs typeface="+mn-ea"/>
                <a:sym typeface="+mn-lt"/>
              </a:rPr>
              <a:t>百萬獎學金</a:t>
            </a:r>
            <a:endParaRPr lang="en-US" altLang="zh-TW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7746" y="3223340"/>
            <a:ext cx="21082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0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宣傳單</a:t>
            </a:r>
            <a:endParaRPr lang="zh-CN" altLang="en-US" sz="50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6444" y="2577009"/>
            <a:ext cx="156966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3600" dirty="0">
                <a:solidFill>
                  <a:srgbClr val="AF935C"/>
                </a:solidFill>
                <a:cs typeface="+mn-ea"/>
                <a:sym typeface="+mn-lt"/>
              </a:rPr>
              <a:t>吸睛的</a:t>
            </a:r>
            <a:endParaRPr lang="zh-CN" altLang="en-US" sz="36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5EE57EE-FDAF-4223-8F09-90F544D74E1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18125" y="324807"/>
            <a:ext cx="2930706" cy="475025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B6F02B7-10A8-41C6-88E4-D3E7DDFAB1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48227" y="324806"/>
            <a:ext cx="2834572" cy="4750257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F6F0B4C-3428-4E03-AF9E-A114DC504A2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29" y="324805"/>
            <a:ext cx="2827813" cy="4749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2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3" grpId="0"/>
      <p:bldP spid="19" grpId="0"/>
      <p:bldP spid="19" grpId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670675" y="572294"/>
            <a:ext cx="10850650" cy="40164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8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你以為</a:t>
            </a:r>
            <a:endParaRPr lang="en-US" altLang="zh-TW" sz="8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r>
              <a:rPr lang="zh-TW" altLang="en-US" sz="8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只要錄取學生後，</a:t>
            </a:r>
            <a:endParaRPr lang="en-US" altLang="zh-TW" sz="8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  <a:p>
            <a:r>
              <a:rPr lang="zh-TW" altLang="en-US" sz="8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就可以高枕無憂了嗎？</a:t>
            </a:r>
            <a:endParaRPr lang="en-US" altLang="zh-TW" sz="8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848977" y="5404718"/>
            <a:ext cx="36723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只要沒來報到，</a:t>
            </a:r>
            <a:endParaRPr lang="en-US" altLang="zh-TW" sz="3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一切都還不算數！</a:t>
            </a:r>
            <a:endParaRPr lang="zh-TW" altLang="en-US" sz="3000" b="1" i="0" dirty="0">
              <a:solidFill>
                <a:srgbClr val="0070C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6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6951" y="1595174"/>
            <a:ext cx="173412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cs typeface="+mn-ea"/>
                <a:sym typeface="+mn-lt"/>
              </a:rPr>
              <a:t>Part 02</a:t>
            </a:r>
            <a:endParaRPr lang="zh-CN" altLang="en-US" sz="40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218" y="2146582"/>
            <a:ext cx="5147563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4000" spc="300" dirty="0">
                <a:cs typeface="+mn-ea"/>
                <a:sym typeface="+mn-lt"/>
              </a:rPr>
              <a:t>守成不易，入袋為安</a:t>
            </a:r>
            <a:endParaRPr lang="zh-CN" altLang="en-US" sz="4000" spc="3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77607" y="2854468"/>
            <a:ext cx="4199175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3000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寄發報到通知書</a:t>
            </a:r>
            <a:endParaRPr lang="en-US" altLang="zh-TW" sz="30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3000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以人拉人</a:t>
            </a:r>
            <a:endParaRPr lang="en-US" altLang="zh-TW" sz="30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3000" b="1" dirty="0">
                <a:solidFill>
                  <a:schemeClr val="bg1"/>
                </a:solidFill>
                <a:effectLst>
                  <a:outerShdw blurRad="88900" dist="38100" dir="2700000" algn="tl">
                    <a:schemeClr val="tx1">
                      <a:alpha val="60000"/>
                    </a:schemeClr>
                  </a:outerShdw>
                </a:effectLst>
                <a:cs typeface="+mn-ea"/>
                <a:sym typeface="+mn-lt"/>
              </a:rPr>
              <a:t>保持聯絡，勿斷線</a:t>
            </a:r>
            <a:endParaRPr lang="en-US" altLang="zh-TW" sz="3000" b="1" dirty="0">
              <a:solidFill>
                <a:schemeClr val="bg1"/>
              </a:solidFill>
              <a:effectLst>
                <a:outerShdw blurRad="88900" dist="38100" dir="2700000" algn="tl">
                  <a:schemeClr val="tx1">
                    <a:alpha val="6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E91FED-2074-4AC1-B255-1BE16D5A73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42279">
            <a:off x="5222560" y="2917080"/>
            <a:ext cx="2080441" cy="217290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43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E61C48AC-DCD5-477C-B10E-A5584A6F33A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2335063"/>
            <a:ext cx="2768600" cy="197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9E91778-972D-40D8-95ED-901B02E004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88" y="1"/>
            <a:ext cx="341165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928748D-6134-407B-A947-58D341FD07C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41" y="0"/>
            <a:ext cx="32264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2276088" y="-1"/>
            <a:ext cx="3411658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42341" y="0"/>
            <a:ext cx="3226464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23400" y="0"/>
            <a:ext cx="2768600" cy="6858000"/>
          </a:xfrm>
          <a:prstGeom prst="rect">
            <a:avLst/>
          </a:prstGeom>
          <a:solidFill>
            <a:srgbClr val="161D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592" y="2011897"/>
            <a:ext cx="20313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3600" dirty="0">
                <a:solidFill>
                  <a:srgbClr val="AF935C"/>
                </a:solidFill>
                <a:latin typeface="+mn-ea"/>
                <a:cs typeface="+mn-ea"/>
                <a:sym typeface="+mn-lt"/>
              </a:rPr>
              <a:t>守成不易</a:t>
            </a:r>
            <a:endParaRPr lang="zh-CN" altLang="en-US" sz="3600" dirty="0">
              <a:solidFill>
                <a:srgbClr val="AF935C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4945" y="2658228"/>
            <a:ext cx="1415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+mn-ea"/>
                <a:cs typeface="+mn-ea"/>
                <a:sym typeface="+mn-lt"/>
              </a:rPr>
              <a:t>入袋為安</a:t>
            </a:r>
            <a:endParaRPr lang="zh-CN" altLang="en-US" sz="2400" dirty="0">
              <a:latin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882452" y="2335063"/>
            <a:ext cx="2159566" cy="2784360"/>
            <a:chOff x="4021998" y="2335064"/>
            <a:chExt cx="2159566" cy="2784360"/>
          </a:xfrm>
        </p:grpSpPr>
        <p:sp>
          <p:nvSpPr>
            <p:cNvPr id="15" name="文本框 14"/>
            <p:cNvSpPr txBox="1"/>
            <p:nvPr/>
          </p:nvSpPr>
          <p:spPr>
            <a:xfrm>
              <a:off x="4021998" y="3526478"/>
              <a:ext cx="21595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200" b="1" dirty="0">
                  <a:solidFill>
                    <a:schemeClr val="bg1"/>
                  </a:solidFill>
                  <a:cs typeface="+mn-ea"/>
                  <a:sym typeface="+mn-lt"/>
                </a:rPr>
                <a:t>寄發錄取通知書</a:t>
              </a:r>
              <a:endParaRPr lang="zh-CN" altLang="en-US" sz="2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021998" y="2335064"/>
              <a:ext cx="12057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solidFill>
                    <a:srgbClr val="AF935C"/>
                  </a:solidFill>
                  <a:cs typeface="+mn-ea"/>
                  <a:sym typeface="+mn-lt"/>
                </a:rPr>
                <a:t>01.</a:t>
              </a:r>
              <a:endParaRPr lang="zh-CN" altLang="en-US" sz="72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021998" y="4103357"/>
              <a:ext cx="2090604" cy="1016067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algn="just"/>
              <a:r>
                <a:rPr lang="zh-TW" altLang="zh-TW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請</a:t>
              </a:r>
              <a:r>
                <a:rPr lang="zh-TW" altLang="en-US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完免錄取</a:t>
              </a:r>
              <a:r>
                <a:rPr lang="zh-TW" altLang="zh-TW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學生加入臉書，並</a:t>
              </a:r>
              <a:r>
                <a:rPr lang="zh-TW" altLang="en-US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邀請參加</a:t>
              </a:r>
              <a:r>
                <a:rPr lang="zh-TW" altLang="zh-TW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營隊活動</a:t>
              </a:r>
              <a:r>
                <a:rPr lang="zh-TW" altLang="en-US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。</a:t>
              </a:r>
              <a:endParaRPr lang="zh-CN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06907" y="2335064"/>
            <a:ext cx="2090604" cy="3399913"/>
            <a:chOff x="6892198" y="2335064"/>
            <a:chExt cx="2090604" cy="3399913"/>
          </a:xfrm>
        </p:grpSpPr>
        <p:sp>
          <p:nvSpPr>
            <p:cNvPr id="19" name="文本框 18"/>
            <p:cNvSpPr txBox="1"/>
            <p:nvPr/>
          </p:nvSpPr>
          <p:spPr>
            <a:xfrm>
              <a:off x="6892198" y="3526478"/>
              <a:ext cx="1877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200" b="1" dirty="0">
                  <a:solidFill>
                    <a:schemeClr val="bg1"/>
                  </a:solidFill>
                  <a:cs typeface="+mn-ea"/>
                  <a:sym typeface="+mn-lt"/>
                </a:rPr>
                <a:t>營隊磁吸效應</a:t>
              </a:r>
              <a:endParaRPr lang="zh-CN" altLang="en-US" sz="2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892198" y="2335064"/>
              <a:ext cx="13509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solidFill>
                    <a:srgbClr val="AF935C"/>
                  </a:solidFill>
                  <a:cs typeface="+mn-ea"/>
                  <a:sym typeface="+mn-lt"/>
                </a:rPr>
                <a:t>02.</a:t>
              </a:r>
              <a:endParaRPr lang="zh-CN" altLang="en-US" sz="72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892198" y="4103357"/>
              <a:ext cx="2090604" cy="1631620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algn="just"/>
              <a:r>
                <a:rPr lang="zh-TW" altLang="zh-TW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透過到校體驗活動，回國中協助宣導屏北高中的體驗，並吸引同學到校就讀。</a:t>
              </a:r>
              <a:endParaRPr lang="zh-CN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762398" y="2335064"/>
            <a:ext cx="2277202" cy="3553801"/>
            <a:chOff x="9762398" y="2335064"/>
            <a:chExt cx="2277202" cy="3553801"/>
          </a:xfrm>
        </p:grpSpPr>
        <p:sp>
          <p:nvSpPr>
            <p:cNvPr id="24" name="文本框 23"/>
            <p:cNvSpPr txBox="1"/>
            <p:nvPr/>
          </p:nvSpPr>
          <p:spPr>
            <a:xfrm>
              <a:off x="9762398" y="3526478"/>
              <a:ext cx="20922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200" b="1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再通知</a:t>
              </a:r>
              <a:r>
                <a:rPr lang="en-US" altLang="zh-TW" sz="2200" b="1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+</a:t>
              </a:r>
              <a:r>
                <a:rPr lang="zh-TW" altLang="en-US" sz="2200" b="1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附回郵</a:t>
              </a:r>
              <a:endParaRPr lang="zh-CN" altLang="en-US" sz="2200" b="1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762398" y="2335064"/>
              <a:ext cx="133882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solidFill>
                    <a:srgbClr val="AF935C"/>
                  </a:solidFill>
                  <a:cs typeface="+mn-ea"/>
                  <a:sym typeface="+mn-lt"/>
                </a:rPr>
                <a:t>03.</a:t>
              </a:r>
              <a:endParaRPr lang="zh-CN" altLang="en-US" sz="7200" dirty="0">
                <a:solidFill>
                  <a:srgbClr val="AF935C"/>
                </a:solidFill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762398" y="4103357"/>
              <a:ext cx="2277202" cy="1785508"/>
            </a:xfrm>
            <a:prstGeom prst="rect">
              <a:avLst/>
            </a:prstGeom>
          </p:spPr>
          <p:txBody>
            <a:bodyPr wrap="square" lIns="91840" tIns="45920" rIns="91840" bIns="4592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TW" altLang="zh-TW" sz="2000" b="1" dirty="0">
                  <a:solidFill>
                    <a:srgbClr val="CEEBF6"/>
                  </a:solidFill>
                  <a:latin typeface="+mn-ea"/>
                </a:rPr>
                <a:t>再次寄出通知單，提醒學生報到。</a:t>
              </a:r>
            </a:p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Ø"/>
              </a:pPr>
              <a:r>
                <a:rPr lang="zh-TW" altLang="zh-TW" sz="2000" b="1" dirty="0">
                  <a:solidFill>
                    <a:srgbClr val="CEEBF6"/>
                  </a:solidFill>
                  <a:latin typeface="+mn-ea"/>
                </a:rPr>
                <a:t>提供報到學生回郵信封，</a:t>
              </a:r>
              <a:r>
                <a:rPr lang="zh-TW" altLang="en-US" sz="2000" b="1" dirty="0">
                  <a:solidFill>
                    <a:srgbClr val="CEEBF6"/>
                  </a:solidFill>
                  <a:latin typeface="+mn-ea"/>
                </a:rPr>
                <a:t>「暗示」</a:t>
              </a:r>
              <a:r>
                <a:rPr lang="zh-TW" altLang="zh-TW" sz="2000" b="1" dirty="0">
                  <a:solidFill>
                    <a:srgbClr val="CEEBF6"/>
                  </a:solidFill>
                  <a:latin typeface="+mn-ea"/>
                </a:rPr>
                <a:t>寄回畢業證書。</a:t>
              </a:r>
              <a:endParaRPr lang="zh-CN" altLang="en-US" sz="2000" b="1" dirty="0">
                <a:solidFill>
                  <a:srgbClr val="CEEBF6"/>
                </a:solidFill>
                <a:latin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6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-1836816" y="2611090"/>
            <a:ext cx="12601400" cy="1287016"/>
          </a:xfrm>
          <a:prstGeom prst="rect">
            <a:avLst/>
          </a:prstGeom>
          <a:solidFill>
            <a:srgbClr val="DBEEF4">
              <a:alpha val="40000"/>
            </a:srgb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  <a:ea typeface="+mn-ea"/>
              </a:rPr>
              <a:t>我的經歷</a:t>
            </a:r>
          </a:p>
        </p:txBody>
      </p:sp>
      <p:pic>
        <p:nvPicPr>
          <p:cNvPr id="5" name="#Wedding_Invit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FEFEFE">
                  <a:alpha val="74902"/>
                </a:srgbClr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0460406" y="6494827"/>
            <a:ext cx="144016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6951" y="1595174"/>
            <a:ext cx="172720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4000" dirty="0">
                <a:solidFill>
                  <a:srgbClr val="AF935C"/>
                </a:solidFill>
                <a:cs typeface="+mn-ea"/>
                <a:sym typeface="+mn-lt"/>
              </a:rPr>
              <a:t>Part 0</a:t>
            </a:r>
            <a:r>
              <a:rPr lang="en-US" altLang="zh-TW" sz="4000" dirty="0">
                <a:solidFill>
                  <a:srgbClr val="AF935C"/>
                </a:solidFill>
                <a:cs typeface="+mn-ea"/>
                <a:sym typeface="+mn-lt"/>
              </a:rPr>
              <a:t>3</a:t>
            </a:r>
            <a:endParaRPr lang="zh-CN" altLang="en-US" sz="40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5218" y="2146582"/>
            <a:ext cx="239039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4000" spc="3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最佳時機</a:t>
            </a:r>
            <a:endParaRPr lang="zh-CN" altLang="en-US" sz="4000" spc="3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0" y="2303060"/>
            <a:ext cx="2895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zh-TW" sz="3000" dirty="0">
                <a:solidFill>
                  <a:schemeClr val="bg1"/>
                </a:solidFill>
                <a:latin typeface="+mn-ea"/>
              </a:rPr>
              <a:t>繁星放榜</a:t>
            </a:r>
            <a:endParaRPr lang="en-US" altLang="zh-TW" sz="3000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zh-TW" sz="3000" dirty="0">
                <a:solidFill>
                  <a:schemeClr val="bg1"/>
                </a:solidFill>
                <a:latin typeface="+mn-ea"/>
              </a:rPr>
              <a:t>國中教育會考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zh-TW" sz="3000" dirty="0">
                <a:solidFill>
                  <a:schemeClr val="bg1"/>
                </a:solidFill>
                <a:latin typeface="+mn-ea"/>
              </a:rPr>
              <a:t>親師座談會</a:t>
            </a:r>
            <a:endParaRPr lang="en-US" altLang="zh-TW" sz="3000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3000" dirty="0">
                <a:solidFill>
                  <a:schemeClr val="bg1"/>
                </a:solidFill>
                <a:latin typeface="+mn-ea"/>
              </a:rPr>
              <a:t>適性入學宣導</a:t>
            </a:r>
            <a:endParaRPr lang="zh-TW" altLang="zh-TW" sz="3000" dirty="0">
              <a:solidFill>
                <a:schemeClr val="bg1"/>
              </a:solidFill>
              <a:latin typeface="+mn-ea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zh-TW" sz="3000" dirty="0">
                <a:solidFill>
                  <a:schemeClr val="bg1"/>
                </a:solidFill>
                <a:latin typeface="+mn-ea"/>
              </a:rPr>
              <a:t>畢業典禮</a:t>
            </a:r>
          </a:p>
        </p:txBody>
      </p:sp>
    </p:spTree>
    <p:extLst>
      <p:ext uri="{BB962C8B-B14F-4D97-AF65-F5344CB8AC3E}">
        <p14:creationId xmlns:p14="http://schemas.microsoft.com/office/powerpoint/2010/main" val="21557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86529" y="1631779"/>
            <a:ext cx="2749471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TW" altLang="en-US" sz="5000" dirty="0">
                <a:solidFill>
                  <a:srgbClr val="AF935C"/>
                </a:solidFill>
                <a:cs typeface="+mn-ea"/>
                <a:sym typeface="+mn-lt"/>
              </a:rPr>
              <a:t>簡報結束</a:t>
            </a:r>
            <a:endParaRPr lang="zh-CN" altLang="en-US" sz="5000" dirty="0">
              <a:solidFill>
                <a:srgbClr val="AF935C"/>
              </a:solidFill>
              <a:cs typeface="+mn-ea"/>
              <a:sym typeface="+mn-lt"/>
            </a:endParaRPr>
          </a:p>
        </p:txBody>
      </p:sp>
      <p:sp>
        <p:nvSpPr>
          <p:cNvPr id="4" name="Title 20"/>
          <p:cNvSpPr txBox="1">
            <a:spLocks/>
          </p:cNvSpPr>
          <p:nvPr/>
        </p:nvSpPr>
        <p:spPr>
          <a:xfrm>
            <a:off x="5406379" y="2493553"/>
            <a:ext cx="3581962" cy="4125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感謝聆聽</a:t>
            </a:r>
            <a:endParaRPr lang="en-US" altLang="zh-CN" sz="2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7"/>
          <a:stretch/>
        </p:blipFill>
        <p:spPr>
          <a:xfrm>
            <a:off x="664511" y="88899"/>
            <a:ext cx="4942338" cy="2146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20366"/>
            <a:ext cx="6083300" cy="342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664511" y="3753051"/>
            <a:ext cx="4942338" cy="299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88899"/>
            <a:ext cx="3495114" cy="262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00" y="2411659"/>
            <a:ext cx="2406701" cy="11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49" y="440234"/>
            <a:ext cx="8478335" cy="481270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sp>
        <p:nvSpPr>
          <p:cNvPr id="5" name="文字方塊 4"/>
          <p:cNvSpPr txBox="1"/>
          <p:nvPr/>
        </p:nvSpPr>
        <p:spPr>
          <a:xfrm>
            <a:off x="3431704" y="1670968"/>
            <a:ext cx="22044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86-88</a:t>
            </a:r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63080" y="5134763"/>
            <a:ext cx="467307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為了</a:t>
            </a:r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填飽肚子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720089" y="2635662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我從成大化工所畢業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832009" y="3734351"/>
            <a:ext cx="525015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求職的</a:t>
            </a:r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危機意識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720089" y="5446306"/>
            <a:ext cx="5570756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我需要提升</a:t>
            </a:r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競爭力</a:t>
            </a:r>
          </a:p>
        </p:txBody>
      </p:sp>
    </p:spTree>
    <p:extLst>
      <p:ext uri="{BB962C8B-B14F-4D97-AF65-F5344CB8AC3E}">
        <p14:creationId xmlns:p14="http://schemas.microsoft.com/office/powerpoint/2010/main" val="257917702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18 軍事訓練役當兵記憶– nucleus131的Wordpress部落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8291" r="13684" b="12895"/>
          <a:stretch/>
        </p:blipFill>
        <p:spPr bwMode="auto">
          <a:xfrm>
            <a:off x="2404465" y="719897"/>
            <a:ext cx="7387287" cy="4527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文字方塊 4"/>
          <p:cNvSpPr txBox="1"/>
          <p:nvPr/>
        </p:nvSpPr>
        <p:spPr>
          <a:xfrm>
            <a:off x="3285789" y="1865459"/>
            <a:ext cx="24288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89-90</a:t>
            </a:r>
            <a:r>
              <a:rPr lang="zh-TW" alt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020466" y="4031924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考取了許多證照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891388" y="284917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當兵期間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177593" y="869428"/>
            <a:ext cx="185178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於是</a:t>
            </a:r>
          </a:p>
        </p:txBody>
      </p:sp>
      <p:sp>
        <p:nvSpPr>
          <p:cNvPr id="11" name="文字方塊 10"/>
          <p:cNvSpPr txBox="1"/>
          <p:nvPr/>
        </p:nvSpPr>
        <p:spPr>
          <a:xfrm rot="20450575">
            <a:off x="4721883" y="5366583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因為</a:t>
            </a:r>
            <a:endParaRPr lang="zh-TW" altLang="en-US" sz="6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90767" y="5622730"/>
            <a:ext cx="1018227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</a:t>
            </a:r>
          </a:p>
        </p:txBody>
      </p:sp>
      <p:sp>
        <p:nvSpPr>
          <p:cNvPr id="12" name="矩形 11"/>
          <p:cNvSpPr/>
          <p:nvPr/>
        </p:nvSpPr>
        <p:spPr>
          <a:xfrm>
            <a:off x="6190767" y="5622730"/>
            <a:ext cx="5186035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  不能失業</a:t>
            </a:r>
          </a:p>
        </p:txBody>
      </p:sp>
    </p:spTree>
    <p:extLst>
      <p:ext uri="{BB962C8B-B14F-4D97-AF65-F5344CB8AC3E}">
        <p14:creationId xmlns:p14="http://schemas.microsoft.com/office/powerpoint/2010/main" val="2875767721"/>
      </p:ext>
    </p:extLst>
  </p:cSld>
  <p:clrMapOvr>
    <a:masterClrMapping/>
  </p:clrMapOvr>
  <p:transition spd="slow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大考讀書到半夜有用嗎？她拚會考「每天讀到半夜」 網勸：不划算| 中小學| 文教| 聯合新聞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77" y="3808071"/>
            <a:ext cx="4025521" cy="26803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品牌顧問工作內容解析｜為什麼企業需要品牌行銷顧問？ - Digital 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90" y="672859"/>
            <a:ext cx="6518700" cy="4347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5" name="文字方塊 4"/>
          <p:cNvSpPr txBox="1"/>
          <p:nvPr/>
        </p:nvSpPr>
        <p:spPr>
          <a:xfrm>
            <a:off x="2176125" y="187478"/>
            <a:ext cx="24288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90-92</a:t>
            </a:r>
            <a:r>
              <a:rPr lang="zh-TW" alt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91261" y="4035508"/>
            <a:ext cx="5854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攻讀環教所</a:t>
            </a:r>
            <a:endParaRPr lang="en-US" altLang="zh-TW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rot="345289">
            <a:off x="642547" y="387805"/>
            <a:ext cx="14105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為了</a:t>
            </a:r>
            <a:endParaRPr lang="zh-TW" altLang="en-US" sz="6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0134" y="1022057"/>
            <a:ext cx="2685351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過生活</a:t>
            </a:r>
          </a:p>
        </p:txBody>
      </p:sp>
      <p:sp>
        <p:nvSpPr>
          <p:cNvPr id="4" name="矩形 3"/>
          <p:cNvSpPr/>
          <p:nvPr/>
        </p:nvSpPr>
        <p:spPr>
          <a:xfrm>
            <a:off x="5401523" y="2100689"/>
            <a:ext cx="595547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顧問公司</a:t>
            </a:r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上班</a:t>
            </a:r>
            <a:r>
              <a:rPr lang="zh-TW" altLang="en-US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6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&amp;</a:t>
            </a:r>
          </a:p>
          <a:p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補習班</a:t>
            </a:r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兼差</a:t>
            </a:r>
            <a:endParaRPr lang="en-US" altLang="zh-TW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95593" y="4899348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取得教師證 </a:t>
            </a:r>
            <a:endParaRPr lang="zh-TW" altLang="en-US" sz="6000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729205" y="1076446"/>
            <a:ext cx="8553691" cy="54119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88791" y="2436595"/>
            <a:ext cx="22461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000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 邊</a:t>
            </a:r>
          </a:p>
        </p:txBody>
      </p:sp>
      <p:sp>
        <p:nvSpPr>
          <p:cNvPr id="18" name="文字方塊 17"/>
          <p:cNvSpPr txBox="1"/>
          <p:nvPr/>
        </p:nvSpPr>
        <p:spPr>
          <a:xfrm rot="345289">
            <a:off x="4833566" y="1512665"/>
            <a:ext cx="740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n-ea"/>
              </a:rPr>
              <a:t>在</a:t>
            </a:r>
          </a:p>
        </p:txBody>
      </p:sp>
    </p:spTree>
    <p:extLst>
      <p:ext uri="{BB962C8B-B14F-4D97-AF65-F5344CB8AC3E}">
        <p14:creationId xmlns:p14="http://schemas.microsoft.com/office/powerpoint/2010/main" val="1763268224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2" presetClass="emph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  <p:bldP spid="4" grpId="0" uiExpand="1" build="p"/>
      <p:bldP spid="6" grpId="0"/>
      <p:bldP spid="14" grpId="0"/>
      <p:bldP spid="14" grpId="2"/>
      <p:bldP spid="14" grpId="3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菲國職場】華校教書聊一聊- 科一文的小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290" y="239815"/>
            <a:ext cx="8034262" cy="53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 descr="蠟筆圍繞它_圓形-插圖素材[9321808] - PIXTA圖庫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/>
        </p:blipFill>
        <p:spPr bwMode="auto">
          <a:xfrm rot="703078">
            <a:off x="-584957" y="-262797"/>
            <a:ext cx="13293074" cy="5748590"/>
          </a:xfrm>
          <a:custGeom>
            <a:avLst/>
            <a:gdLst>
              <a:gd name="connsiteX0" fmla="*/ 1196264 w 4286250"/>
              <a:gd name="connsiteY0" fmla="*/ 1577291 h 3952876"/>
              <a:gd name="connsiteX1" fmla="*/ 1196264 w 4286250"/>
              <a:gd name="connsiteY1" fmla="*/ 2092857 h 3952876"/>
              <a:gd name="connsiteX2" fmla="*/ 2966698 w 4286250"/>
              <a:gd name="connsiteY2" fmla="*/ 2092857 h 3952876"/>
              <a:gd name="connsiteX3" fmla="*/ 2966698 w 4286250"/>
              <a:gd name="connsiteY3" fmla="*/ 1577291 h 3952876"/>
              <a:gd name="connsiteX4" fmla="*/ 0 w 4286250"/>
              <a:gd name="connsiteY4" fmla="*/ 0 h 3952876"/>
              <a:gd name="connsiteX5" fmla="*/ 4286250 w 4286250"/>
              <a:gd name="connsiteY5" fmla="*/ 0 h 3952876"/>
              <a:gd name="connsiteX6" fmla="*/ 4286250 w 4286250"/>
              <a:gd name="connsiteY6" fmla="*/ 3952876 h 3952876"/>
              <a:gd name="connsiteX7" fmla="*/ 0 w 4286250"/>
              <a:gd name="connsiteY7" fmla="*/ 3952876 h 395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250" h="3952876">
                <a:moveTo>
                  <a:pt x="1196264" y="1577291"/>
                </a:moveTo>
                <a:lnTo>
                  <a:pt x="1196264" y="2092857"/>
                </a:lnTo>
                <a:lnTo>
                  <a:pt x="2966698" y="2092857"/>
                </a:lnTo>
                <a:lnTo>
                  <a:pt x="2966698" y="1577291"/>
                </a:lnTo>
                <a:close/>
                <a:moveTo>
                  <a:pt x="0" y="0"/>
                </a:moveTo>
                <a:lnTo>
                  <a:pt x="4286250" y="0"/>
                </a:lnTo>
                <a:lnTo>
                  <a:pt x="4286250" y="3952876"/>
                </a:lnTo>
                <a:lnTo>
                  <a:pt x="0" y="39528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00572" y="712694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93</a:t>
            </a:r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616526" y="1237906"/>
            <a:ext cx="53142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高市正興國中代理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858133" y="3189745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94</a:t>
            </a:r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082294" y="4120786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ea"/>
              </a:rPr>
              <a:t>花蓮慈大附中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71" y="1252356"/>
            <a:ext cx="2450804" cy="147536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324" y="2133528"/>
            <a:ext cx="8114479" cy="1170533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430" y="2910383"/>
            <a:ext cx="1201016" cy="1268078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58" y="3565885"/>
            <a:ext cx="3475131" cy="1444627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42" y="2937786"/>
            <a:ext cx="3259976" cy="3434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" name="文字方塊 29"/>
          <p:cNvSpPr txBox="1"/>
          <p:nvPr/>
        </p:nvSpPr>
        <p:spPr>
          <a:xfrm>
            <a:off x="5056085" y="4464615"/>
            <a:ext cx="42242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只要能考上教甄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16492" y="5268872"/>
            <a:ext cx="5967946" cy="1325209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4768" y="3380913"/>
            <a:ext cx="2047669" cy="14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89747"/>
      </p:ext>
    </p:extLst>
  </p:cSld>
  <p:clrMapOvr>
    <a:masterClrMapping/>
  </p:clrMapOvr>
  <p:transition spd="slow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4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4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6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1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6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6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1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1"/>
      <p:bldP spid="9" grpId="2"/>
      <p:bldP spid="12" grpId="0"/>
      <p:bldP spid="12" grpId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870041" y="897811"/>
            <a:ext cx="10880937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75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+mn-ea"/>
                <a:cs typeface="+mn-ea"/>
                <a:sym typeface="+mn-lt"/>
              </a:rPr>
              <a:t>錄取屏北高中正式老師後，</a:t>
            </a:r>
            <a:endParaRPr lang="en-US" altLang="zh-TW" sz="75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  <a:latin typeface="+mn-ea"/>
              <a:cs typeface="+mn-ea"/>
              <a:sym typeface="+mn-lt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24" y="3059160"/>
            <a:ext cx="5933547" cy="3803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1560287" y="2861303"/>
            <a:ext cx="653255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自己每天都期待這件事情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57997" y="2071757"/>
            <a:ext cx="1915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我發現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21459" y="112981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95</a:t>
            </a:r>
            <a:r>
              <a:rPr lang="zh-TW" altLang="en-US" sz="4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33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1358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6911CB8-0FF1-4403-B446-35EEB9DD7CA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QlGk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EJRpJzRbB6igDAACGDAAAJwAAAHVuaXZlcnNhbC9mbGFzaF9wdWJsaXNoaW5nX3NldHRpbmdzLnhtbNVX3W7aMBS+5yksT70soR1dOxSopgIaaguosK29qkxsiFXHzmIbSq/2NHuwPcmOY6Cgdl36g7QhIeLz853/ExMe3yYCTVmmuZJ1vFeuYMRkpCiXkzr+MmzvHmGkDZGUCCVZHUuF0XGjFKZ2JLiOB8wYENUIYKSupaaOY2PSWhDMZrMy12nmuEpYA/i6HKkkSDOmmTQsC1JB5vBj5inTeIFQAAC+iZILtUaphFDokc4VtYIhTsFzyV1QRLQF0TEOvNiIRDeTTFlJT5RQGcomozp+V8k/SxkP1eQJky4nugFERzY1Qil3XhAx4HcMxYxPYnD3sIrRjFMT1/F+1aGAdPAQJcf2oROHcqIgB9Is4BNmCCWG+KO3Z9it0UuCJ9G5JAmPhsBBLv46bg6vP1/1Wxdnne7p9bDXOxt2+t6JXCfYxAmDTUMhOKRsFrGVnZAYQ6IY/AadMRGahcE6aSk2VnLDOXdGIyUg97kWtFEyYrRLErZWjcENl22Q3MNoDIGIeR1/yjgRGHFDBI9WytqOtOEmr3p7XRIBFrQnQ+cDfG/eZyeKSabZultLjnY5jxrflBUUzZVFgt8wZBSC+G0CTzFD68VB40wlORXaxyAtOFiccjZj9DjP6QLwT4auwERiQRN6NRXMeAvfLb9DIzZWGeAyMoXOBjrXHr/8LOCUaH0PSpY+7gzOOs3WdafbbF3uuAAJnRIZPRMcCs6S1GwFn8yRVGapB+mIiNUsLwrlNOcVia388jJonljhy/zWxViD3mJJtmPlOYX5qweFzcZkmg+iG64cGkaQQ0k8JjAiWBdcWlYUMCISKSnmiESw1rQb6ylXVgPFD7CH1i/30OsjLvPTBFYbWMwoywpBVvb231cPPhwefayVg18/fu4+qbRY+H1BnDm/8U+eXPmrtf9wG4aB29KPL22T2X9zZ/cvWl+L5LXbuhwWKmlrUAiuV0Sqd1pE6sK/ZPprL5hCLsBSmvghg7UkeMINo2/ZYi9ok1e9232PbadNthjza0bjvwnZn1bXxI17YRg8enF1nIRLnkAi3Epc3XYbB9UK3DQfZZVKgLb536FR+g1QSwMEFAACAAgABCUaSSVTHtKxAgAAVwoAACEAAAB1bml2ZXJzYWwvZmxhc2hfc2tpbl9zZXR0aW5ncy54bWyVVttO4zAQfecrqu47Ya+wkqkEpUhI7IIA8e4k08SqY0e2U7Z/v57EwXbbkNARUj1zzng8t0L0honFyWxGMsmlegZjmCg0anrdjOWX87QxRorTTAoDwpwKqSrK54svNxcoJGmRYyy5BWU5t+1nhLOmGfhrvt+iTKG4O36eowwRMlnVVOzuZSFPU5ptCiUbkY+GVu5qUJyJjUWe/T5frgYv4EybOwNVFNPqAmUapVagNWBIv1YooyxOU+D9TWftZyLHX/Xx6/doW6aZaWlXX1GGaDUtIE7yx9HZwljvnyYY+GewUb6hDEI53YH6lHNZN/VneqRWssCExpyPi/jO4ZLmdvxwrs5QRgn4ILxotAouPT9uUAKQ+xrOPcFxVZI/Yl73FgIWPeWwMKoBkvSnzqZL+fbQGDsfsFhTri0gVHnQow36kTY6gnmlBz7BGxN5iHIaD3mVvKlg2UXswjrUe/xyed0ui9Dpuy4IUcHWKb3PQOmRf21iD5CB0iOfOcvhQfDdYQT7po7UV/maunoGBXDkqALWDILaY+5C6U+9Fa+6x+HVQaxO0WMqmcNCYzwvrAKsHElaXRdTchAUEXTLCmqYFH8Ql+7a12iS7Blctx3vLWKY4XCs5doY7aIO89WeT0YTQrofBv+47jwzdo9fzqkxNCsr+8Ok5zPHu5y3fubJcQquSosHdSfWciqpomoD6kVKPvkeIQ1MBstuwIbgJAmyQJLjeSbOybECiKZKQa1s3Rj0jRPrOlzJipLbP/PK4A3ymDBg7JimtO4EZe99GShcEwBVWdl3bXfoLFXDDeOwhX76A0X74KGXEW27dKjhrsw9rE3Yck4zqSfdsvCtEi26yHCE8GrjkvHaCQ0T2t7QVLcviya/X8Tec7Sa+32GrReusvbsOilybO2HGbRK/IfyP1BLAwQUAAIACAAEJRpJLE+2i/0CAACXCwAAJgAAAHVuaXZlcnNhbC9odG1sX3B1Ymxpc2hpbmdfc2V0dGluZ3MueG1szZbdUhoxFIDveYpMOl7KqrXVMrs4HcHRqRVGaKtXTtgENmM22eYHxKs+TR+sT9KTDSCMlq6OdMoMAznJ+c5fcpL46C4XaMy04UomeLe+gxGTqaJcjhL8pX+yfYiRsURSIpRkCZYKo6NmLS7cQHCT9Zi1sNQgwEjTKGyCM2uLRhRNJpM6N4X2s0o4C3xTT1UeFZoZJi3TUSHIFH7stGAGzwgVAPDNlZypNWs1hOJA+qyoEwxxCp5L7oMi4tTmAkdh1YCktyOtnKTHSiiN9GiQ4Dc75We+JpBaPGfSp8Q0QejFtkEo5d4JInr8nqGM8VEG3h7sYzTh1GYJ3tv3FFgdPaaU7BA58ZRjBSmQdobPmSWUWBKGwZ5ld9bMBUFEp5LkPO3DDPLhJ7jVvzm97rYvz88uPt30O53z/lk3OFHqRKucOFo1FINDyumULezExFqSZuA36AyJMCyOlkXzZUMlV5zzYzRQAlJfamE0BE/FNMEfNScCI26J4Oli1hI9YvaEC4jB6+7Wh9LiB2CIN82INmzZ0HzG+CymzW/KCYqmyiHBbxmyCkFELod/GUPL6UZDrfJSKoixyAhOGRpzNmH0qMzSDPgnQ9dgInegCZuvEMwGC98dv0cDNlQauIyMYauCnJvArz8LXBBjHqBk7uNW7/ys1b45u2i1r7Z8gISOiUyfCYcSsrywG+GTKZLKzvUgHSlxhpVFoZyWc1Viq7+8DIbnToQyv3YxltAbLMlmrDynMH/1oLLZjIzLg+gPV4mGI8ihJIEJEykcdy4dqwpMiURKiikiKTQq44/1mCtnQBIOcECbl3sY9BGX5WgENwdY1JTpSsid3b23++/eHxx+aNSjXz9+bq9VmrXwriDeXOjhx2ub+KKRP+6GceR759Nt2Gr3r7pw97L9tUqmLtpX/UpFavcq4TpVVnU+VVl1Ga6N7tKVUckFaDOjcGyg0Qiec8voa26aFxR+/f0btsUrFX6DUazdvv9vEGG0eG6tvK/i6MkHYA3kq4/pZu03UEsDBBQAAgAIAAQlGknHREcDgQEAAAMGAAAfAAAAdW5pdmVyc2FsL2h0bWxfc2tpbl9zZXR0aW5ncy5qc42UTW/CMAyG7/yKqrtOiH2y7TYNkCZxmLTdph3SYkpFmkRJ2tEh/vvqUqBJ3Y34Ql49vI6dOttBUK0wDoOnYFv/rvdv7r7WADWrc7h0dd6jZ6iHhqcL+Egz4KmA0EMKRJaMGzjquxNCOYeido3Kd/Q1LcNQHs1aoqJETfgaCiwI8JvQNtSff9zimsL2RbVaHeXWSjGMpbAg7FBInbGaCS8mDxjtGj1YFqD36KxeBLpkMTimNzOMPvLkeDfGaHOxzBQT5VwmchixeJ1omYtFX/5VqUBXl77eA6PH8cvUseOpsa8WMj/x9AGjn1QajIEm7/0Ug4Q5i4C3fEf1+gN1jLsFeXSRmtQe6OcrjDatWAKdLnWPUDW08jqXs7CxzS1eYzgEZyXoc6ykytUZF6i0TLAjHbTb8yPKJVukImk+3xEGyeFh0bave6dCbycYoTNC0huhFTGSWd/bQc29p9mD5mQ1XtY5NfScEqm8ktBU7xvUfUas/4zg/jP4+u8svt1g9wtQSwMEFAACAAgABCUa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BCUaSZQTsyJpAAAAbgAAABwAAAB1bml2ZXJzYWwvbG9jYWxfc2V0dGluZ3MueG1sDcwxDoMwDEDRnVNY3int1oHAxlaW0gNYxEWRHBuRgOD2ZPvD02/7MwocvKVg6vD1eCKwzuaDLg5/01C/EVIm9SSm7FANoe+qVmwm+XLOBSZYhS7eJo4lMo8Uixx2EajhU17/wB6brroB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AQlGkk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BSUaSQj37reyCAAAYh0AABcAAAB1bml2ZXJzYWwvdW5pdmVyc2FsLnBuZ+2Z+VdTZxrHg1Jr3cCxgxs1rUTsnClwrI0QIWGQzZwWqVuRSBKtSzpGlhAiBLK41FoLEoVx2MlQj4JQEx2qARIIPVNZqt6MBbliIGEJXCAnhHBJQva5CfW3+RNyz7k3ue/nPe/z3O/7LD+81788kLh21ZZVKBRqLXF/3CEUypeIQi3PXLkCGflI8u0U8uPDPJS4DyUCAqeRF19aTFIMCvVIsNp+8h3k/b2s/alMFGrdf9y3T3dmw2kUKtBMjIs5kkfRDdc170gZFZ1s3O65/IP813/vvo59FrD+6o6AxLqXxx5GrLoRv6FwPLmiAOxPn+2oV+FpwRWjzn/LoSN41lmVql2aothFTzITotls2Dicq263T1ZlUngOIyi2a3ZG+yBO5G0CK7tTXRHaDyVUVyrGYlJmMmnI+MVE1kCsSJxSiOE7YSF8FRlCCWZ/KpSRMBaz3FUT5h44ZjjH1URdObzVvdJXMhKabRiLz/D1EP5AYn4Q8q+zvMg9lf7pMuT5U+9K5Pkw2AMqvcALvMALvMALvMALvMALvMALvMALvMALvMALvMAL/g+Y8ycsjlwpC6PI8iwWSCi3W7Vi/s+ABR1tG1RQbtzvIgF0BQF0GlXRAZBdIZ9QFrlCzviiUBfR7QKCdWqijMqr2DCLbhZ3WGdevT73XALQAboWz3sOyKerilwFPYskSVOWfuyaTtbNP4lF7F/8CM1bHI0NvZnGc8JCqCWzBuzvEIzYlbX88S1mv5sGEXOZnvnnGZm5YBMGcTEW4HfyDU834vQcDNZ0/LEiCOfq0i+eLSzK5ZoGaeyv9b/jEj7YisxU/co+VDdZJbjXxWsysT+D1G1dTvwZmVZu+KTvjym1TELTj5OVgoYuvnsKbe3oBzwCsUs6863q2t49yAQZwF4YuxV9TXO/bYXknDAxZ5v0voHvt1nfWMpGz7x2S7ZXYI+5e1f0y4M30MEaKjMNHAk5I2s6oOE2nFqO6IoX8qx/B8LQqeRrbmdtmtLk+b2yq0W5r4hRkB9/MdbEd2ipgwKPuX+YHVXHXPWNdAbizmn9SPjkWWSpsVqqfWxjmMskkQ+T1zzaj+xdp3Quljestwgc9Ty4Sm2n2cL4lmcumlLPd9nK5E6jmOqcSZHnm7jFaqdJ4mILYEjJLYYpNKXFmaNkzpCGGrm1TGCiyPCEDOV1MZw85KYAJqYDEGaKxxkq80IzJUuqOKyGSGm8Eaj0NOLIv6p9HLDQxXnsP5+zS2OVxv8J8ZnXAKe+jxVzDoMy43163cjzTLrNUCa3TwyaceF+1Tow0PKJf5otEHFMTTXSfcbS+40tR21R0F698uoPzVkMpWjr9t8GeQE3AaGiXGyofae0T6RlIKahPAirBv0WOSWIWr+EYR8+6wOHeWGs84jVFqOhGw1Vz6dXt05jGdHAWE+6NICYsXOWFjOOdi12N/FCMqK4wnrnQn10e/4LHXkLTd0H7OvV0dVHyKXITjABSyCNkyKV7M9ODwMJtCFanYaEyW/blENWg2Spftx+vh/LTkBiobNsd0OBSGds73/kg0KNDEgX0/fQMqw5l3nDwwxnWiGm220wxUGKaDC3sobJDOmH2SE9/aciMn8U9SJRgYM4oWC5XLG9l0Hu1hqTxaOGjgAioEggl9IQVddxcFfaoDcU9eeekMx4xZlPr2mdrngu7LUyQnjVkWjApCTaKzToZCqzPbmVvKllltBKUGhIcXnWlUBVIz0bCRYAJ9w9wMygcSBAUFCIScaTp1oCvitWRh7OaBfHl9wR9e7+VHX03fa05WGgyUrxhG5W02RpprZSQmBxp6aw1+UBEcXNeVkEgcb08laTsNf5QCmNEz29DTvy+yejirPT+cdZSRmvCAoclAPYtpg3Q+3xJUrGNlqaRM+ylb8Y5El1X9/S9JoPda9A8vo4lWc5A/xF3VVRpVIRs0N800REOyux5/GJuZyYkZ+hYKsE/U0+/hy8EN4pu9EWjKQXNFQ8bg28DZthR9seUJ1p/ivt0oRslnSizRH1z2csrtq4vdcy2ECfL0IC4lIY7UtzFHdY99ZetGM6mXnAsgcYWmBtWKhH9sVY/rxPnQEHb3AoIw/N4i/P35up9MR9JCJMTLEkFYPL/W+aniWNyMGfy2FTCzEQ7a1SoeBvbyYuKI3mesdXS7XCaocVTIrl3tL6JEzrtts40dUrMJQ/NDldQM29GZisT2AfZ+GXNGIVAKB4Fl8bWjJUbMgOiAGMOHCsZRuxrYsbUC4yE1TdyMdUNGgNK9zm5NCaBRKjUWe2HvR8Tb2nEFO5xqNAiPrXimp5xqOxL6wKeq1zReXu6WgHKQrH74AuyJu/yUJyatTWqGV4okBcD45HXWBaWRt7Bnk3Ru/DlcwkQCgkUJjtCl1QAmh01K1OKIObs3jBM/myS4iO78mAViy05smTVIw7vMmLi+MCZoZlylMitg3vFHJKwLG17pI28rakIf2hxzIR1KTNcpcpIdeUSrkmQSr13uvmuuK1iFZi+OlGqiYQPvgK6071Rlh5ntd5ak8ZYu66zM+TwHk1ftH2uXe5hF5BEvkKkpB3rFN3BPNbZHeLch3hvNfArqXyWg1XvI8FOXFYp7t8Whf6kpl2dWyXFIDxrH363yPzvnM3kZOuG61al6+nIdxhd9NXbtbnqyWhNWZC95LPVZ7dU1k+BmhZ/X80mTH7VrCFf7FIzKqF2ejo8xBe/XJ3HGK0qGBBsZNdGvnxNktxpTmnND4BGVx8Gela7/p+9Y7Mtr/NNayOp32hnw4uXOqaKrDP3yWX6Q5v0o7zP9/sPrcbOO05sCtdjzxPJLkXuBiC6DbllgcVRHkg4MAvwls99GmT8Za+wxYa7mnKeY8J8/N8Ptemk1iWeY4McwfiAbApvgQ2StWOUKq7ac81APk9RqPQPQgi5X4CpPJrIt12o35odjIGYpx68FmZa3Whfd2ZSJXELTiKGH8gTrTvxOX/AVBLAwQUAAIACAAFJRpJKwvAbUoAAABrAAAAGwAAAHVuaXZlcnNhbC91bml2ZXJzYWwucG5nLnhtbLOxr8jNUShLLSrOzM+zVTLUM1Cyt+PlsikoSi3LTC1XqACKGekZQICSQiUqtzwzpSQDKGRgbowQzEjNTM8osVWyMDCFC+oDzQQAUEsBAgAAFAACAAgABCUaSRUOrShkBAAABxEAAB0AAAAAAAAAAQAAAAAAAAAAAHVuaXZlcnNhbC9jb21tb25fbWVzc2FnZXMubG5nUEsBAgAAFAACAAgABCUaSc0WweooAwAAhgwAACcAAAAAAAAAAQAAAAAAnwQAAHVuaXZlcnNhbC9mbGFzaF9wdWJsaXNoaW5nX3NldHRpbmdzLnhtbFBLAQIAABQAAgAIAAQlGkklUx7SsQIAAFcKAAAhAAAAAAAAAAEAAAAAAAwIAAB1bml2ZXJzYWwvZmxhc2hfc2tpbl9zZXR0aW5ncy54bWxQSwECAAAUAAIACAAEJRpJLE+2i/0CAACXCwAAJgAAAAAAAAABAAAAAAD8CgAAdW5pdmVyc2FsL2h0bWxfcHVibGlzaGluZ19zZXR0aW5ncy54bWxQSwECAAAUAAIACAAEJRpJx0RHA4EBAAADBgAAHwAAAAAAAAABAAAAAAA9DgAAdW5pdmVyc2FsL2h0bWxfc2tpbl9zZXR0aW5ncy5qc1BLAQIAABQAAgAIAAQlGkk9PC/RwQAAAOUBAAAaAAAAAAAAAAEAAAAAAPsPAAB1bml2ZXJzYWwvaTE4bl9wcmVzZXRzLnhtbFBLAQIAABQAAgAIAAQlGkmUE7MiaQAAAG4AAAAcAAAAAAAAAAEAAAAAAPQQAAB1bml2ZXJzYWwvbG9jYWxfc2V0dGluZ3MueG1sUEsBAgAAFAACAAgARJRXRyO0Tvv7AgAAsAgAABQAAAAAAAAAAQAAAAAAlxEAAHVuaXZlcnNhbC9wbGF5ZXIueG1sUEsBAgAAFAACAAgABCUaSTXb2a1oAQAA8wIAACkAAAAAAAAAAQAAAAAAxBQAAHVuaXZlcnNhbC9za2luX2N1c3RvbWl6YXRpb25fc2V0dGluZ3MueG1sUEsBAgAAFAACAAgABSUaSQj37reyCAAAYh0AABcAAAAAAAAAAAAAAAAAcxYAAHVuaXZlcnNhbC91bml2ZXJzYWwucG5nUEsBAgAAFAACAAgABSUaSSsLwG1KAAAAawAAABsAAAAAAAAAAQAAAAAAWh8AAHVuaXZlcnNhbC91bml2ZXJzYWwucG5nLnhtbFBLBQYAAAAACwALAEkDAADdHwAAAAA="/>
  <p:tag name="ISPRING_PRESENTATION_TITLE" val="新建 Microsoft PowerPoint 演示文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A7AA9D"/>
      </a:accent3>
      <a:accent4>
        <a:srgbClr val="2192BC"/>
      </a:accent4>
      <a:accent5>
        <a:srgbClr val="354B5E"/>
      </a:accent5>
      <a:accent6>
        <a:srgbClr val="BFBFBF"/>
      </a:accent6>
      <a:hlink>
        <a:srgbClr val="D74B4B"/>
      </a:hlink>
      <a:folHlink>
        <a:srgbClr val="869FB7"/>
      </a:folHlink>
    </a:clrScheme>
    <a:fontScheme name="Constantia 标宋">
      <a:majorFont>
        <a:latin typeface="Constantia"/>
        <a:ea typeface="微软简标宋"/>
        <a:cs typeface=""/>
      </a:majorFont>
      <a:minorFont>
        <a:latin typeface="Constanti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1947</Words>
  <Application>Microsoft Office PowerPoint</Application>
  <PresentationFormat>寬螢幕</PresentationFormat>
  <Paragraphs>401</Paragraphs>
  <Slides>41</Slides>
  <Notes>28</Notes>
  <HiddenSlides>0</HiddenSlides>
  <MMClips>2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41</vt:i4>
      </vt:variant>
    </vt:vector>
  </HeadingPairs>
  <TitlesOfParts>
    <vt:vector size="64" baseType="lpstr">
      <vt:lpstr>Microsoft JhengHei UI</vt:lpstr>
      <vt:lpstr>Microsoft YaHei</vt:lpstr>
      <vt:lpstr>Microsoft YaHei</vt:lpstr>
      <vt:lpstr>宋体</vt:lpstr>
      <vt:lpstr>金梅美工廣告字體</vt:lpstr>
      <vt:lpstr>微软简标宋</vt:lpstr>
      <vt:lpstr>新細明體</vt:lpstr>
      <vt:lpstr>漢儀新蒂花園體</vt:lpstr>
      <vt:lpstr>DFKai-SB</vt:lpstr>
      <vt:lpstr>DFKai-SB</vt:lpstr>
      <vt:lpstr>Arial</vt:lpstr>
      <vt:lpstr>Arial Black</vt:lpstr>
      <vt:lpstr>Calibri</vt:lpstr>
      <vt:lpstr>Calibri Light</vt:lpstr>
      <vt:lpstr>Constantia</vt:lpstr>
      <vt:lpstr>Impact</vt:lpstr>
      <vt:lpstr>Open Sans</vt:lpstr>
      <vt:lpstr>Roboto</vt:lpstr>
      <vt:lpstr>Source Sans Pro ExtraLight</vt:lpstr>
      <vt:lpstr>Times New Roman</vt:lpstr>
      <vt:lpstr>Wingdings</vt:lpstr>
      <vt:lpstr>Office 主题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kan</dc:creator>
  <cp:keywords/>
  <dc:description>http://www.ypppt.com/</dc:description>
  <cp:lastModifiedBy>KoMing Chen</cp:lastModifiedBy>
  <cp:revision>266</cp:revision>
  <dcterms:created xsi:type="dcterms:W3CDTF">2016-09-05T14:08:15Z</dcterms:created>
  <dcterms:modified xsi:type="dcterms:W3CDTF">2021-11-30T12:49:59Z</dcterms:modified>
</cp:coreProperties>
</file>