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3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432BC-3B6C-4990-8C97-697993F441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55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C65F-1205-4DD5-8DCC-F36A118968D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53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BF08F-A63B-4338-8E8D-A37264336C0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1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F87EC-31E6-4FFC-B40A-D7A7C11AB13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200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7" name="內文層級一…"/>
          <p:cNvSpPr txBox="1">
            <a:spLocks noGrp="1"/>
          </p:cNvSpPr>
          <p:nvPr>
            <p:ph type="body" idx="1"/>
          </p:nvPr>
        </p:nvSpPr>
        <p:spPr>
          <a:xfrm>
            <a:off x="776883" y="2125266"/>
            <a:ext cx="7590234" cy="4018359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D41A2-E72E-4F7F-8C6D-15383D56FAE6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9744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燈片編號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C2670-1775-4B73-899A-061118D62FCF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86157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D4656-C022-46AD-99E9-33BDD5E452CC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84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B6150-E71E-4C2A-A1DD-4219FD0F40F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18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9251D-F70C-4C78-8A9E-8411349B8F6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4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7F94F-C16F-42DF-B0B3-C7E09689E6E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1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C4FD6-545C-46E3-80BE-C651DCD87AF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02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1851B-3A87-476F-B7AF-46D9F06CDA72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13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2C504-B274-47AD-BB2D-07562CF6976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3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E8E05-DDA2-4E91-87E3-C346232A443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9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9D2AC9-D2AD-4C0E-ABCC-975D6C55B3D1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5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/>
          <a:lstStyle/>
          <a:p>
            <a:r>
              <a:rPr lang="zh-TW" altLang="en-US" sz="8800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傳染病</a:t>
            </a:r>
            <a:r>
              <a:rPr lang="en-US" altLang="zh-TW" sz="8800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8800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8800" b="1" dirty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8800" b="1" dirty="0" smtClean="0">
                <a:solidFill>
                  <a:srgbClr val="008000"/>
                </a:solidFill>
                <a:latin typeface="標楷體" pitchFamily="65" charset="-120"/>
                <a:ea typeface="標楷體" pitchFamily="65" charset="-120"/>
              </a:rPr>
              <a:t>登革熱宣導</a:t>
            </a:r>
            <a:endParaRPr lang="zh-TW" altLang="en-US" sz="8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sz="6600" b="1" dirty="0">
                <a:ea typeface="標楷體" pitchFamily="65" charset="-120"/>
              </a:rPr>
              <a:t>護理師</a:t>
            </a:r>
          </a:p>
          <a:p>
            <a:r>
              <a:rPr lang="zh-TW" altLang="en-US" sz="6600" b="1" dirty="0">
                <a:solidFill>
                  <a:srgbClr val="0000FF"/>
                </a:solidFill>
                <a:ea typeface="標楷體" pitchFamily="65" charset="-120"/>
              </a:rPr>
              <a:t>楊典</a:t>
            </a:r>
            <a:r>
              <a:rPr lang="zh-TW" altLang="en-US" sz="6600" b="1" dirty="0" smtClean="0">
                <a:solidFill>
                  <a:srgbClr val="0000FF"/>
                </a:solidFill>
                <a:ea typeface="標楷體" pitchFamily="65" charset="-120"/>
              </a:rPr>
              <a:t>格</a:t>
            </a:r>
            <a:endParaRPr lang="zh-TW" altLang="en-US" sz="6600" b="1" dirty="0">
              <a:solidFill>
                <a:srgbClr val="0000FF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7651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DSC00665"/>
          <p:cNvGrpSpPr>
            <a:grpSpLocks/>
          </p:cNvGrpSpPr>
          <p:nvPr/>
        </p:nvGrpSpPr>
        <p:grpSpPr bwMode="auto">
          <a:xfrm>
            <a:off x="1109663" y="1568450"/>
            <a:ext cx="6429375" cy="4873625"/>
            <a:chOff x="0" y="0"/>
            <a:chExt cx="9143623" cy="6931788"/>
          </a:xfrm>
        </p:grpSpPr>
        <p:pic>
          <p:nvPicPr>
            <p:cNvPr id="20486" name="DSC00665" descr="DSC0066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00" y="139700"/>
              <a:ext cx="8864224" cy="6652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DSC00665" descr="DSC00665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3624" cy="6931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清洗容器時,需特別刷洗內壁.容器底部…"/>
          <p:cNvSpPr txBox="1">
            <a:spLocks noChangeArrowheads="1"/>
          </p:cNvSpPr>
          <p:nvPr/>
        </p:nvSpPr>
        <p:spPr bwMode="auto">
          <a:xfrm>
            <a:off x="-61913" y="254000"/>
            <a:ext cx="9267826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40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清洗容器時,需特別</a:t>
            </a:r>
            <a:r>
              <a:rPr lang="zh-TW" altLang="zh-TW" sz="40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刷洗內壁.容器底部</a:t>
            </a:r>
            <a:endParaRPr lang="zh-TW" altLang="zh-TW" sz="4000">
              <a:solidFill>
                <a:srgbClr val="0433FF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eaLnBrk="1" hangingPunct="1"/>
            <a:r>
              <a:rPr lang="zh-TW" altLang="zh-TW" sz="4000">
                <a:solidFill>
                  <a:srgbClr val="009051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最後將容器倒蓋</a:t>
            </a:r>
          </a:p>
        </p:txBody>
      </p:sp>
      <p:sp>
        <p:nvSpPr>
          <p:cNvPr id="20484" name="線條"/>
          <p:cNvSpPr>
            <a:spLocks noChangeShapeType="1"/>
          </p:cNvSpPr>
          <p:nvPr/>
        </p:nvSpPr>
        <p:spPr bwMode="auto">
          <a:xfrm flipV="1">
            <a:off x="6129338" y="2820988"/>
            <a:ext cx="1535112" cy="1204912"/>
          </a:xfrm>
          <a:prstGeom prst="line">
            <a:avLst/>
          </a:prstGeom>
          <a:noFill/>
          <a:ln w="38100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20485" name="斑蚊卵"/>
          <p:cNvSpPr txBox="1">
            <a:spLocks noChangeArrowheads="1"/>
          </p:cNvSpPr>
          <p:nvPr/>
        </p:nvSpPr>
        <p:spPr bwMode="auto">
          <a:xfrm>
            <a:off x="7626350" y="2298700"/>
            <a:ext cx="1803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45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斑蚊卵</a:t>
            </a:r>
          </a:p>
        </p:txBody>
      </p:sp>
    </p:spTree>
    <p:extLst>
      <p:ext uri="{BB962C8B-B14F-4D97-AF65-F5344CB8AC3E}">
        <p14:creationId xmlns:p14="http://schemas.microsoft.com/office/powerpoint/2010/main" val="243051543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.png" descr="imag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-190500"/>
            <a:ext cx="5330825" cy="780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42517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無法移動或清除的大型積水處，可以放養食蚊魚"/>
          <p:cNvSpPr txBox="1">
            <a:spLocks noChangeArrowheads="1"/>
          </p:cNvSpPr>
          <p:nvPr/>
        </p:nvSpPr>
        <p:spPr bwMode="auto">
          <a:xfrm>
            <a:off x="312738" y="428625"/>
            <a:ext cx="1219041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45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無法移動或清除的大型積水處，可以放養</a:t>
            </a:r>
            <a:r>
              <a:rPr lang="zh-TW" altLang="zh-TW" sz="4500" b="1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食蚊魚</a:t>
            </a:r>
          </a:p>
        </p:txBody>
      </p:sp>
      <p:pic>
        <p:nvPicPr>
          <p:cNvPr id="22531" name="th-4.jpeg" descr="th-4.jpe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3875088"/>
            <a:ext cx="25654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th-2.jpeg" descr="th-2.jpe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2203450"/>
            <a:ext cx="271621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th-3.jpeg" descr="th-3.jpe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43038"/>
            <a:ext cx="279241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孔雀魚"/>
          <p:cNvSpPr txBox="1">
            <a:spLocks noChangeArrowheads="1"/>
          </p:cNvSpPr>
          <p:nvPr/>
        </p:nvSpPr>
        <p:spPr bwMode="auto">
          <a:xfrm>
            <a:off x="928688" y="3776663"/>
            <a:ext cx="1803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孔雀魚</a:t>
            </a:r>
          </a:p>
        </p:txBody>
      </p:sp>
      <p:sp>
        <p:nvSpPr>
          <p:cNvPr id="22535" name="大肚魚"/>
          <p:cNvSpPr txBox="1">
            <a:spLocks noChangeArrowheads="1"/>
          </p:cNvSpPr>
          <p:nvPr/>
        </p:nvSpPr>
        <p:spPr bwMode="auto">
          <a:xfrm>
            <a:off x="4057650" y="4906963"/>
            <a:ext cx="18034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大肚魚</a:t>
            </a:r>
          </a:p>
        </p:txBody>
      </p:sp>
      <p:sp>
        <p:nvSpPr>
          <p:cNvPr id="22536" name="台灣鬥魚"/>
          <p:cNvSpPr txBox="1">
            <a:spLocks noChangeArrowheads="1"/>
          </p:cNvSpPr>
          <p:nvPr/>
        </p:nvSpPr>
        <p:spPr bwMode="auto">
          <a:xfrm>
            <a:off x="6627813" y="3187700"/>
            <a:ext cx="238125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4500">
                <a:solidFill>
                  <a:srgbClr val="0000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台灣鬥魚</a:t>
            </a:r>
          </a:p>
        </p:txBody>
      </p:sp>
    </p:spTree>
    <p:extLst>
      <p:ext uri="{BB962C8B-B14F-4D97-AF65-F5344CB8AC3E}">
        <p14:creationId xmlns:p14="http://schemas.microsoft.com/office/powerpoint/2010/main" val="13983939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未命名 - 45" descr="未命名 - 4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1477963"/>
            <a:ext cx="331470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阿蓮鄉積水容器網套-02" descr="阿蓮鄉積水容器網套-0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487488"/>
            <a:ext cx="3625850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未命名 - 47" descr="未命名 - 47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154488"/>
            <a:ext cx="3489325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儲水容器使用時請加蓋或加細紗網…"/>
          <p:cNvSpPr txBox="1">
            <a:spLocks noChangeArrowheads="1"/>
          </p:cNvSpPr>
          <p:nvPr/>
        </p:nvSpPr>
        <p:spPr bwMode="auto">
          <a:xfrm>
            <a:off x="249238" y="192088"/>
            <a:ext cx="864552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6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儲水容器使用時請</a:t>
            </a:r>
            <a:r>
              <a:rPr lang="zh-TW" altLang="zh-TW" sz="36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加蓋</a:t>
            </a:r>
            <a:r>
              <a:rPr lang="zh-TW" altLang="zh-TW" sz="36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或</a:t>
            </a:r>
            <a:r>
              <a:rPr lang="zh-TW" altLang="zh-TW" sz="36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加細紗網</a:t>
            </a:r>
            <a:endParaRPr lang="zh-TW" altLang="zh-TW" sz="3600">
              <a:solidFill>
                <a:srgbClr val="0000CC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eaLnBrk="1" hangingPunct="1"/>
            <a:r>
              <a:rPr lang="zh-TW" altLang="zh-TW" sz="36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不用時請</a:t>
            </a:r>
            <a:r>
              <a:rPr lang="zh-TW" altLang="zh-TW" sz="36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倒置</a:t>
            </a:r>
          </a:p>
        </p:txBody>
      </p:sp>
      <p:sp>
        <p:nvSpPr>
          <p:cNvPr id="23558" name="橢圓形"/>
          <p:cNvSpPr>
            <a:spLocks noChangeArrowheads="1"/>
          </p:cNvSpPr>
          <p:nvPr/>
        </p:nvSpPr>
        <p:spPr bwMode="auto">
          <a:xfrm>
            <a:off x="3894138" y="4376738"/>
            <a:ext cx="2076450" cy="1825625"/>
          </a:xfrm>
          <a:prstGeom prst="ellipse">
            <a:avLst/>
          </a:prstGeom>
          <a:noFill/>
          <a:ln w="63500">
            <a:solidFill>
              <a:srgbClr val="FF26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23559" name="橢圓形"/>
          <p:cNvSpPr>
            <a:spLocks noChangeArrowheads="1"/>
          </p:cNvSpPr>
          <p:nvPr/>
        </p:nvSpPr>
        <p:spPr bwMode="auto">
          <a:xfrm>
            <a:off x="1027113" y="1573213"/>
            <a:ext cx="2451100" cy="892175"/>
          </a:xfrm>
          <a:prstGeom prst="ellipse">
            <a:avLst/>
          </a:prstGeom>
          <a:noFill/>
          <a:ln w="63500">
            <a:solidFill>
              <a:srgbClr val="FF26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23560" name="橢圓形"/>
          <p:cNvSpPr>
            <a:spLocks noChangeArrowheads="1"/>
          </p:cNvSpPr>
          <p:nvPr/>
        </p:nvSpPr>
        <p:spPr bwMode="auto">
          <a:xfrm>
            <a:off x="2732088" y="3214688"/>
            <a:ext cx="1193800" cy="750887"/>
          </a:xfrm>
          <a:prstGeom prst="ellipse">
            <a:avLst/>
          </a:prstGeom>
          <a:noFill/>
          <a:ln w="38100">
            <a:solidFill>
              <a:srgbClr val="FF26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23561" name="橢圓形"/>
          <p:cNvSpPr>
            <a:spLocks noChangeArrowheads="1"/>
          </p:cNvSpPr>
          <p:nvPr/>
        </p:nvSpPr>
        <p:spPr bwMode="auto">
          <a:xfrm>
            <a:off x="3340100" y="2500313"/>
            <a:ext cx="752475" cy="420687"/>
          </a:xfrm>
          <a:prstGeom prst="ellipse">
            <a:avLst/>
          </a:prstGeom>
          <a:noFill/>
          <a:ln w="38100">
            <a:solidFill>
              <a:srgbClr val="FF26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23562" name="圓角矩形"/>
          <p:cNvSpPr>
            <a:spLocks noChangeArrowheads="1"/>
          </p:cNvSpPr>
          <p:nvPr/>
        </p:nvSpPr>
        <p:spPr bwMode="auto">
          <a:xfrm>
            <a:off x="5502275" y="1563688"/>
            <a:ext cx="2773363" cy="2433637"/>
          </a:xfrm>
          <a:prstGeom prst="roundRect">
            <a:avLst>
              <a:gd name="adj" fmla="val 5505"/>
            </a:avLst>
          </a:prstGeom>
          <a:noFill/>
          <a:ln w="38100">
            <a:solidFill>
              <a:srgbClr val="FF26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</p:spTree>
    <p:extLst>
      <p:ext uri="{BB962C8B-B14F-4D97-AF65-F5344CB8AC3E}">
        <p14:creationId xmlns:p14="http://schemas.microsoft.com/office/powerpoint/2010/main" val="33767788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STONE" descr="STONE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411413"/>
            <a:ext cx="281305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橢圓形"/>
          <p:cNvSpPr>
            <a:spLocks noChangeArrowheads="1"/>
          </p:cNvSpPr>
          <p:nvPr/>
        </p:nvSpPr>
        <p:spPr bwMode="auto">
          <a:xfrm>
            <a:off x="681038" y="4359275"/>
            <a:ext cx="1985962" cy="1084263"/>
          </a:xfrm>
          <a:prstGeom prst="ellipse">
            <a:avLst/>
          </a:prstGeom>
          <a:noFill/>
          <a:ln w="381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24580" name="種植水生植物…"/>
          <p:cNvSpPr txBox="1">
            <a:spLocks noChangeArrowheads="1"/>
          </p:cNvSpPr>
          <p:nvPr/>
        </p:nvSpPr>
        <p:spPr bwMode="auto">
          <a:xfrm>
            <a:off x="239713" y="776288"/>
            <a:ext cx="30241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>
            <a:spAutoFit/>
          </a:bodyPr>
          <a:lstStyle>
            <a:lvl1pPr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000" b="1">
                <a:solidFill>
                  <a:srgbClr val="FFFF00"/>
                </a:solidFill>
                <a:cs typeface="Arial" pitchFamily="34" charset="0"/>
                <a:sym typeface="Arial" pitchFamily="34" charset="0"/>
              </a:rPr>
              <a:t>  </a:t>
            </a:r>
            <a:r>
              <a:rPr lang="zh-TW" altLang="zh-TW" sz="3000">
                <a:solidFill>
                  <a:srgbClr val="0433FF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種植水生植物</a:t>
            </a:r>
          </a:p>
          <a:p>
            <a:pPr eaLnBrk="1" hangingPunct="1"/>
            <a:r>
              <a:rPr lang="zh-TW" altLang="zh-TW" sz="3000">
                <a:solidFill>
                  <a:srgbClr val="0433FF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  可利用小石頭</a:t>
            </a:r>
          </a:p>
          <a:p>
            <a:pPr eaLnBrk="1" hangingPunct="1"/>
            <a:r>
              <a:rPr lang="zh-TW" altLang="zh-TW" sz="3000">
                <a:solidFill>
                  <a:srgbClr val="FF2600"/>
                </a:solidFill>
                <a:latin typeface="標楷體" pitchFamily="65" charset="-120"/>
                <a:ea typeface="標楷體" pitchFamily="65" charset="-120"/>
                <a:sym typeface="標楷體" pitchFamily="65" charset="-120"/>
              </a:rPr>
              <a:t>水面不超過石頭</a:t>
            </a:r>
          </a:p>
        </p:txBody>
      </p:sp>
      <p:pic>
        <p:nvPicPr>
          <p:cNvPr id="24581" name="未命名 - 39" descr="未命名 - 39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5" y="2459038"/>
            <a:ext cx="22542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未命名 - 34" descr="未命名 - 34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4368800"/>
            <a:ext cx="21129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未命名 - 1" descr="未命名 - 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535238"/>
            <a:ext cx="2416175" cy="334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8" name="廢輪胎及竹竿底座…"/>
          <p:cNvSpPr txBox="1"/>
          <p:nvPr/>
        </p:nvSpPr>
        <p:spPr>
          <a:xfrm>
            <a:off x="3416300" y="1524000"/>
            <a:ext cx="3149600" cy="99695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5717" tIns="35717" rIns="35717" bIns="35717">
            <a:spAutoFit/>
          </a:bodyPr>
          <a:lstStyle/>
          <a:p>
            <a:pPr defTabSz="642915">
              <a:defRPr sz="3000" b="1">
                <a:solidFill>
                  <a:srgbClr val="0433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3000" dirty="0" err="1">
                <a:solidFill>
                  <a:srgbClr val="0433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標楷體"/>
                <a:ea typeface="標楷體"/>
                <a:cs typeface="標楷體"/>
                <a:sym typeface="標楷體"/>
              </a:rPr>
              <a:t>廢輪胎及竹竿底座</a:t>
            </a:r>
            <a:endParaRPr sz="3000" dirty="0">
              <a:solidFill>
                <a:srgbClr val="0433FF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標楷體"/>
              <a:ea typeface="標楷體"/>
              <a:cs typeface="標楷體"/>
              <a:sym typeface="標楷體"/>
            </a:endParaRPr>
          </a:p>
          <a:p>
            <a:pPr defTabSz="642915">
              <a:defRPr sz="3000" b="1">
                <a:solidFill>
                  <a:srgbClr val="FF26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3000" dirty="0" err="1">
                <a:solidFill>
                  <a:srgbClr val="FF26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標楷體"/>
                <a:ea typeface="標楷體"/>
                <a:cs typeface="標楷體"/>
                <a:sym typeface="標楷體"/>
              </a:rPr>
              <a:t>請打洞</a:t>
            </a:r>
            <a:endParaRPr sz="3000" dirty="0">
              <a:solidFill>
                <a:srgbClr val="FF26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標楷體"/>
              <a:ea typeface="標楷體"/>
              <a:cs typeface="標楷體"/>
              <a:sym typeface="標楷體"/>
            </a:endParaRPr>
          </a:p>
        </p:txBody>
      </p:sp>
      <p:sp>
        <p:nvSpPr>
          <p:cNvPr id="299" name="樹洞…"/>
          <p:cNvSpPr txBox="1"/>
          <p:nvPr/>
        </p:nvSpPr>
        <p:spPr>
          <a:xfrm>
            <a:off x="6634163" y="1516063"/>
            <a:ext cx="238125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5717" tIns="35717" rIns="35717" bIns="35717">
            <a:spAutoFit/>
          </a:bodyPr>
          <a:lstStyle/>
          <a:p>
            <a:pPr defTabSz="642915">
              <a:defRPr sz="2800" b="1">
                <a:solidFill>
                  <a:srgbClr val="0000CC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2800" b="1" dirty="0">
                <a:solidFill>
                  <a:srgbClr val="0000CC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sz="2800" b="1" dirty="0">
                <a:solidFill>
                  <a:srgbClr val="0433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rPr>
              <a:t> </a:t>
            </a:r>
            <a:r>
              <a:rPr sz="2100" b="1" dirty="0" err="1">
                <a:solidFill>
                  <a:srgbClr val="0433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標楷體"/>
                <a:ea typeface="標楷體"/>
                <a:cs typeface="標楷體"/>
                <a:sym typeface="標楷體"/>
              </a:rPr>
              <a:t>樹洞</a:t>
            </a:r>
            <a:endParaRPr sz="2100" b="1" dirty="0">
              <a:solidFill>
                <a:srgbClr val="0433FF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標楷體"/>
              <a:ea typeface="標楷體"/>
              <a:cs typeface="標楷體"/>
              <a:sym typeface="標楷體"/>
            </a:endParaRPr>
          </a:p>
          <a:p>
            <a:pPr defTabSz="642915">
              <a:defRPr sz="3000" b="1">
                <a:solidFill>
                  <a:srgbClr val="FF26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rPr sz="3000" dirty="0" err="1">
                <a:solidFill>
                  <a:srgbClr val="FF26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標楷體"/>
                <a:ea typeface="標楷體"/>
                <a:cs typeface="標楷體"/>
                <a:sym typeface="標楷體"/>
              </a:rPr>
              <a:t>以土填滿植草</a:t>
            </a:r>
            <a:endParaRPr sz="3000" dirty="0">
              <a:solidFill>
                <a:srgbClr val="FF2600"/>
              </a:solidFill>
              <a:effectLst>
                <a:outerShdw blurRad="12700" dist="25400" dir="2700000" rotWithShape="0">
                  <a:srgbClr val="DDDDDD"/>
                </a:outerShdw>
              </a:effectLst>
              <a:latin typeface="標楷體"/>
              <a:ea typeface="標楷體"/>
              <a:cs typeface="標楷體"/>
              <a:sym typeface="標楷體"/>
            </a:endParaRPr>
          </a:p>
        </p:txBody>
      </p:sp>
      <p:sp>
        <p:nvSpPr>
          <p:cNvPr id="24586" name="橢圓形"/>
          <p:cNvSpPr>
            <a:spLocks noChangeArrowheads="1"/>
          </p:cNvSpPr>
          <p:nvPr/>
        </p:nvSpPr>
        <p:spPr bwMode="auto">
          <a:xfrm>
            <a:off x="4318000" y="2690813"/>
            <a:ext cx="650875" cy="1138237"/>
          </a:xfrm>
          <a:prstGeom prst="ellipse">
            <a:avLst/>
          </a:prstGeom>
          <a:noFill/>
          <a:ln w="38100">
            <a:solidFill>
              <a:srgbClr val="FF26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24587" name="橢圓形"/>
          <p:cNvSpPr>
            <a:spLocks noChangeArrowheads="1"/>
          </p:cNvSpPr>
          <p:nvPr/>
        </p:nvSpPr>
        <p:spPr bwMode="auto">
          <a:xfrm>
            <a:off x="6838950" y="3716338"/>
            <a:ext cx="1277938" cy="1228725"/>
          </a:xfrm>
          <a:prstGeom prst="ellipse">
            <a:avLst/>
          </a:prstGeom>
          <a:noFill/>
          <a:ln w="38100">
            <a:solidFill>
              <a:srgbClr val="FF26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302" name="預防積水"/>
          <p:cNvSpPr txBox="1"/>
          <p:nvPr/>
        </p:nvSpPr>
        <p:spPr>
          <a:xfrm>
            <a:off x="3460750" y="509588"/>
            <a:ext cx="3149600" cy="995362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wrap="none" lIns="35717" tIns="35717" rIns="35717" bIns="35717">
            <a:spAutoFit/>
          </a:bodyPr>
          <a:lstStyle>
            <a:lvl1pPr algn="l" defTabSz="914400">
              <a:defRPr sz="6000">
                <a:solidFill>
                  <a:srgbClr val="008F00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標楷體"/>
                <a:ea typeface="標楷體"/>
                <a:cs typeface="標楷體"/>
                <a:sym typeface="標楷體"/>
              </a:defRPr>
            </a:lvl1pPr>
          </a:lstStyle>
          <a:p>
            <a:pPr>
              <a:defRPr b="1">
                <a:latin typeface="Arial"/>
                <a:ea typeface="Arial"/>
                <a:cs typeface="Arial"/>
                <a:sym typeface="Arial"/>
              </a:defRPr>
            </a:pPr>
            <a:r>
              <a:t>預防積水</a:t>
            </a:r>
          </a:p>
        </p:txBody>
      </p:sp>
    </p:spTree>
    <p:extLst>
      <p:ext uri="{BB962C8B-B14F-4D97-AF65-F5344CB8AC3E}">
        <p14:creationId xmlns:p14="http://schemas.microsoft.com/office/powerpoint/2010/main" val="889026467"/>
      </p:ext>
    </p:extLst>
  </p:cSld>
  <p:clrMapOvr>
    <a:masterClrMapping/>
  </p:clrMapOvr>
  <p:transition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黃金葛.mp4" descr="黃金葛.mp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4513" y="-184150"/>
            <a:ext cx="12558713" cy="706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1391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盆栽+底盤.mp4" descr="盆栽+底盤.mp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7238" y="-282575"/>
            <a:ext cx="13198476" cy="742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0496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內文"/>
          <p:cNvSpPr>
            <a:spLocks noGrp="1"/>
          </p:cNvSpPr>
          <p:nvPr>
            <p:ph type="body" idx="1"/>
          </p:nvPr>
        </p:nvSpPr>
        <p:spPr>
          <a:xfrm>
            <a:off x="138113" y="2125663"/>
            <a:ext cx="8720137" cy="4560887"/>
          </a:xfrm>
        </p:spPr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27651" name="登革熱預防措施"/>
          <p:cNvSpPr>
            <a:spLocks noGrp="1"/>
          </p:cNvSpPr>
          <p:nvPr>
            <p:ph type="title"/>
          </p:nvPr>
        </p:nvSpPr>
        <p:spPr>
          <a:xfrm>
            <a:off x="1763713" y="476250"/>
            <a:ext cx="7112000" cy="1395413"/>
          </a:xfrm>
        </p:spPr>
        <p:txBody>
          <a:bodyPr/>
          <a:lstStyle/>
          <a:p>
            <a:pPr eaLnBrk="1" hangingPunct="1"/>
            <a:r>
              <a:rPr lang="zh-TW" altLang="zh-TW" sz="7200" smtClean="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登革熱</a:t>
            </a:r>
            <a:r>
              <a:rPr lang="zh-TW" altLang="zh-TW" sz="7200" smtClean="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預防措施</a:t>
            </a:r>
          </a:p>
        </p:txBody>
      </p:sp>
      <p:sp>
        <p:nvSpPr>
          <p:cNvPr id="27652" name="居家預防:裝紗窗、紗門、蚊帳，…"/>
          <p:cNvSpPr txBox="1">
            <a:spLocks noChangeArrowheads="1"/>
          </p:cNvSpPr>
          <p:nvPr/>
        </p:nvSpPr>
        <p:spPr bwMode="auto">
          <a:xfrm>
            <a:off x="468313" y="1701800"/>
            <a:ext cx="8675687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TW" altLang="zh-TW" sz="45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    </a:t>
            </a: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居家預防:裝紗窗、紗門、蚊帳，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      外出穿著淺色長袖衣褲,避免蚊蟲叮咬</a:t>
            </a:r>
            <a:endParaRPr lang="en-US" altLang="zh-TW" sz="3600">
              <a:solidFill>
                <a:srgbClr val="5E5E5E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清除孳生源,落實</a:t>
            </a:r>
            <a:r>
              <a:rPr lang="zh-TW" altLang="zh-TW" sz="3600">
                <a:solidFill>
                  <a:srgbClr val="62AA1A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一週一次</a:t>
            </a:r>
            <a:endParaRPr lang="en-US" altLang="zh-TW" sz="3600">
              <a:solidFill>
                <a:srgbClr val="62AA1A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eaLnBrk="1" hangingPunct="1">
              <a:lnSpc>
                <a:spcPct val="120000"/>
              </a:lnSpc>
            </a:pP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『巡、倒、清、刷』</a:t>
            </a:r>
          </a:p>
          <a:p>
            <a:pPr eaLnBrk="1" hangingPunct="1">
              <a:lnSpc>
                <a:spcPct val="150000"/>
              </a:lnSpc>
            </a:pP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 『</a:t>
            </a:r>
            <a:r>
              <a:rPr lang="zh-TW" altLang="zh-TW" sz="360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巡</a:t>
            </a: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』檢環境、『</a:t>
            </a:r>
            <a:r>
              <a:rPr lang="zh-TW" altLang="zh-TW" sz="360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倒</a:t>
            </a: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』掉積水                                         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           『</a:t>
            </a:r>
            <a:r>
              <a:rPr lang="zh-TW" altLang="zh-TW" sz="360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清</a:t>
            </a: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』潔容器、『</a:t>
            </a:r>
            <a:r>
              <a:rPr lang="zh-TW" altLang="zh-TW" sz="360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刷</a:t>
            </a: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』洗去除蟲卵</a:t>
            </a:r>
          </a:p>
          <a:p>
            <a:pPr eaLnBrk="1" hangingPunct="1">
              <a:lnSpc>
                <a:spcPct val="120000"/>
              </a:lnSpc>
            </a:pP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                            </a:t>
            </a:r>
          </a:p>
        </p:txBody>
      </p:sp>
      <p:pic>
        <p:nvPicPr>
          <p:cNvPr id="27653" name="th-1.jpeg" descr="th-1.jpe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8640">
            <a:off x="-117475" y="138113"/>
            <a:ext cx="1768475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989966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文字"/>
          <p:cNvSpPr txBox="1">
            <a:spLocks noChangeArrowheads="1"/>
          </p:cNvSpPr>
          <p:nvPr/>
        </p:nvSpPr>
        <p:spPr bwMode="auto">
          <a:xfrm>
            <a:off x="3844925" y="2624138"/>
            <a:ext cx="1095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zh-TW" altLang="zh-TW" sz="1200">
                <a:solidFill>
                  <a:srgbClr val="000000"/>
                </a:solidFill>
                <a:latin typeface="Times" pitchFamily="18" charset="0"/>
                <a:cs typeface="Times" pitchFamily="18" charset="0"/>
                <a:sym typeface="Times" pitchFamily="18" charset="0"/>
              </a:rPr>
              <a:t> </a:t>
            </a:r>
          </a:p>
        </p:txBody>
      </p:sp>
      <p:sp>
        <p:nvSpPr>
          <p:cNvPr id="314" name="謝謝聆聽…"/>
          <p:cNvSpPr txBox="1">
            <a:spLocks noGrp="1"/>
          </p:cNvSpPr>
          <p:nvPr>
            <p:ph type="title"/>
          </p:nvPr>
        </p:nvSpPr>
        <p:spPr>
          <a:xfrm>
            <a:off x="704850" y="5661025"/>
            <a:ext cx="7591425" cy="625475"/>
          </a:xfrm>
        </p:spPr>
        <p:txBody>
          <a:bodyPr/>
          <a:lstStyle/>
          <a:p>
            <a:pPr defTabSz="214372" eaLnBrk="1" hangingPunct="1">
              <a:defRPr sz="6305">
                <a:effectLst>
                  <a:outerShdw blurRad="12319" dist="36957" dir="2700000" rotWithShape="0">
                    <a:srgbClr val="000000"/>
                  </a:outerShdw>
                </a:effectLst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endParaRPr sz="6305" dirty="0">
              <a:effectLst>
                <a:outerShdw blurRad="12319" dist="36957" dir="2700000" rotWithShape="0">
                  <a:srgbClr val="000000"/>
                </a:outerShdw>
              </a:effectLst>
              <a:latin typeface="STBaoliTC-Regular"/>
              <a:ea typeface="STBaoliTC-Regular"/>
              <a:cs typeface="STBaoliTC-Regular"/>
              <a:sym typeface="STBaoliTC-Regular"/>
            </a:endParaRPr>
          </a:p>
        </p:txBody>
      </p:sp>
      <p:sp>
        <p:nvSpPr>
          <p:cNvPr id="28676" name="一兼三顧…"/>
          <p:cNvSpPr txBox="1">
            <a:spLocks noChangeArrowheads="1"/>
          </p:cNvSpPr>
          <p:nvPr/>
        </p:nvSpPr>
        <p:spPr bwMode="auto">
          <a:xfrm>
            <a:off x="179388" y="904875"/>
            <a:ext cx="8621712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9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一兼三顧  </a:t>
            </a:r>
          </a:p>
          <a:p>
            <a:pPr eaLnBrk="1" hangingPunct="1"/>
            <a:r>
              <a:rPr lang="zh-TW" altLang="zh-TW" sz="48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做好</a:t>
            </a:r>
            <a:r>
              <a:rPr lang="zh-TW" altLang="zh-TW" sz="480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登革熱</a:t>
            </a:r>
            <a:r>
              <a:rPr lang="zh-TW" altLang="zh-TW" sz="48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、</a:t>
            </a:r>
            <a:r>
              <a:rPr lang="zh-TW" altLang="zh-TW" sz="4800">
                <a:solidFill>
                  <a:srgbClr val="2A8EFA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屈公</a:t>
            </a:r>
            <a:r>
              <a:rPr lang="zh-TW" altLang="zh-TW" sz="48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、</a:t>
            </a:r>
            <a:r>
              <a:rPr lang="zh-TW" altLang="zh-TW" sz="4800">
                <a:solidFill>
                  <a:srgbClr val="62AA1A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茲卡</a:t>
            </a:r>
            <a:r>
              <a:rPr lang="zh-TW" altLang="zh-TW" sz="48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不會來</a:t>
            </a:r>
          </a:p>
        </p:txBody>
      </p:sp>
      <p:pic>
        <p:nvPicPr>
          <p:cNvPr id="28677" name="image.png" descr="imag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141663"/>
            <a:ext cx="614362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08113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.png" descr="imag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6250">
            <a:off x="433388" y="234950"/>
            <a:ext cx="194945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" name="夜來巴掌聲…"/>
          <p:cNvSpPr txBox="1">
            <a:spLocks noGrp="1"/>
          </p:cNvSpPr>
          <p:nvPr>
            <p:ph type="title"/>
          </p:nvPr>
        </p:nvSpPr>
        <p:spPr>
          <a:xfrm>
            <a:off x="276225" y="160338"/>
            <a:ext cx="8591550" cy="1660525"/>
          </a:xfrm>
        </p:spPr>
        <p:txBody>
          <a:bodyPr/>
          <a:lstStyle/>
          <a:p>
            <a:pPr algn="l" defTabSz="261586" eaLnBrk="1" hangingPunct="1">
              <a:defRPr sz="4956">
                <a:effectLst>
                  <a:outerShdw blurRad="10668" dist="32004" dir="2700000" rotWithShape="0">
                    <a:srgbClr val="000000"/>
                  </a:outerShdw>
                </a:effectLst>
              </a:defRPr>
            </a:pPr>
            <a:r>
              <a:rPr sz="4956" dirty="0">
                <a:effectLst>
                  <a:outerShdw blurRad="10668" dist="32004" dir="2700000" rotWithShape="0">
                    <a:srgbClr val="000000"/>
                  </a:outerShdw>
                </a:effectLst>
              </a:rPr>
              <a:t>                   </a:t>
            </a:r>
            <a:r>
              <a:rPr sz="4956" dirty="0" err="1" smtClean="0">
                <a:solidFill>
                  <a:srgbClr val="0096FF"/>
                </a:solidFill>
                <a:effectLst>
                  <a:outerShdw blurRad="10668" dist="32004" dir="2700000" rotWithShape="0">
                    <a:srgbClr val="000000"/>
                  </a:outerShdw>
                </a:effectLst>
                <a:latin typeface="STBaoliTC-Regular"/>
                <a:ea typeface="STBaoliTC-Regular"/>
                <a:cs typeface="STBaoliTC-Regular"/>
                <a:sym typeface="STBaoliTC-Regular"/>
              </a:rPr>
              <a:t>夜來巴掌聲</a:t>
            </a:r>
            <a:r>
              <a:rPr sz="4956" dirty="0" smtClean="0">
                <a:solidFill>
                  <a:srgbClr val="0096FF"/>
                </a:solidFill>
                <a:effectLst>
                  <a:outerShdw blurRad="10668" dist="32004" dir="2700000" rotWithShape="0">
                    <a:srgbClr val="000000"/>
                  </a:outerShdw>
                </a:effectLst>
                <a:latin typeface="STBaoliTC-Regular"/>
                <a:ea typeface="STBaoliTC-Regular"/>
                <a:cs typeface="STBaoliTC-Regular"/>
                <a:sym typeface="STBaoliTC-Regular"/>
              </a:rPr>
              <a:t/>
            </a:r>
            <a:br>
              <a:rPr sz="4956" dirty="0" smtClean="0">
                <a:solidFill>
                  <a:srgbClr val="0096FF"/>
                </a:solidFill>
                <a:effectLst>
                  <a:outerShdw blurRad="10668" dist="32004" dir="2700000" rotWithShape="0">
                    <a:srgbClr val="000000"/>
                  </a:outerShdw>
                </a:effectLst>
                <a:latin typeface="STBaoliTC-Regular"/>
                <a:ea typeface="STBaoliTC-Regular"/>
                <a:cs typeface="STBaoliTC-Regular"/>
                <a:sym typeface="STBaoliTC-Regular"/>
              </a:rPr>
            </a:br>
            <a:r>
              <a:rPr sz="5460" dirty="0" smtClean="0">
                <a:solidFill>
                  <a:srgbClr val="0096FF"/>
                </a:solidFill>
                <a:effectLst>
                  <a:outerShdw blurRad="10668" dist="32004" dir="2700000" rotWithShape="0">
                    <a:srgbClr val="000000"/>
                  </a:outerShdw>
                </a:effectLst>
              </a:rPr>
              <a:t>         </a:t>
            </a:r>
            <a:r>
              <a:rPr sz="5460" dirty="0" err="1" smtClean="0">
                <a:solidFill>
                  <a:srgbClr val="0096FF"/>
                </a:solidFill>
                <a:effectLst>
                  <a:outerShdw blurRad="10668" dist="32004" dir="2700000" rotWithShape="0">
                    <a:srgbClr val="000000"/>
                  </a:outerShdw>
                </a:effectLst>
                <a:latin typeface="STBaoliTC-Regular"/>
                <a:ea typeface="STBaoliTC-Regular"/>
                <a:cs typeface="STBaoliTC-Regular"/>
                <a:sym typeface="STBaoliTC-Regular"/>
              </a:rPr>
              <a:t>登革熱知多少</a:t>
            </a:r>
            <a:endParaRPr sz="5460" dirty="0">
              <a:solidFill>
                <a:srgbClr val="0096FF"/>
              </a:solidFill>
              <a:effectLst>
                <a:outerShdw blurRad="10668" dist="32004" dir="2700000" rotWithShape="0">
                  <a:srgbClr val="000000"/>
                </a:outerShdw>
              </a:effectLst>
              <a:latin typeface="STBaoliTC-Regular"/>
              <a:ea typeface="STBaoliTC-Regular"/>
              <a:cs typeface="STBaoliTC-Regular"/>
              <a:sym typeface="STBaoliTC-Regular"/>
            </a:endParaRPr>
          </a:p>
        </p:txBody>
      </p:sp>
      <p:pic>
        <p:nvPicPr>
          <p:cNvPr id="12292" name="影像" descr="影像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8" y="3860800"/>
            <a:ext cx="3960812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俗稱『天狗熱』、『斷骨熱』，是由登革病毒引起的急性傳染病…"/>
          <p:cNvSpPr>
            <a:spLocks noGrp="1"/>
          </p:cNvSpPr>
          <p:nvPr>
            <p:ph type="body" idx="1"/>
          </p:nvPr>
        </p:nvSpPr>
        <p:spPr>
          <a:xfrm>
            <a:off x="250825" y="1954213"/>
            <a:ext cx="8593138" cy="4344987"/>
          </a:xfrm>
        </p:spPr>
        <p:txBody>
          <a:bodyPr/>
          <a:lstStyle/>
          <a:p>
            <a:pPr marL="87313" indent="-87313" defTabSz="163513"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zh-TW" sz="2400" smtClean="0">
                <a:latin typeface="STBaoliTC-Regular"/>
                <a:ea typeface="STBaoliTC-Regular"/>
                <a:cs typeface="STBaoliTC-Regular"/>
                <a:sym typeface="STBaoliTC-Regular"/>
              </a:rPr>
              <a:t>俗稱『天狗熱』、『斷骨熱』，是由</a:t>
            </a:r>
            <a:r>
              <a:rPr lang="zh-TW" altLang="zh-TW" sz="2400" smtClean="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登革</a:t>
            </a:r>
            <a:r>
              <a:rPr lang="zh-TW" altLang="zh-TW" sz="2400" smtClean="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病毒</a:t>
            </a:r>
            <a:r>
              <a:rPr lang="zh-TW" altLang="zh-TW" sz="2400" smtClean="0">
                <a:latin typeface="STBaoliTC-Regular"/>
                <a:ea typeface="STBaoliTC-Regular"/>
                <a:cs typeface="STBaoliTC-Regular"/>
                <a:sym typeface="STBaoliTC-Regular"/>
              </a:rPr>
              <a:t>引起的急性傳染病</a:t>
            </a:r>
          </a:p>
          <a:p>
            <a:pPr marL="87313" indent="-87313" defTabSz="163513" eaLnBrk="1" hangingPunct="1">
              <a:lnSpc>
                <a:spcPct val="200000"/>
              </a:lnSpc>
              <a:spcBef>
                <a:spcPct val="0"/>
              </a:spcBef>
            </a:pPr>
            <a:r>
              <a:rPr lang="zh-TW" altLang="zh-TW" sz="2400" smtClean="0">
                <a:latin typeface="STBaoliTC-Regular"/>
                <a:ea typeface="STBaoliTC-Regular"/>
                <a:cs typeface="STBaoliTC-Regular"/>
                <a:sym typeface="STBaoliTC-Regular"/>
              </a:rPr>
              <a:t>登革熱主要靠</a:t>
            </a:r>
            <a:r>
              <a:rPr lang="zh-TW" altLang="zh-TW" sz="2400" smtClean="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埃及斑蚊</a:t>
            </a:r>
            <a:r>
              <a:rPr lang="zh-TW" altLang="zh-TW" sz="2400" smtClean="0">
                <a:latin typeface="STBaoliTC-Regular"/>
                <a:ea typeface="STBaoliTC-Regular"/>
                <a:cs typeface="STBaoliTC-Regular"/>
                <a:sym typeface="STBaoliTC-Regular"/>
              </a:rPr>
              <a:t>、</a:t>
            </a:r>
            <a:r>
              <a:rPr lang="zh-TW" altLang="zh-TW" sz="2400" smtClean="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白線斑蚊</a:t>
            </a:r>
            <a:r>
              <a:rPr lang="zh-TW" altLang="zh-TW" sz="2400" smtClean="0">
                <a:latin typeface="STBaoliTC-Regular"/>
                <a:ea typeface="STBaoliTC-Regular"/>
                <a:cs typeface="STBaoliTC-Regular"/>
                <a:sym typeface="STBaoliTC-Regular"/>
              </a:rPr>
              <a:t>為傳播媒介                                                                               </a:t>
            </a:r>
          </a:p>
          <a:p>
            <a:pPr marL="87313" indent="-87313" defTabSz="163513" eaLnBrk="1" hangingPunct="1">
              <a:spcBef>
                <a:spcPct val="0"/>
              </a:spcBef>
            </a:pPr>
            <a:r>
              <a:rPr lang="zh-TW" altLang="zh-TW" sz="2400" smtClean="0">
                <a:latin typeface="STBaoliTC-Regular"/>
                <a:ea typeface="STBaoliTC-Regular"/>
                <a:cs typeface="STBaoliTC-Regular"/>
                <a:sym typeface="STBaoliTC-Regular"/>
              </a:rPr>
              <a:t>依抗原性可分為Ⅰ、Ⅱ、Ⅲ、Ⅳ型</a:t>
            </a:r>
          </a:p>
        </p:txBody>
      </p:sp>
    </p:spTree>
    <p:extLst>
      <p:ext uri="{BB962C8B-B14F-4D97-AF65-F5344CB8AC3E}">
        <p14:creationId xmlns:p14="http://schemas.microsoft.com/office/powerpoint/2010/main" val="28613382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登革熱病媒蚊"/>
          <p:cNvSpPr txBox="1">
            <a:spLocks noGrp="1"/>
          </p:cNvSpPr>
          <p:nvPr>
            <p:ph type="title"/>
          </p:nvPr>
        </p:nvSpPr>
        <p:spPr>
          <a:xfrm>
            <a:off x="790575" y="-179388"/>
            <a:ext cx="7589838" cy="1662113"/>
          </a:xfrm>
        </p:spPr>
        <p:txBody>
          <a:bodyPr/>
          <a:lstStyle/>
          <a:p>
            <a:pPr defTabSz="229931" eaLnBrk="1" hangingPunct="1">
              <a:defRPr sz="7500">
                <a:effectLst>
                  <a:outerShdw blurRad="12700" dist="38100" dir="2700000" rotWithShape="0">
                    <a:srgbClr val="000000"/>
                  </a:outerShdw>
                </a:effectLst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7500" dirty="0" err="1">
                <a:solidFill>
                  <a:srgbClr val="FF2600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latin typeface="STBaoliTC-Regular"/>
                <a:ea typeface="STBaoliTC-Regular"/>
                <a:cs typeface="STBaoliTC-Regular"/>
                <a:sym typeface="STBaoliTC-Regular"/>
              </a:rPr>
              <a:t>登革熱</a:t>
            </a:r>
            <a:r>
              <a:rPr sz="7500" dirty="0" err="1">
                <a:solidFill>
                  <a:srgbClr val="3A7DFB"/>
                </a:solidFill>
                <a:effectLst>
                  <a:outerShdw blurRad="12700" dist="38100" dir="2700000" rotWithShape="0">
                    <a:srgbClr val="000000"/>
                  </a:outerShdw>
                </a:effectLst>
                <a:latin typeface="STBaoliTC-Regular"/>
                <a:ea typeface="STBaoliTC-Regular"/>
                <a:cs typeface="STBaoliTC-Regular"/>
                <a:sym typeface="STBaoliTC-Regular"/>
              </a:rPr>
              <a:t>病媒蚊</a:t>
            </a:r>
            <a:endParaRPr sz="7500" dirty="0">
              <a:solidFill>
                <a:srgbClr val="3A7DFB"/>
              </a:solidFill>
              <a:effectLst>
                <a:outerShdw blurRad="12700" dist="38100" dir="2700000" rotWithShape="0">
                  <a:srgbClr val="000000"/>
                </a:outerShdw>
              </a:effectLst>
              <a:latin typeface="STBaoliTC-Regular"/>
              <a:ea typeface="STBaoliTC-Regular"/>
              <a:cs typeface="STBaoliTC-Regular"/>
              <a:sym typeface="STBaoliTC-Regular"/>
            </a:endParaRPr>
          </a:p>
        </p:txBody>
      </p:sp>
      <p:grpSp>
        <p:nvGrpSpPr>
          <p:cNvPr id="13315" name="20130909045651.jpg"/>
          <p:cNvGrpSpPr>
            <a:grpSpLocks/>
          </p:cNvGrpSpPr>
          <p:nvPr/>
        </p:nvGrpSpPr>
        <p:grpSpPr bwMode="auto">
          <a:xfrm>
            <a:off x="2093913" y="1211263"/>
            <a:ext cx="2457450" cy="3924300"/>
            <a:chOff x="0" y="0"/>
            <a:chExt cx="3495223" cy="5580348"/>
          </a:xfrm>
        </p:grpSpPr>
        <p:pic>
          <p:nvPicPr>
            <p:cNvPr id="13330" name="20130909045651.jpg" descr="2013090904565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28" t="17873" r="56818" b="6645"/>
            <a:stretch>
              <a:fillRect/>
            </a:stretch>
          </p:blipFill>
          <p:spPr bwMode="auto">
            <a:xfrm>
              <a:off x="139700" y="139700"/>
              <a:ext cx="3215824" cy="5300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1" name="20130909045651.jpg" descr="20130909045651.jp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495224" cy="5580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16" name="埃及斑蚊…"/>
          <p:cNvSpPr txBox="1">
            <a:spLocks noChangeArrowheads="1"/>
          </p:cNvSpPr>
          <p:nvPr/>
        </p:nvSpPr>
        <p:spPr bwMode="auto">
          <a:xfrm>
            <a:off x="68263" y="1677988"/>
            <a:ext cx="2200275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2000">
                <a:solidFill>
                  <a:srgbClr val="1C2CED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埃及</a:t>
            </a:r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斑蚊</a:t>
            </a:r>
          </a:p>
          <a:p>
            <a:pPr eaLnBrk="1" hangingPunct="1"/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.胸背一對</a:t>
            </a:r>
            <a:r>
              <a:rPr lang="zh-TW" altLang="zh-TW" sz="20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彎曲白線</a:t>
            </a:r>
            <a:endParaRPr lang="zh-TW" altLang="zh-TW" sz="2000">
              <a:solidFill>
                <a:srgbClr val="5E5E5E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eaLnBrk="1" hangingPunct="1"/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.室內蚊</a:t>
            </a:r>
          </a:p>
          <a:p>
            <a:pPr eaLnBrk="1" hangingPunct="1"/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.神經質,吸不飽再</a:t>
            </a:r>
            <a:r>
              <a:rPr lang="zh-TW" altLang="zh-TW" sz="2000">
                <a:solidFill>
                  <a:srgbClr val="5E5D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咬</a:t>
            </a:r>
          </a:p>
          <a:p>
            <a:pPr eaLnBrk="1" hangingPunct="1"/>
            <a:r>
              <a:rPr lang="zh-TW" altLang="zh-TW" sz="2000">
                <a:solidFill>
                  <a:srgbClr val="5E5D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 </a:t>
            </a:r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別人,</a:t>
            </a:r>
            <a:r>
              <a:rPr lang="zh-TW" altLang="zh-TW" sz="2000">
                <a:solidFill>
                  <a:srgbClr val="5C5C5C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傳播速度快</a:t>
            </a:r>
            <a:endParaRPr lang="zh-TW" altLang="zh-TW" sz="2000">
              <a:solidFill>
                <a:srgbClr val="5E5E5E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eaLnBrk="1" hangingPunct="1"/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.只吸人血</a:t>
            </a:r>
          </a:p>
          <a:p>
            <a:pPr eaLnBrk="1" hangingPunct="1"/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.致病主要病媒蚊</a:t>
            </a:r>
          </a:p>
        </p:txBody>
      </p:sp>
      <p:pic>
        <p:nvPicPr>
          <p:cNvPr id="152" name="20130909045651.jpg" descr="20130909045651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567238" y="1219200"/>
            <a:ext cx="2413000" cy="3863975"/>
          </a:xfrm>
          <a:prstGeom prst="rect">
            <a:avLst/>
          </a:prstGeom>
          <a:effectLst>
            <a:outerShdw blurRad="101600" dist="25400" dir="5400000" rotWithShape="0">
              <a:srgbClr val="000000">
                <a:alpha val="75000"/>
              </a:srgbClr>
            </a:outerShdw>
          </a:effectLst>
        </p:spPr>
      </p:pic>
      <p:sp>
        <p:nvSpPr>
          <p:cNvPr id="13318" name="白線斑蚊…"/>
          <p:cNvSpPr txBox="1">
            <a:spLocks noChangeArrowheads="1"/>
          </p:cNvSpPr>
          <p:nvPr/>
        </p:nvSpPr>
        <p:spPr bwMode="auto">
          <a:xfrm>
            <a:off x="6946900" y="1677988"/>
            <a:ext cx="2246313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 </a:t>
            </a:r>
            <a:r>
              <a:rPr lang="zh-TW" altLang="zh-TW">
                <a:solidFill>
                  <a:srgbClr val="212FF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白線</a:t>
            </a:r>
            <a:r>
              <a:rPr lang="zh-TW" altLang="zh-TW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斑蚊</a:t>
            </a:r>
          </a:p>
          <a:p>
            <a:pPr eaLnBrk="1" hangingPunct="1"/>
            <a:r>
              <a:rPr lang="zh-TW" altLang="zh-TW">
                <a:solidFill>
                  <a:srgbClr val="5E5E5E"/>
                </a:solidFill>
              </a:rPr>
              <a:t>.</a:t>
            </a:r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胸背</a:t>
            </a:r>
            <a:r>
              <a:rPr lang="zh-TW" altLang="zh-TW" sz="20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一條白線</a:t>
            </a:r>
            <a:endParaRPr lang="zh-TW" altLang="zh-TW" sz="2000">
              <a:solidFill>
                <a:srgbClr val="5E5E5E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eaLnBrk="1" hangingPunct="1"/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.室外蚊</a:t>
            </a:r>
          </a:p>
          <a:p>
            <a:pPr eaLnBrk="1" hangingPunct="1"/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.吸血時不易受驚擾,</a:t>
            </a:r>
          </a:p>
          <a:p>
            <a:pPr eaLnBrk="1" hangingPunct="1"/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吸飽時才飛走</a:t>
            </a:r>
          </a:p>
          <a:p>
            <a:pPr eaLnBrk="1" hangingPunct="1"/>
            <a:r>
              <a:rPr lang="zh-TW" altLang="zh-TW" sz="20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.可吸動物血</a:t>
            </a:r>
          </a:p>
        </p:txBody>
      </p:sp>
      <p:sp>
        <p:nvSpPr>
          <p:cNvPr id="13319" name="圓角矩形"/>
          <p:cNvSpPr>
            <a:spLocks noChangeArrowheads="1"/>
          </p:cNvSpPr>
          <p:nvPr/>
        </p:nvSpPr>
        <p:spPr bwMode="auto">
          <a:xfrm>
            <a:off x="223838" y="1687513"/>
            <a:ext cx="1895475" cy="2857500"/>
          </a:xfrm>
          <a:prstGeom prst="roundRect">
            <a:avLst>
              <a:gd name="adj" fmla="val 7069"/>
            </a:avLst>
          </a:prstGeom>
          <a:noFill/>
          <a:ln w="254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13320" name="線條"/>
          <p:cNvSpPr>
            <a:spLocks/>
          </p:cNvSpPr>
          <p:nvPr/>
        </p:nvSpPr>
        <p:spPr bwMode="auto">
          <a:xfrm>
            <a:off x="1120775" y="1400175"/>
            <a:ext cx="979488" cy="284163"/>
          </a:xfrm>
          <a:custGeom>
            <a:avLst/>
            <a:gdLst>
              <a:gd name="T0" fmla="*/ 490035 w 21600"/>
              <a:gd name="T1" fmla="*/ 142087 h 21600"/>
              <a:gd name="T2" fmla="*/ 490035 w 21600"/>
              <a:gd name="T3" fmla="*/ 142087 h 21600"/>
              <a:gd name="T4" fmla="*/ 490035 w 21600"/>
              <a:gd name="T5" fmla="*/ 142087 h 21600"/>
              <a:gd name="T6" fmla="*/ 490035 w 21600"/>
              <a:gd name="T7" fmla="*/ 142087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233"/>
                </a:lnTo>
                <a:lnTo>
                  <a:pt x="147" y="21600"/>
                </a:lnTo>
              </a:path>
            </a:pathLst>
          </a:custGeom>
          <a:noFill/>
          <a:ln w="254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13321" name="圓角矩形"/>
          <p:cNvSpPr>
            <a:spLocks noChangeArrowheads="1"/>
          </p:cNvSpPr>
          <p:nvPr/>
        </p:nvSpPr>
        <p:spPr bwMode="auto">
          <a:xfrm>
            <a:off x="6923088" y="1687513"/>
            <a:ext cx="1989137" cy="2536825"/>
          </a:xfrm>
          <a:prstGeom prst="roundRect">
            <a:avLst>
              <a:gd name="adj" fmla="val 6731"/>
            </a:avLst>
          </a:prstGeom>
          <a:noFill/>
          <a:ln w="254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13322" name="線條"/>
          <p:cNvSpPr>
            <a:spLocks/>
          </p:cNvSpPr>
          <p:nvPr/>
        </p:nvSpPr>
        <p:spPr bwMode="auto">
          <a:xfrm>
            <a:off x="6996113" y="1400175"/>
            <a:ext cx="981075" cy="284163"/>
          </a:xfrm>
          <a:custGeom>
            <a:avLst/>
            <a:gdLst>
              <a:gd name="T0" fmla="*/ 490005 w 21600"/>
              <a:gd name="T1" fmla="*/ 142084 h 21600"/>
              <a:gd name="T2" fmla="*/ 490005 w 21600"/>
              <a:gd name="T3" fmla="*/ 142084 h 21600"/>
              <a:gd name="T4" fmla="*/ 490005 w 21600"/>
              <a:gd name="T5" fmla="*/ 142084 h 21600"/>
              <a:gd name="T6" fmla="*/ 490005 w 21600"/>
              <a:gd name="T7" fmla="*/ 142084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716"/>
                </a:moveTo>
                <a:lnTo>
                  <a:pt x="21440" y="0"/>
                </a:lnTo>
                <a:lnTo>
                  <a:pt x="21600" y="21600"/>
                </a:lnTo>
              </a:path>
            </a:pathLst>
          </a:custGeom>
          <a:noFill/>
          <a:ln w="254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13323" name="圓形"/>
          <p:cNvSpPr>
            <a:spLocks noChangeArrowheads="1"/>
          </p:cNvSpPr>
          <p:nvPr/>
        </p:nvSpPr>
        <p:spPr bwMode="auto">
          <a:xfrm>
            <a:off x="2846388" y="1720850"/>
            <a:ext cx="893762" cy="893763"/>
          </a:xfrm>
          <a:prstGeom prst="ellipse">
            <a:avLst/>
          </a:prstGeom>
          <a:noFill/>
          <a:ln w="38100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13324" name="橢圓形"/>
          <p:cNvSpPr>
            <a:spLocks noChangeArrowheads="1"/>
          </p:cNvSpPr>
          <p:nvPr/>
        </p:nvSpPr>
        <p:spPr bwMode="auto">
          <a:xfrm>
            <a:off x="5318125" y="1643063"/>
            <a:ext cx="968375" cy="892175"/>
          </a:xfrm>
          <a:prstGeom prst="ellipse">
            <a:avLst/>
          </a:prstGeom>
          <a:noFill/>
          <a:ln w="38100">
            <a:solidFill>
              <a:srgbClr val="0433FF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13325" name="橢圓形"/>
          <p:cNvSpPr>
            <a:spLocks noChangeArrowheads="1"/>
          </p:cNvSpPr>
          <p:nvPr/>
        </p:nvSpPr>
        <p:spPr bwMode="auto">
          <a:xfrm>
            <a:off x="2851150" y="3479800"/>
            <a:ext cx="779463" cy="790575"/>
          </a:xfrm>
          <a:prstGeom prst="ellipse">
            <a:avLst/>
          </a:prstGeom>
          <a:noFill/>
          <a:ln w="508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13326" name="橢圓形"/>
          <p:cNvSpPr>
            <a:spLocks noChangeArrowheads="1"/>
          </p:cNvSpPr>
          <p:nvPr/>
        </p:nvSpPr>
        <p:spPr bwMode="auto">
          <a:xfrm>
            <a:off x="5453063" y="3575050"/>
            <a:ext cx="779462" cy="790575"/>
          </a:xfrm>
          <a:prstGeom prst="ellipse">
            <a:avLst/>
          </a:prstGeom>
          <a:noFill/>
          <a:ln w="508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13327" name="共同特徵：腳上花紋黑白相間,又稱『花腳紋』"/>
          <p:cNvSpPr txBox="1">
            <a:spLocks noChangeArrowheads="1"/>
          </p:cNvSpPr>
          <p:nvPr/>
        </p:nvSpPr>
        <p:spPr bwMode="auto">
          <a:xfrm>
            <a:off x="92075" y="5732463"/>
            <a:ext cx="9051925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共同特徵：腳上花紋黑白相間,又稱『</a:t>
            </a:r>
            <a:r>
              <a:rPr lang="zh-TW" altLang="zh-TW" sz="3600">
                <a:solidFill>
                  <a:srgbClr val="F42112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花腳紋</a:t>
            </a:r>
            <a:r>
              <a:rPr lang="zh-TW" altLang="zh-TW" sz="3600">
                <a:solidFill>
                  <a:srgbClr val="5E5E5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』</a:t>
            </a:r>
          </a:p>
        </p:txBody>
      </p:sp>
      <p:sp>
        <p:nvSpPr>
          <p:cNvPr id="13328" name="線條"/>
          <p:cNvSpPr>
            <a:spLocks noChangeShapeType="1"/>
          </p:cNvSpPr>
          <p:nvPr/>
        </p:nvSpPr>
        <p:spPr bwMode="auto">
          <a:xfrm>
            <a:off x="3733800" y="2089150"/>
            <a:ext cx="1574800" cy="0"/>
          </a:xfrm>
          <a:prstGeom prst="line">
            <a:avLst/>
          </a:prstGeom>
          <a:noFill/>
          <a:ln w="50800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13329" name="線條"/>
          <p:cNvSpPr>
            <a:spLocks noChangeShapeType="1"/>
          </p:cNvSpPr>
          <p:nvPr/>
        </p:nvSpPr>
        <p:spPr bwMode="auto">
          <a:xfrm flipH="1">
            <a:off x="4537075" y="2093913"/>
            <a:ext cx="0" cy="3562350"/>
          </a:xfrm>
          <a:prstGeom prst="line">
            <a:avLst/>
          </a:prstGeom>
          <a:noFill/>
          <a:ln w="63500">
            <a:solidFill>
              <a:srgbClr val="04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7" tIns="35717" rIns="35717" bIns="35717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25706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斑蚊生活史"/>
          <p:cNvSpPr txBox="1">
            <a:spLocks noGrp="1"/>
          </p:cNvSpPr>
          <p:nvPr>
            <p:ph type="title"/>
          </p:nvPr>
        </p:nvSpPr>
        <p:spPr>
          <a:xfrm>
            <a:off x="265113" y="76200"/>
            <a:ext cx="8613775" cy="1120775"/>
          </a:xfrm>
        </p:spPr>
        <p:txBody>
          <a:bodyPr/>
          <a:lstStyle/>
          <a:p>
            <a:pPr defTabSz="168408" eaLnBrk="1" hangingPunct="1">
              <a:defRPr sz="6150">
                <a:solidFill>
                  <a:srgbClr val="0433FF"/>
                </a:solidFill>
              </a:defRPr>
            </a:pPr>
            <a:r>
              <a:rPr sz="6150" dirty="0" err="1" smtClean="0">
                <a:solidFill>
                  <a:srgbClr val="FF2F92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斑蚊生活史</a:t>
            </a:r>
            <a:endParaRPr sz="6150" dirty="0">
              <a:solidFill>
                <a:srgbClr val="FF2F92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</p:txBody>
      </p:sp>
      <p:pic>
        <p:nvPicPr>
          <p:cNvPr id="14339" name="th-7.jpeg" descr="th-7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052513"/>
            <a:ext cx="2303463" cy="1574800"/>
          </a:xfrm>
          <a:prstGeom prst="rect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th-5.jpeg" descr="th-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181350"/>
            <a:ext cx="1665287" cy="1397000"/>
          </a:xfrm>
          <a:prstGeom prst="rect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th-4.jpeg" descr="th-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475" y="5159375"/>
            <a:ext cx="2305050" cy="1536700"/>
          </a:xfrm>
          <a:prstGeom prst="rect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th-8.jpeg" descr="th-8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3181350"/>
            <a:ext cx="2065337" cy="1376363"/>
          </a:xfrm>
          <a:prstGeom prst="rect">
            <a:avLst/>
          </a:prstGeom>
          <a:noFill/>
          <a:ln w="254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線條"/>
          <p:cNvSpPr>
            <a:spLocks noChangeShapeType="1"/>
          </p:cNvSpPr>
          <p:nvPr/>
        </p:nvSpPr>
        <p:spPr bwMode="auto">
          <a:xfrm>
            <a:off x="5924550" y="1460500"/>
            <a:ext cx="2382838" cy="1725613"/>
          </a:xfrm>
          <a:prstGeom prst="line">
            <a:avLst/>
          </a:prstGeom>
          <a:noFill/>
          <a:ln w="381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14344" name="線條"/>
          <p:cNvSpPr>
            <a:spLocks noChangeShapeType="1"/>
          </p:cNvSpPr>
          <p:nvPr/>
        </p:nvSpPr>
        <p:spPr bwMode="auto">
          <a:xfrm flipV="1">
            <a:off x="5878513" y="4575175"/>
            <a:ext cx="2605087" cy="1522413"/>
          </a:xfrm>
          <a:prstGeom prst="line">
            <a:avLst/>
          </a:prstGeom>
          <a:noFill/>
          <a:ln w="381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14345" name="線條"/>
          <p:cNvSpPr>
            <a:spLocks noChangeShapeType="1"/>
          </p:cNvSpPr>
          <p:nvPr/>
        </p:nvSpPr>
        <p:spPr bwMode="auto">
          <a:xfrm>
            <a:off x="1158875" y="4568825"/>
            <a:ext cx="2384425" cy="1608138"/>
          </a:xfrm>
          <a:prstGeom prst="line">
            <a:avLst/>
          </a:prstGeom>
          <a:noFill/>
          <a:ln w="381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14346" name="線條"/>
          <p:cNvSpPr>
            <a:spLocks noChangeShapeType="1"/>
          </p:cNvSpPr>
          <p:nvPr/>
        </p:nvSpPr>
        <p:spPr bwMode="auto">
          <a:xfrm flipV="1">
            <a:off x="1095375" y="1468438"/>
            <a:ext cx="2511425" cy="1709737"/>
          </a:xfrm>
          <a:prstGeom prst="line">
            <a:avLst/>
          </a:prstGeom>
          <a:noFill/>
          <a:ln w="381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14347" name="卵期"/>
          <p:cNvSpPr txBox="1">
            <a:spLocks noChangeArrowheads="1"/>
          </p:cNvSpPr>
          <p:nvPr/>
        </p:nvSpPr>
        <p:spPr bwMode="auto">
          <a:xfrm>
            <a:off x="5249863" y="2460625"/>
            <a:ext cx="13541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0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卵期</a:t>
            </a:r>
          </a:p>
        </p:txBody>
      </p:sp>
      <p:sp>
        <p:nvSpPr>
          <p:cNvPr id="14348" name="蛹期"/>
          <p:cNvSpPr txBox="1">
            <a:spLocks noChangeArrowheads="1"/>
          </p:cNvSpPr>
          <p:nvPr/>
        </p:nvSpPr>
        <p:spPr bwMode="auto">
          <a:xfrm>
            <a:off x="4340225" y="4567238"/>
            <a:ext cx="135413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0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蛹期</a:t>
            </a:r>
          </a:p>
        </p:txBody>
      </p:sp>
      <p:sp>
        <p:nvSpPr>
          <p:cNvPr id="14349" name="幼蟲期"/>
          <p:cNvSpPr txBox="1">
            <a:spLocks noChangeArrowheads="1"/>
          </p:cNvSpPr>
          <p:nvPr/>
        </p:nvSpPr>
        <p:spPr bwMode="auto">
          <a:xfrm>
            <a:off x="5435600" y="3355975"/>
            <a:ext cx="1995488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0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幼蟲期</a:t>
            </a:r>
          </a:p>
        </p:txBody>
      </p:sp>
      <p:sp>
        <p:nvSpPr>
          <p:cNvPr id="14350" name="成蟲期"/>
          <p:cNvSpPr txBox="1">
            <a:spLocks noChangeArrowheads="1"/>
          </p:cNvSpPr>
          <p:nvPr/>
        </p:nvSpPr>
        <p:spPr bwMode="auto">
          <a:xfrm>
            <a:off x="2189163" y="3016250"/>
            <a:ext cx="199707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0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成蟲期</a:t>
            </a:r>
          </a:p>
        </p:txBody>
      </p:sp>
      <p:sp>
        <p:nvSpPr>
          <p:cNvPr id="14351" name="3~4天"/>
          <p:cNvSpPr txBox="1">
            <a:spLocks noChangeArrowheads="1"/>
          </p:cNvSpPr>
          <p:nvPr/>
        </p:nvSpPr>
        <p:spPr bwMode="auto">
          <a:xfrm>
            <a:off x="7199313" y="1633538"/>
            <a:ext cx="1641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000">
                <a:solidFill>
                  <a:srgbClr val="9437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3~4天</a:t>
            </a:r>
          </a:p>
        </p:txBody>
      </p:sp>
      <p:sp>
        <p:nvSpPr>
          <p:cNvPr id="14352" name="5~6天"/>
          <p:cNvSpPr txBox="1">
            <a:spLocks noChangeArrowheads="1"/>
          </p:cNvSpPr>
          <p:nvPr/>
        </p:nvSpPr>
        <p:spPr bwMode="auto">
          <a:xfrm>
            <a:off x="7199313" y="5314950"/>
            <a:ext cx="1641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000">
                <a:solidFill>
                  <a:srgbClr val="9437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5~6天</a:t>
            </a:r>
          </a:p>
        </p:txBody>
      </p:sp>
      <p:sp>
        <p:nvSpPr>
          <p:cNvPr id="14353" name="1~2天"/>
          <p:cNvSpPr txBox="1">
            <a:spLocks noChangeArrowheads="1"/>
          </p:cNvSpPr>
          <p:nvPr/>
        </p:nvSpPr>
        <p:spPr bwMode="auto">
          <a:xfrm>
            <a:off x="760413" y="5314950"/>
            <a:ext cx="16414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000">
                <a:solidFill>
                  <a:srgbClr val="9437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1~2天</a:t>
            </a:r>
          </a:p>
        </p:txBody>
      </p:sp>
      <p:sp>
        <p:nvSpPr>
          <p:cNvPr id="14354" name="吸血"/>
          <p:cNvSpPr txBox="1">
            <a:spLocks noChangeArrowheads="1"/>
          </p:cNvSpPr>
          <p:nvPr/>
        </p:nvSpPr>
        <p:spPr bwMode="auto">
          <a:xfrm>
            <a:off x="307975" y="2513013"/>
            <a:ext cx="135572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000">
                <a:solidFill>
                  <a:srgbClr val="9437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吸血</a:t>
            </a:r>
          </a:p>
        </p:txBody>
      </p:sp>
      <p:sp>
        <p:nvSpPr>
          <p:cNvPr id="14355" name="9~12天"/>
          <p:cNvSpPr txBox="1">
            <a:spLocks noChangeArrowheads="1"/>
          </p:cNvSpPr>
          <p:nvPr/>
        </p:nvSpPr>
        <p:spPr bwMode="auto">
          <a:xfrm>
            <a:off x="2897188" y="3786188"/>
            <a:ext cx="213042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5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9~12天</a:t>
            </a:r>
          </a:p>
        </p:txBody>
      </p:sp>
      <p:sp>
        <p:nvSpPr>
          <p:cNvPr id="14356" name="(孑孓)"/>
          <p:cNvSpPr txBox="1">
            <a:spLocks noChangeArrowheads="1"/>
          </p:cNvSpPr>
          <p:nvPr/>
        </p:nvSpPr>
        <p:spPr bwMode="auto">
          <a:xfrm>
            <a:off x="6103938" y="3938588"/>
            <a:ext cx="1587500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4500">
                <a:solidFill>
                  <a:srgbClr val="FF2F92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(孑孓)</a:t>
            </a:r>
          </a:p>
        </p:txBody>
      </p:sp>
    </p:spTree>
    <p:extLst>
      <p:ext uri="{BB962C8B-B14F-4D97-AF65-F5344CB8AC3E}">
        <p14:creationId xmlns:p14="http://schemas.microsoft.com/office/powerpoint/2010/main" val="325444234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形狀"/>
          <p:cNvSpPr>
            <a:spLocks/>
          </p:cNvSpPr>
          <p:nvPr/>
        </p:nvSpPr>
        <p:spPr bwMode="auto">
          <a:xfrm>
            <a:off x="5575300" y="2208213"/>
            <a:ext cx="1062038" cy="857250"/>
          </a:xfrm>
          <a:custGeom>
            <a:avLst/>
            <a:gdLst>
              <a:gd name="T0" fmla="*/ 531317 w 21600"/>
              <a:gd name="T1" fmla="*/ 428622 h 19803"/>
              <a:gd name="T2" fmla="*/ 531317 w 21600"/>
              <a:gd name="T3" fmla="*/ 428622 h 19803"/>
              <a:gd name="T4" fmla="*/ 531317 w 21600"/>
              <a:gd name="T5" fmla="*/ 428622 h 19803"/>
              <a:gd name="T6" fmla="*/ 531317 w 21600"/>
              <a:gd name="T7" fmla="*/ 428622 h 19803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9803" extrusionOk="0">
                <a:moveTo>
                  <a:pt x="11732" y="13203"/>
                </a:moveTo>
                <a:cubicBezTo>
                  <a:pt x="11732" y="9558"/>
                  <a:pt x="8787" y="6603"/>
                  <a:pt x="5153" y="6603"/>
                </a:cubicBezTo>
                <a:cubicBezTo>
                  <a:pt x="4268" y="6603"/>
                  <a:pt x="3391" y="6783"/>
                  <a:pt x="2577" y="7131"/>
                </a:cubicBezTo>
                <a:lnTo>
                  <a:pt x="0" y="1058"/>
                </a:lnTo>
                <a:cubicBezTo>
                  <a:pt x="6686" y="-1797"/>
                  <a:pt x="14413" y="1326"/>
                  <a:pt x="17259" y="8033"/>
                </a:cubicBezTo>
                <a:cubicBezTo>
                  <a:pt x="17953" y="9668"/>
                  <a:pt x="18311" y="11427"/>
                  <a:pt x="18311" y="13203"/>
                </a:cubicBezTo>
                <a:lnTo>
                  <a:pt x="21600" y="13203"/>
                </a:lnTo>
                <a:lnTo>
                  <a:pt x="15021" y="19803"/>
                </a:lnTo>
                <a:lnTo>
                  <a:pt x="8443" y="13203"/>
                </a:lnTo>
                <a:lnTo>
                  <a:pt x="11732" y="13203"/>
                </a:lnTo>
                <a:close/>
              </a:path>
            </a:pathLst>
          </a:custGeom>
          <a:solidFill>
            <a:srgbClr val="00CC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15363" name="箭頭"/>
          <p:cNvSpPr>
            <a:spLocks noChangeArrowheads="1"/>
          </p:cNvSpPr>
          <p:nvPr/>
        </p:nvSpPr>
        <p:spPr bwMode="auto">
          <a:xfrm>
            <a:off x="3771900" y="5221288"/>
            <a:ext cx="1143000" cy="533400"/>
          </a:xfrm>
          <a:prstGeom prst="leftArrow">
            <a:avLst>
              <a:gd name="adj1" fmla="val 50000"/>
              <a:gd name="adj2" fmla="val 46429"/>
            </a:avLst>
          </a:prstGeom>
          <a:solidFill>
            <a:srgbClr val="00CC99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lIns="35717" tIns="35717" rIns="35717" bIns="35717" anchor="ctr"/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400">
              <a:solidFill>
                <a:srgbClr val="000000"/>
              </a:solidFill>
              <a:latin typeface="Times New Roman" pitchFamily="18" charset="0"/>
              <a:cs typeface="Times New Roman" pitchFamily="18" charset="0"/>
              <a:sym typeface="Times New Roman" pitchFamily="18" charset="0"/>
            </a:endParaRPr>
          </a:p>
        </p:txBody>
      </p:sp>
      <p:sp>
        <p:nvSpPr>
          <p:cNvPr id="15364" name="發病前一天至第五天       病毒血症期…"/>
          <p:cNvSpPr txBox="1">
            <a:spLocks noChangeArrowheads="1"/>
          </p:cNvSpPr>
          <p:nvPr/>
        </p:nvSpPr>
        <p:spPr bwMode="auto">
          <a:xfrm>
            <a:off x="5203825" y="5026025"/>
            <a:ext cx="3665538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4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發病前一天至第五天</a:t>
            </a:r>
            <a:r>
              <a:rPr lang="zh-TW" altLang="zh-TW" sz="34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     </a:t>
            </a:r>
            <a:r>
              <a:rPr lang="zh-TW" altLang="zh-TW" sz="3400">
                <a:solidFill>
                  <a:srgbClr val="9437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病毒血症期</a:t>
            </a:r>
          </a:p>
          <a:p>
            <a:pPr eaLnBrk="1" hangingPunct="1"/>
            <a:r>
              <a:rPr lang="zh-TW" altLang="zh-TW" sz="34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（可傳染期）</a:t>
            </a:r>
          </a:p>
        </p:txBody>
      </p:sp>
      <p:sp>
        <p:nvSpPr>
          <p:cNvPr id="15365" name="形狀"/>
          <p:cNvSpPr>
            <a:spLocks/>
          </p:cNvSpPr>
          <p:nvPr/>
        </p:nvSpPr>
        <p:spPr bwMode="auto">
          <a:xfrm rot="10800000">
            <a:off x="2009775" y="1873250"/>
            <a:ext cx="739775" cy="609600"/>
          </a:xfrm>
          <a:custGeom>
            <a:avLst/>
            <a:gdLst>
              <a:gd name="T0" fmla="*/ 370026 w 19930"/>
              <a:gd name="T1" fmla="*/ 304726 h 21600"/>
              <a:gd name="T2" fmla="*/ 370026 w 19930"/>
              <a:gd name="T3" fmla="*/ 304726 h 21600"/>
              <a:gd name="T4" fmla="*/ 370026 w 19930"/>
              <a:gd name="T5" fmla="*/ 304726 h 21600"/>
              <a:gd name="T6" fmla="*/ 370026 w 19930"/>
              <a:gd name="T7" fmla="*/ 30472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0" h="21600" extrusionOk="0">
                <a:moveTo>
                  <a:pt x="6463" y="9094"/>
                </a:moveTo>
                <a:cubicBezTo>
                  <a:pt x="9062" y="8123"/>
                  <a:pt x="10446" y="5385"/>
                  <a:pt x="9638" y="2813"/>
                </a:cubicBezTo>
                <a:lnTo>
                  <a:pt x="19266" y="0"/>
                </a:lnTo>
                <a:cubicBezTo>
                  <a:pt x="21600" y="7429"/>
                  <a:pt x="17602" y="15338"/>
                  <a:pt x="10095" y="18141"/>
                </a:cubicBezTo>
                <a:lnTo>
                  <a:pt x="10095" y="18142"/>
                </a:lnTo>
                <a:lnTo>
                  <a:pt x="11484" y="21600"/>
                </a:lnTo>
                <a:lnTo>
                  <a:pt x="0" y="16709"/>
                </a:lnTo>
                <a:lnTo>
                  <a:pt x="5074" y="5634"/>
                </a:lnTo>
                <a:lnTo>
                  <a:pt x="6463" y="9094"/>
                </a:lnTo>
                <a:close/>
              </a:path>
            </a:pathLst>
          </a:custGeom>
          <a:solidFill>
            <a:srgbClr val="00CC9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15366" name="病毒在蚊體內大量增殖8-12天後可傳給人"/>
          <p:cNvSpPr txBox="1">
            <a:spLocks noChangeArrowheads="1"/>
          </p:cNvSpPr>
          <p:nvPr/>
        </p:nvSpPr>
        <p:spPr bwMode="auto">
          <a:xfrm>
            <a:off x="269875" y="5084763"/>
            <a:ext cx="31972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4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病毒在蚊體內大量增殖</a:t>
            </a:r>
            <a:r>
              <a:rPr lang="zh-TW" altLang="zh-TW" sz="3400">
                <a:solidFill>
                  <a:srgbClr val="2A8EFA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8-12天</a:t>
            </a:r>
            <a:r>
              <a:rPr lang="zh-TW" altLang="zh-TW" sz="34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後可傳給人</a:t>
            </a:r>
          </a:p>
        </p:txBody>
      </p:sp>
      <p:sp>
        <p:nvSpPr>
          <p:cNvPr id="15367" name="開始生病"/>
          <p:cNvSpPr txBox="1">
            <a:spLocks noChangeArrowheads="1"/>
          </p:cNvSpPr>
          <p:nvPr/>
        </p:nvSpPr>
        <p:spPr bwMode="auto">
          <a:xfrm>
            <a:off x="7067550" y="2378075"/>
            <a:ext cx="1835150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8" tIns="45718" rIns="45718" bIns="45718">
            <a:spAutoFit/>
          </a:bodyPr>
          <a:lstStyle>
            <a:lvl1pPr defTabSz="1298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1298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1298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1298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1298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4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開始生病</a:t>
            </a:r>
          </a:p>
        </p:txBody>
      </p:sp>
      <p:grpSp>
        <p:nvGrpSpPr>
          <p:cNvPr id="15368" name="群組"/>
          <p:cNvGrpSpPr>
            <a:grpSpLocks/>
          </p:cNvGrpSpPr>
          <p:nvPr/>
        </p:nvGrpSpPr>
        <p:grpSpPr bwMode="auto">
          <a:xfrm>
            <a:off x="1141413" y="3935413"/>
            <a:ext cx="1538287" cy="1098550"/>
            <a:chOff x="34" y="-30"/>
            <a:chExt cx="2187540" cy="1563734"/>
          </a:xfrm>
        </p:grpSpPr>
        <p:sp>
          <p:nvSpPr>
            <p:cNvPr id="15393" name="形狀"/>
            <p:cNvSpPr>
              <a:spLocks/>
            </p:cNvSpPr>
            <p:nvPr/>
          </p:nvSpPr>
          <p:spPr bwMode="auto">
            <a:xfrm rot="4200000">
              <a:off x="409473" y="549155"/>
              <a:ext cx="303782" cy="1084142"/>
            </a:xfrm>
            <a:custGeom>
              <a:avLst/>
              <a:gdLst>
                <a:gd name="T0" fmla="*/ 151891 w 21600"/>
                <a:gd name="T1" fmla="*/ 542071 h 21600"/>
                <a:gd name="T2" fmla="*/ 151891 w 21600"/>
                <a:gd name="T3" fmla="*/ 542071 h 21600"/>
                <a:gd name="T4" fmla="*/ 151891 w 21600"/>
                <a:gd name="T5" fmla="*/ 542071 h 21600"/>
                <a:gd name="T6" fmla="*/ 151891 w 21600"/>
                <a:gd name="T7" fmla="*/ 542071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472" y="0"/>
                  </a:moveTo>
                  <a:lnTo>
                    <a:pt x="0" y="3890"/>
                  </a:lnTo>
                  <a:lnTo>
                    <a:pt x="7602" y="8382"/>
                  </a:lnTo>
                  <a:lnTo>
                    <a:pt x="5022" y="9705"/>
                  </a:lnTo>
                  <a:lnTo>
                    <a:pt x="12222" y="13897"/>
                  </a:lnTo>
                  <a:lnTo>
                    <a:pt x="10012" y="14915"/>
                  </a:lnTo>
                  <a:lnTo>
                    <a:pt x="21600" y="21600"/>
                  </a:lnTo>
                  <a:lnTo>
                    <a:pt x="14767" y="12877"/>
                  </a:lnTo>
                  <a:lnTo>
                    <a:pt x="16577" y="12007"/>
                  </a:lnTo>
                  <a:lnTo>
                    <a:pt x="11050" y="6797"/>
                  </a:lnTo>
                  <a:lnTo>
                    <a:pt x="12860" y="6080"/>
                  </a:lnTo>
                  <a:lnTo>
                    <a:pt x="8472" y="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0800" tIns="50800" rIns="50800" bIns="50800" anchor="ctr"/>
            <a:lstStyle/>
            <a:p>
              <a:endParaRPr lang="zh-TW" altLang="en-US"/>
            </a:p>
          </p:txBody>
        </p:sp>
        <p:sp>
          <p:nvSpPr>
            <p:cNvPr id="193" name="橢圓形"/>
            <p:cNvSpPr/>
            <p:nvPr/>
          </p:nvSpPr>
          <p:spPr>
            <a:xfrm rot="20400000">
              <a:off x="830803" y="27087"/>
              <a:ext cx="270903" cy="607867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dist="76200" dir="135000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5395" name="橢圓形"/>
            <p:cNvSpPr>
              <a:spLocks noChangeArrowheads="1"/>
            </p:cNvSpPr>
            <p:nvPr/>
          </p:nvSpPr>
          <p:spPr bwMode="auto">
            <a:xfrm>
              <a:off x="1103434" y="635557"/>
              <a:ext cx="1084142" cy="303780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FF6600"/>
                </a:gs>
              </a:gsLst>
              <a:lin ang="16200000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95" name="橢圓形"/>
            <p:cNvSpPr/>
            <p:nvPr/>
          </p:nvSpPr>
          <p:spPr>
            <a:xfrm>
              <a:off x="830803" y="634954"/>
              <a:ext cx="541806" cy="305064"/>
            </a:xfrm>
            <a:prstGeom prst="ellipse">
              <a:avLst/>
            </a:prstGeom>
            <a:solidFill>
              <a:srgbClr val="00336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96" name="橢圓形"/>
            <p:cNvSpPr/>
            <p:nvPr/>
          </p:nvSpPr>
          <p:spPr>
            <a:xfrm rot="21000000">
              <a:off x="1103963" y="937758"/>
              <a:ext cx="270903" cy="607868"/>
            </a:xfrm>
            <a:prstGeom prst="ellipse">
              <a:avLst/>
            </a:prstGeom>
            <a:solidFill>
              <a:srgbClr val="00CCFF"/>
            </a:solidFill>
            <a:ln w="12700" cap="flat">
              <a:noFill/>
              <a:miter lim="400000"/>
            </a:ln>
            <a:effectLst>
              <a:outerShdw blurRad="88900" dist="25400" dir="13500000" rotWithShape="0">
                <a:srgbClr val="007A99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97" name="橢圓形"/>
            <p:cNvSpPr/>
            <p:nvPr/>
          </p:nvSpPr>
          <p:spPr>
            <a:xfrm>
              <a:off x="562157" y="634954"/>
              <a:ext cx="270903" cy="305064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88900" dist="50799" dir="27000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98" name="橢圓形"/>
            <p:cNvSpPr/>
            <p:nvPr/>
          </p:nvSpPr>
          <p:spPr>
            <a:xfrm>
              <a:off x="742759" y="838330"/>
              <a:ext cx="270903" cy="302804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88900" dist="50799" dir="27000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5400" name="線條"/>
            <p:cNvSpPr>
              <a:spLocks noChangeShapeType="1"/>
            </p:cNvSpPr>
            <p:nvPr/>
          </p:nvSpPr>
          <p:spPr bwMode="auto">
            <a:xfrm>
              <a:off x="696881" y="939336"/>
              <a:ext cx="271037" cy="15189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TW" altLang="en-US"/>
            </a:p>
          </p:txBody>
        </p:sp>
      </p:grpSp>
      <p:grpSp>
        <p:nvGrpSpPr>
          <p:cNvPr id="15369" name="群組"/>
          <p:cNvGrpSpPr>
            <a:grpSpLocks/>
          </p:cNvGrpSpPr>
          <p:nvPr/>
        </p:nvGrpSpPr>
        <p:grpSpPr bwMode="auto">
          <a:xfrm>
            <a:off x="4562475" y="1362075"/>
            <a:ext cx="771525" cy="625475"/>
            <a:chOff x="-10" y="8"/>
            <a:chExt cx="1096973" cy="888988"/>
          </a:xfrm>
        </p:grpSpPr>
        <p:sp>
          <p:nvSpPr>
            <p:cNvPr id="15385" name="形狀"/>
            <p:cNvSpPr>
              <a:spLocks/>
            </p:cNvSpPr>
            <p:nvPr/>
          </p:nvSpPr>
          <p:spPr bwMode="auto">
            <a:xfrm rot="4200000">
              <a:off x="197416" y="349662"/>
              <a:ext cx="173679" cy="541807"/>
            </a:xfrm>
            <a:custGeom>
              <a:avLst/>
              <a:gdLst>
                <a:gd name="T0" fmla="*/ 86840 w 21600"/>
                <a:gd name="T1" fmla="*/ 270904 h 21600"/>
                <a:gd name="T2" fmla="*/ 86840 w 21600"/>
                <a:gd name="T3" fmla="*/ 270904 h 21600"/>
                <a:gd name="T4" fmla="*/ 86840 w 21600"/>
                <a:gd name="T5" fmla="*/ 270904 h 21600"/>
                <a:gd name="T6" fmla="*/ 86840 w 21600"/>
                <a:gd name="T7" fmla="*/ 270904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472" y="0"/>
                  </a:moveTo>
                  <a:lnTo>
                    <a:pt x="0" y="3890"/>
                  </a:lnTo>
                  <a:lnTo>
                    <a:pt x="7602" y="8382"/>
                  </a:lnTo>
                  <a:lnTo>
                    <a:pt x="5022" y="9705"/>
                  </a:lnTo>
                  <a:lnTo>
                    <a:pt x="12222" y="13897"/>
                  </a:lnTo>
                  <a:lnTo>
                    <a:pt x="10012" y="14915"/>
                  </a:lnTo>
                  <a:lnTo>
                    <a:pt x="21600" y="21600"/>
                  </a:lnTo>
                  <a:lnTo>
                    <a:pt x="14767" y="12877"/>
                  </a:lnTo>
                  <a:lnTo>
                    <a:pt x="16577" y="12007"/>
                  </a:lnTo>
                  <a:lnTo>
                    <a:pt x="11050" y="6797"/>
                  </a:lnTo>
                  <a:lnTo>
                    <a:pt x="12860" y="6080"/>
                  </a:lnTo>
                  <a:lnTo>
                    <a:pt x="8472" y="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0800" tIns="50800" rIns="50800" bIns="50800" anchor="ctr"/>
            <a:lstStyle/>
            <a:p>
              <a:endParaRPr lang="zh-TW" altLang="en-US"/>
            </a:p>
          </p:txBody>
        </p:sp>
        <p:sp>
          <p:nvSpPr>
            <p:cNvPr id="202" name="橢圓形"/>
            <p:cNvSpPr/>
            <p:nvPr/>
          </p:nvSpPr>
          <p:spPr>
            <a:xfrm rot="20400000">
              <a:off x="419819" y="13546"/>
              <a:ext cx="135429" cy="347472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dist="76200" dir="135000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5387" name="橢圓形"/>
            <p:cNvSpPr>
              <a:spLocks noChangeArrowheads="1"/>
            </p:cNvSpPr>
            <p:nvPr/>
          </p:nvSpPr>
          <p:spPr bwMode="auto">
            <a:xfrm>
              <a:off x="555157" y="360050"/>
              <a:ext cx="541806" cy="173678"/>
            </a:xfrm>
            <a:prstGeom prst="ellipse">
              <a:avLst/>
            </a:prstGeom>
            <a:gradFill rotWithShape="1">
              <a:gsLst>
                <a:gs pos="0">
                  <a:srgbClr val="993300"/>
                </a:gs>
                <a:gs pos="100000">
                  <a:srgbClr val="FF6600"/>
                </a:gs>
              </a:gsLst>
              <a:lin ang="16200000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04" name="橢圓形"/>
            <p:cNvSpPr/>
            <p:nvPr/>
          </p:nvSpPr>
          <p:spPr>
            <a:xfrm>
              <a:off x="419819" y="361018"/>
              <a:ext cx="270858" cy="173737"/>
            </a:xfrm>
            <a:prstGeom prst="ellipse">
              <a:avLst/>
            </a:prstGeom>
            <a:solidFill>
              <a:srgbClr val="00336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05" name="橢圓形"/>
            <p:cNvSpPr/>
            <p:nvPr/>
          </p:nvSpPr>
          <p:spPr>
            <a:xfrm rot="21000000">
              <a:off x="555248" y="532498"/>
              <a:ext cx="135429" cy="347472"/>
            </a:xfrm>
            <a:prstGeom prst="ellipse">
              <a:avLst/>
            </a:prstGeom>
            <a:solidFill>
              <a:srgbClr val="00CCFF"/>
            </a:solidFill>
            <a:ln w="12700" cap="flat">
              <a:noFill/>
              <a:miter lim="400000"/>
            </a:ln>
            <a:effectLst>
              <a:outerShdw blurRad="88900" dist="25400" dir="13500000" rotWithShape="0">
                <a:srgbClr val="007A99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06" name="橢圓形"/>
            <p:cNvSpPr/>
            <p:nvPr/>
          </p:nvSpPr>
          <p:spPr>
            <a:xfrm>
              <a:off x="284390" y="361018"/>
              <a:ext cx="135429" cy="173737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88900" dist="50799" dir="27000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07" name="橢圓形"/>
            <p:cNvSpPr/>
            <p:nvPr/>
          </p:nvSpPr>
          <p:spPr>
            <a:xfrm>
              <a:off x="374676" y="476091"/>
              <a:ext cx="135429" cy="173736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88900" dist="50799" dir="27000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5392" name="線條"/>
            <p:cNvSpPr>
              <a:spLocks noChangeShapeType="1"/>
            </p:cNvSpPr>
            <p:nvPr/>
          </p:nvSpPr>
          <p:spPr bwMode="auto">
            <a:xfrm>
              <a:off x="351980" y="533727"/>
              <a:ext cx="135454" cy="868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TW" altLang="en-US"/>
            </a:p>
          </p:txBody>
        </p:sp>
      </p:grpSp>
      <p:grpSp>
        <p:nvGrpSpPr>
          <p:cNvPr id="15370" name="群組"/>
          <p:cNvGrpSpPr>
            <a:grpSpLocks/>
          </p:cNvGrpSpPr>
          <p:nvPr/>
        </p:nvGrpSpPr>
        <p:grpSpPr bwMode="auto">
          <a:xfrm>
            <a:off x="7716838" y="3921125"/>
            <a:ext cx="1152525" cy="787400"/>
            <a:chOff x="20" y="-18"/>
            <a:chExt cx="1638279" cy="1119216"/>
          </a:xfrm>
        </p:grpSpPr>
        <p:sp>
          <p:nvSpPr>
            <p:cNvPr id="15377" name="形狀"/>
            <p:cNvSpPr>
              <a:spLocks/>
            </p:cNvSpPr>
            <p:nvPr/>
          </p:nvSpPr>
          <p:spPr bwMode="auto">
            <a:xfrm rot="4200000">
              <a:off x="310561" y="374521"/>
              <a:ext cx="216943" cy="812846"/>
            </a:xfrm>
            <a:custGeom>
              <a:avLst/>
              <a:gdLst>
                <a:gd name="T0" fmla="*/ 108472 w 21600"/>
                <a:gd name="T1" fmla="*/ 406423 h 21600"/>
                <a:gd name="T2" fmla="*/ 108472 w 21600"/>
                <a:gd name="T3" fmla="*/ 406423 h 21600"/>
                <a:gd name="T4" fmla="*/ 108472 w 21600"/>
                <a:gd name="T5" fmla="*/ 406423 h 21600"/>
                <a:gd name="T6" fmla="*/ 108472 w 21600"/>
                <a:gd name="T7" fmla="*/ 406423 h 21600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 extrusionOk="0">
                  <a:moveTo>
                    <a:pt x="8472" y="0"/>
                  </a:moveTo>
                  <a:lnTo>
                    <a:pt x="0" y="3890"/>
                  </a:lnTo>
                  <a:lnTo>
                    <a:pt x="7602" y="8382"/>
                  </a:lnTo>
                  <a:lnTo>
                    <a:pt x="5022" y="9705"/>
                  </a:lnTo>
                  <a:lnTo>
                    <a:pt x="12222" y="13897"/>
                  </a:lnTo>
                  <a:lnTo>
                    <a:pt x="10012" y="14915"/>
                  </a:lnTo>
                  <a:lnTo>
                    <a:pt x="21600" y="21600"/>
                  </a:lnTo>
                  <a:lnTo>
                    <a:pt x="14767" y="12877"/>
                  </a:lnTo>
                  <a:lnTo>
                    <a:pt x="16577" y="12007"/>
                  </a:lnTo>
                  <a:lnTo>
                    <a:pt x="11050" y="6797"/>
                  </a:lnTo>
                  <a:lnTo>
                    <a:pt x="12860" y="6080"/>
                  </a:lnTo>
                  <a:lnTo>
                    <a:pt x="8472" y="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lIns="50800" tIns="50800" rIns="50800" bIns="50800" anchor="ctr"/>
            <a:lstStyle/>
            <a:p>
              <a:endParaRPr lang="zh-TW" altLang="en-US"/>
            </a:p>
          </p:txBody>
        </p:sp>
        <p:sp>
          <p:nvSpPr>
            <p:cNvPr id="211" name="橢圓形"/>
            <p:cNvSpPr/>
            <p:nvPr/>
          </p:nvSpPr>
          <p:spPr>
            <a:xfrm rot="20400000">
              <a:off x="620580" y="22547"/>
              <a:ext cx="203092" cy="433245"/>
            </a:xfrm>
            <a:prstGeom prst="ellipse">
              <a:avLst/>
            </a:prstGeom>
            <a:solidFill>
              <a:srgbClr val="00CC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dist="76200" dir="135000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5379" name="橢圓形"/>
            <p:cNvSpPr>
              <a:spLocks noChangeArrowheads="1"/>
            </p:cNvSpPr>
            <p:nvPr/>
          </p:nvSpPr>
          <p:spPr bwMode="auto">
            <a:xfrm>
              <a:off x="825454" y="455531"/>
              <a:ext cx="812846" cy="21694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13" name="橢圓形"/>
            <p:cNvSpPr/>
            <p:nvPr/>
          </p:nvSpPr>
          <p:spPr>
            <a:xfrm>
              <a:off x="620580" y="455792"/>
              <a:ext cx="406185" cy="216622"/>
            </a:xfrm>
            <a:prstGeom prst="ellipse">
              <a:avLst/>
            </a:prstGeom>
            <a:solidFill>
              <a:srgbClr val="003366"/>
            </a:solidFill>
            <a:ln w="12700" cap="flat">
              <a:solidFill>
                <a:srgbClr val="000000"/>
              </a:solidFill>
              <a:prstDash val="solid"/>
              <a:round/>
            </a:ln>
            <a:effectLst>
              <a:outerShdw blurRad="889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14" name="橢圓形"/>
            <p:cNvSpPr/>
            <p:nvPr/>
          </p:nvSpPr>
          <p:spPr>
            <a:xfrm rot="21000000">
              <a:off x="825929" y="670158"/>
              <a:ext cx="203092" cy="435501"/>
            </a:xfrm>
            <a:prstGeom prst="ellipse">
              <a:avLst/>
            </a:prstGeom>
            <a:solidFill>
              <a:srgbClr val="00CCFF"/>
            </a:solidFill>
            <a:ln w="12700" cap="flat">
              <a:noFill/>
              <a:miter lim="400000"/>
            </a:ln>
            <a:effectLst>
              <a:outerShdw blurRad="88900" dist="25400" dir="13500000" rotWithShape="0">
                <a:srgbClr val="007A99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15" name="橢圓形"/>
            <p:cNvSpPr/>
            <p:nvPr/>
          </p:nvSpPr>
          <p:spPr>
            <a:xfrm>
              <a:off x="419744" y="455792"/>
              <a:ext cx="203092" cy="216622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88900" dist="50799" dir="27000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216" name="橢圓形"/>
            <p:cNvSpPr/>
            <p:nvPr/>
          </p:nvSpPr>
          <p:spPr>
            <a:xfrm>
              <a:off x="555139" y="600207"/>
              <a:ext cx="203092" cy="216622"/>
            </a:xfrm>
            <a:prstGeom prst="ellipse">
              <a:avLst/>
            </a:prstGeom>
            <a:solidFill>
              <a:srgbClr val="FFFFFF"/>
            </a:solidFill>
            <a:ln w="38100" cap="flat">
              <a:solidFill>
                <a:srgbClr val="000000"/>
              </a:solidFill>
              <a:prstDash val="solid"/>
              <a:round/>
            </a:ln>
            <a:effectLst>
              <a:outerShdw blurRad="88900" dist="50799" dir="2700000" rotWithShape="0">
                <a:srgbClr val="808080"/>
              </a:outerShdw>
            </a:effectLst>
          </p:spPr>
          <p:txBody>
            <a:bodyPr lIns="50800" tIns="50800" rIns="50800" bIns="50800" anchor="ctr"/>
            <a:lstStyle>
              <a:lvl1pPr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defTabSz="912813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zh-TW" sz="3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endParaRPr>
            </a:p>
          </p:txBody>
        </p:sp>
        <p:sp>
          <p:nvSpPr>
            <p:cNvPr id="15384" name="線條"/>
            <p:cNvSpPr>
              <a:spLocks noChangeShapeType="1"/>
            </p:cNvSpPr>
            <p:nvPr/>
          </p:nvSpPr>
          <p:spPr bwMode="auto">
            <a:xfrm>
              <a:off x="520637" y="672473"/>
              <a:ext cx="203213" cy="10847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50800" tIns="50800" rIns="50800" bIns="50800" anchor="ctr"/>
            <a:lstStyle/>
            <a:p>
              <a:endParaRPr lang="zh-TW" altLang="en-US"/>
            </a:p>
          </p:txBody>
        </p:sp>
      </p:grpSp>
      <p:pic>
        <p:nvPicPr>
          <p:cNvPr id="15371" name="image.png" descr="imag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738" y="1084263"/>
            <a:ext cx="2573337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2" name="登革熱感染途徑"/>
          <p:cNvSpPr txBox="1">
            <a:spLocks noChangeArrowheads="1"/>
          </p:cNvSpPr>
          <p:nvPr/>
        </p:nvSpPr>
        <p:spPr bwMode="auto">
          <a:xfrm>
            <a:off x="269875" y="222250"/>
            <a:ext cx="40211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3730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3730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3730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3730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37306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373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373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373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3730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63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登革熱</a:t>
            </a:r>
            <a:r>
              <a:rPr lang="zh-TW" altLang="zh-TW" sz="630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感染途徑</a:t>
            </a:r>
          </a:p>
        </p:txBody>
      </p:sp>
      <p:pic>
        <p:nvPicPr>
          <p:cNvPr id="15373" name="image.png" descr="image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3065463"/>
            <a:ext cx="235585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4" name="健康人"/>
          <p:cNvSpPr txBox="1">
            <a:spLocks noChangeArrowheads="1"/>
          </p:cNvSpPr>
          <p:nvPr/>
        </p:nvSpPr>
        <p:spPr bwMode="auto">
          <a:xfrm>
            <a:off x="4132263" y="2373313"/>
            <a:ext cx="115252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 defTabSz="1298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1298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1298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1298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12985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12985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5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健康人</a:t>
            </a:r>
          </a:p>
        </p:txBody>
      </p:sp>
      <p:sp>
        <p:nvSpPr>
          <p:cNvPr id="15375" name="人感染病毒約3-14天…"/>
          <p:cNvSpPr txBox="1">
            <a:spLocks noChangeArrowheads="1"/>
          </p:cNvSpPr>
          <p:nvPr/>
        </p:nvSpPr>
        <p:spPr bwMode="auto">
          <a:xfrm>
            <a:off x="5129213" y="374650"/>
            <a:ext cx="3875087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4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人感染病毒約3-14天</a:t>
            </a:r>
          </a:p>
          <a:p>
            <a:pPr eaLnBrk="1" hangingPunct="1"/>
            <a:r>
              <a:rPr lang="zh-TW" altLang="zh-TW" sz="34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(通常5-8天)   </a:t>
            </a:r>
            <a:r>
              <a:rPr lang="zh-TW" altLang="zh-TW" sz="3400">
                <a:solidFill>
                  <a:srgbClr val="2169FE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潛伏期</a:t>
            </a:r>
          </a:p>
        </p:txBody>
      </p:sp>
      <p:sp>
        <p:nvSpPr>
          <p:cNvPr id="15376" name="帶毒斑蚊終身…"/>
          <p:cNvSpPr txBox="1">
            <a:spLocks noChangeArrowheads="1"/>
          </p:cNvSpPr>
          <p:nvPr/>
        </p:nvSpPr>
        <p:spPr bwMode="auto">
          <a:xfrm>
            <a:off x="354013" y="2746375"/>
            <a:ext cx="312420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4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帶毒斑蚊</a:t>
            </a:r>
            <a:r>
              <a:rPr lang="zh-TW" altLang="zh-TW" sz="3400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終身</a:t>
            </a:r>
          </a:p>
          <a:p>
            <a:pPr eaLnBrk="1" hangingPunct="1"/>
            <a:r>
              <a:rPr lang="zh-TW" altLang="zh-TW" sz="34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帶病毒至死方休</a:t>
            </a:r>
          </a:p>
        </p:txBody>
      </p:sp>
    </p:spTree>
    <p:extLst>
      <p:ext uri="{BB962C8B-B14F-4D97-AF65-F5344CB8AC3E}">
        <p14:creationId xmlns:p14="http://schemas.microsoft.com/office/powerpoint/2010/main" val="7183100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突發發燒≧38℃並伴隨下列…"/>
          <p:cNvSpPr txBox="1"/>
          <p:nvPr/>
        </p:nvSpPr>
        <p:spPr>
          <a:xfrm>
            <a:off x="196850" y="1166813"/>
            <a:ext cx="4759325" cy="4370387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8" tIns="45718" rIns="45718" bIns="45718" anchor="ctr">
            <a:spAutoFit/>
          </a:bodyPr>
          <a:lstStyle/>
          <a:p>
            <a:pPr defTabSz="914367">
              <a:defRPr sz="38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3800" dirty="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</a:t>
            </a:r>
            <a:r>
              <a:rPr sz="2400" dirty="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突發發燒</a:t>
            </a:r>
            <a:r>
              <a:rPr sz="2400" dirty="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≧38℃</a:t>
            </a:r>
            <a:r>
              <a:rPr sz="2400" dirty="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並伴隨下列</a:t>
            </a:r>
          </a:p>
          <a:p>
            <a:pPr defTabSz="914367">
              <a:defRPr sz="4100">
                <a:solidFill>
                  <a:srgbClr val="FF5050"/>
                </a:solidFill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2400" dirty="0">
                <a:solidFill>
                  <a:srgbClr val="FF505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</a:t>
            </a:r>
            <a:r>
              <a:rPr sz="2400" dirty="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</a:t>
            </a:r>
            <a:r>
              <a:rPr sz="2400" dirty="0" err="1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兩（含）種以上</a:t>
            </a:r>
            <a:r>
              <a:rPr sz="2400" dirty="0" err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症狀</a:t>
            </a:r>
            <a:endParaRPr sz="2400" dirty="0">
              <a:solidFill>
                <a:srgbClr val="000000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marL="321457" lvl="1" defTabSz="914367">
              <a:buSzPct val="100000"/>
              <a:buFontTx/>
              <a:buChar char="◆"/>
              <a:defRPr sz="41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2400" dirty="0" err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頭痛</a:t>
            </a:r>
            <a:endParaRPr sz="2400" dirty="0">
              <a:solidFill>
                <a:srgbClr val="000000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marL="321457" lvl="1" defTabSz="914367">
              <a:buSzPct val="100000"/>
              <a:buFontTx/>
              <a:buChar char="◆"/>
              <a:defRPr sz="41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2400" dirty="0" err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後眼窩痛</a:t>
            </a:r>
            <a:endParaRPr sz="2400" dirty="0">
              <a:solidFill>
                <a:srgbClr val="000000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marL="321457" lvl="1" defTabSz="914367">
              <a:buSzPct val="100000"/>
              <a:buFontTx/>
              <a:buChar char="◆"/>
              <a:defRPr sz="41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2400" dirty="0" err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肌肉痛</a:t>
            </a:r>
            <a:endParaRPr sz="2400" dirty="0">
              <a:solidFill>
                <a:srgbClr val="000000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marL="321457" lvl="1" defTabSz="914367">
              <a:buSzPct val="100000"/>
              <a:buFontTx/>
              <a:buChar char="◆"/>
              <a:defRPr sz="41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2400" dirty="0" err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關節痛</a:t>
            </a:r>
            <a:endParaRPr sz="2400" dirty="0">
              <a:solidFill>
                <a:srgbClr val="000000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marL="321457" lvl="1" defTabSz="914367">
              <a:buSzPct val="100000"/>
              <a:buFontTx/>
              <a:buChar char="◆"/>
              <a:defRPr sz="41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2400" dirty="0" err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紅疹（先胸部.軀幹再擴散到四</a:t>
            </a:r>
            <a:endParaRPr sz="2400" dirty="0">
              <a:solidFill>
                <a:srgbClr val="000000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lvl="1" defTabSz="914367">
              <a:defRPr sz="41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2400" dirty="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                     </a:t>
            </a:r>
            <a:r>
              <a:rPr sz="2400" dirty="0" err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肢及臉部,不一定會癢</a:t>
            </a:r>
            <a:r>
              <a:rPr sz="2400" dirty="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)</a:t>
            </a:r>
          </a:p>
          <a:p>
            <a:pPr marL="321457" lvl="1" defTabSz="914367">
              <a:buSzPct val="100000"/>
              <a:buFontTx/>
              <a:buChar char="◆"/>
              <a:defRPr sz="41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2400" dirty="0" err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出血性癥候</a:t>
            </a:r>
            <a:endParaRPr sz="2400" dirty="0">
              <a:solidFill>
                <a:srgbClr val="000000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  <a:p>
            <a:pPr marL="321457" lvl="1" defTabSz="914367">
              <a:buSzPct val="100000"/>
              <a:buFontTx/>
              <a:buChar char="◆"/>
              <a:defRPr sz="41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defRPr>
            </a:pPr>
            <a:r>
              <a:rPr sz="2400" dirty="0" err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白血球減少</a:t>
            </a:r>
            <a:endParaRPr sz="2400" dirty="0">
              <a:solidFill>
                <a:srgbClr val="000000"/>
              </a:solidFill>
              <a:latin typeface="STBaoliTC-Regular"/>
              <a:ea typeface="STBaoliTC-Regular"/>
              <a:cs typeface="STBaoliTC-Regular"/>
              <a:sym typeface="STBaoliTC-Regular"/>
            </a:endParaRPr>
          </a:p>
        </p:txBody>
      </p:sp>
      <p:sp>
        <p:nvSpPr>
          <p:cNvPr id="227" name="登革熱症狀"/>
          <p:cNvSpPr txBox="1"/>
          <p:nvPr/>
        </p:nvSpPr>
        <p:spPr>
          <a:xfrm>
            <a:off x="360363" y="338138"/>
            <a:ext cx="8388350" cy="70802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6036" tIns="46036" rIns="46036" bIns="46036" anchor="ctr">
            <a:spAutoFit/>
          </a:bodyPr>
          <a:lstStyle>
            <a:lvl1pPr defTabSz="1300480">
              <a:defRPr sz="7000">
                <a:solidFill>
                  <a:srgbClr val="0433FF"/>
                </a:solidFill>
                <a:effectLst>
                  <a:outerShdw blurRad="12700" dist="25400" dir="2700000" rotWithShape="0">
                    <a:srgbClr val="DDDDDD"/>
                  </a:outerShdw>
                </a:effectLst>
                <a:latin typeface="STBaoliTC-Regular"/>
                <a:ea typeface="STBaoliTC-Regular"/>
                <a:cs typeface="STBaoliTC-Regular"/>
                <a:sym typeface="STBaoliTC-Regular"/>
              </a:defRPr>
            </a:lvl1pPr>
          </a:lstStyle>
          <a:p>
            <a:pPr>
              <a:defRPr b="1"/>
            </a:pPr>
            <a:r>
              <a:rPr sz="4000" dirty="0" err="1"/>
              <a:t>登革熱症狀</a:t>
            </a:r>
            <a:endParaRPr sz="4000" dirty="0"/>
          </a:p>
        </p:txBody>
      </p:sp>
      <p:sp>
        <p:nvSpPr>
          <p:cNvPr id="16388" name="登革熱屬第二類法定傳染病，醫療院所需於24小時內通報當地主管機關"/>
          <p:cNvSpPr txBox="1">
            <a:spLocks noChangeArrowheads="1"/>
          </p:cNvSpPr>
          <p:nvPr/>
        </p:nvSpPr>
        <p:spPr bwMode="auto">
          <a:xfrm>
            <a:off x="198438" y="5732463"/>
            <a:ext cx="8712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8" tIns="45718" rIns="45718" bIns="45718">
            <a:spAutoFit/>
          </a:bodyPr>
          <a:lstStyle>
            <a:lvl1pPr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12813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1050"/>
              </a:spcBef>
            </a:pPr>
            <a:r>
              <a:rPr lang="zh-TW" altLang="zh-TW" sz="30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</a:t>
            </a:r>
            <a:r>
              <a:rPr lang="zh-TW" altLang="zh-TW" sz="3000">
                <a:solidFill>
                  <a:srgbClr val="0433FF"/>
                </a:solidFill>
                <a:latin typeface="新細明體" pitchFamily="18" charset="-120"/>
                <a:sym typeface="新細明體" pitchFamily="18" charset="-120"/>
              </a:rPr>
              <a:t>登革熱屬</a:t>
            </a:r>
            <a:r>
              <a:rPr lang="zh-TW" altLang="zh-TW" sz="3000">
                <a:solidFill>
                  <a:srgbClr val="FF2600"/>
                </a:solidFill>
                <a:latin typeface="新細明體" pitchFamily="18" charset="-120"/>
                <a:sym typeface="新細明體" pitchFamily="18" charset="-120"/>
              </a:rPr>
              <a:t>第二類法定傳染病</a:t>
            </a:r>
            <a:r>
              <a:rPr lang="zh-TW" altLang="zh-TW" sz="3000">
                <a:solidFill>
                  <a:srgbClr val="0433FF"/>
                </a:solidFill>
                <a:latin typeface="新細明體" pitchFamily="18" charset="-120"/>
                <a:sym typeface="新細明體" pitchFamily="18" charset="-120"/>
              </a:rPr>
              <a:t>，醫療院所需於</a:t>
            </a:r>
            <a:r>
              <a:rPr lang="zh-TW" altLang="zh-TW" sz="30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24</a:t>
            </a:r>
            <a:r>
              <a:rPr lang="zh-TW" altLang="zh-TW" sz="3000">
                <a:solidFill>
                  <a:srgbClr val="FF2600"/>
                </a:solidFill>
                <a:latin typeface="新細明體" pitchFamily="18" charset="-120"/>
                <a:sym typeface="新細明體" pitchFamily="18" charset="-120"/>
              </a:rPr>
              <a:t>小時內通報</a:t>
            </a:r>
            <a:r>
              <a:rPr lang="zh-TW" altLang="zh-TW" sz="3000">
                <a:solidFill>
                  <a:srgbClr val="0433FF"/>
                </a:solidFill>
                <a:latin typeface="新細明體" pitchFamily="18" charset="-120"/>
                <a:sym typeface="新細明體" pitchFamily="18" charset="-120"/>
              </a:rPr>
              <a:t>當地主管機關</a:t>
            </a:r>
          </a:p>
        </p:txBody>
      </p:sp>
      <p:pic>
        <p:nvPicPr>
          <p:cNvPr id="16389" name="SCAN1098_001.jpg" descr="SCAN1098_001.jp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147763"/>
            <a:ext cx="372745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85256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登革熱可不可怕"/>
          <p:cNvSpPr>
            <a:spLocks noGrp="1"/>
          </p:cNvSpPr>
          <p:nvPr>
            <p:ph type="title"/>
          </p:nvPr>
        </p:nvSpPr>
        <p:spPr>
          <a:xfrm>
            <a:off x="168275" y="-71438"/>
            <a:ext cx="8162925" cy="1660526"/>
          </a:xfrm>
        </p:spPr>
        <p:txBody>
          <a:bodyPr/>
          <a:lstStyle/>
          <a:p>
            <a:pPr algn="l" eaLnBrk="1" hangingPunct="1"/>
            <a:r>
              <a:rPr lang="zh-TW" altLang="zh-TW" sz="9000" smtClean="0">
                <a:solidFill>
                  <a:srgbClr val="FF2F92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  </a:t>
            </a:r>
            <a:r>
              <a:rPr lang="zh-TW" altLang="zh-TW" sz="6000" smtClean="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登革熱可不可怕</a:t>
            </a:r>
          </a:p>
        </p:txBody>
      </p:sp>
      <p:sp>
        <p:nvSpPr>
          <p:cNvPr id="17411" name="內文"/>
          <p:cNvSpPr>
            <a:spLocks noGrp="1"/>
          </p:cNvSpPr>
          <p:nvPr>
            <p:ph type="body" idx="1"/>
          </p:nvPr>
        </p:nvSpPr>
        <p:spPr>
          <a:xfrm>
            <a:off x="285750" y="1457325"/>
            <a:ext cx="8572500" cy="50212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zh-TW" altLang="zh-TW" sz="5900" smtClean="0">
              <a:latin typeface="STBaoliTC-Regular"/>
              <a:ea typeface="STBaoliTC-Regular"/>
              <a:cs typeface="STBaoliTC-Regular"/>
              <a:sym typeface="STBaoliTC-Regular"/>
            </a:endParaRPr>
          </a:p>
        </p:txBody>
      </p:sp>
      <p:pic>
        <p:nvPicPr>
          <p:cNvPr id="17412" name="image.png" descr="image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288" y="-47625"/>
            <a:ext cx="2778125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交叉感染不同型別的登革熱將可能罹患登革出血熱,如果沒有及時就醫或治療，死亡率可以達"/>
          <p:cNvSpPr txBox="1">
            <a:spLocks noChangeArrowheads="1"/>
          </p:cNvSpPr>
          <p:nvPr/>
        </p:nvSpPr>
        <p:spPr bwMode="auto">
          <a:xfrm>
            <a:off x="260350" y="1368425"/>
            <a:ext cx="6259513" cy="228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>
            <a:spAutoFit/>
          </a:bodyPr>
          <a:lstStyle>
            <a:lvl1pPr marL="319088" indent="-319088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buClr>
                <a:srgbClr val="9A7865"/>
              </a:buClr>
              <a:buSzPct val="40000"/>
              <a:buFontTx/>
              <a:buBlip>
                <a:blip r:embed="rId3"/>
              </a:buBlip>
            </a:pPr>
            <a:r>
              <a:rPr lang="zh-TW" altLang="zh-TW" sz="3000" b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交</a:t>
            </a:r>
            <a:r>
              <a:rPr lang="zh-TW" altLang="zh-TW" sz="3600" b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叉</a:t>
            </a:r>
            <a:r>
              <a:rPr lang="zh-TW" altLang="zh-TW" sz="3600">
                <a:solidFill>
                  <a:srgbClr val="FF2F92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感染不同型別</a:t>
            </a:r>
            <a:r>
              <a:rPr lang="zh-TW" altLang="zh-TW" sz="3600" b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的登革熱將可能罹患</a:t>
            </a:r>
            <a:r>
              <a:rPr lang="zh-TW" altLang="zh-TW" sz="3600">
                <a:solidFill>
                  <a:srgbClr val="FF2F92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登革出血熱</a:t>
            </a:r>
            <a:r>
              <a:rPr lang="zh-TW" altLang="zh-TW" sz="36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,</a:t>
            </a:r>
            <a:r>
              <a:rPr lang="zh-TW" altLang="zh-TW" sz="3600" b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如果沒有及時就醫或治療，</a:t>
            </a:r>
            <a:r>
              <a:rPr lang="zh-TW" altLang="zh-TW" sz="3600" b="1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死亡率可以達</a:t>
            </a:r>
          </a:p>
        </p:txBody>
      </p:sp>
      <p:sp>
        <p:nvSpPr>
          <p:cNvPr id="17414" name="50%，千萬別"/>
          <p:cNvSpPr txBox="1">
            <a:spLocks noChangeArrowheads="1"/>
          </p:cNvSpPr>
          <p:nvPr/>
        </p:nvSpPr>
        <p:spPr bwMode="auto">
          <a:xfrm>
            <a:off x="2738438" y="3033713"/>
            <a:ext cx="2386012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6413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64135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500" b="1">
                <a:solidFill>
                  <a:srgbClr val="FE4615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50%</a:t>
            </a:r>
            <a:r>
              <a:rPr lang="zh-TW" altLang="zh-TW" sz="3000" b="1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，千萬別</a:t>
            </a:r>
          </a:p>
        </p:txBody>
      </p:sp>
      <p:sp>
        <p:nvSpPr>
          <p:cNvPr id="17415" name="掉以輕心！！"/>
          <p:cNvSpPr txBox="1">
            <a:spLocks noChangeArrowheads="1"/>
          </p:cNvSpPr>
          <p:nvPr/>
        </p:nvSpPr>
        <p:spPr bwMode="auto">
          <a:xfrm>
            <a:off x="620713" y="3635375"/>
            <a:ext cx="25336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32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掉以輕心！！</a:t>
            </a:r>
          </a:p>
        </p:txBody>
      </p:sp>
      <p:pic>
        <p:nvPicPr>
          <p:cNvPr id="17416" name="image.png" descr="imag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8" t="9163" r="10001" b="9163"/>
          <a:stretch>
            <a:fillRect/>
          </a:stretch>
        </p:blipFill>
        <p:spPr bwMode="auto">
          <a:xfrm>
            <a:off x="6053138" y="3113088"/>
            <a:ext cx="1670050" cy="1189037"/>
          </a:xfrm>
          <a:prstGeom prst="rect">
            <a:avLst/>
          </a:prstGeom>
          <a:noFill/>
          <a:ln w="127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image.png" descr="imag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9"/>
          <a:stretch>
            <a:fillRect/>
          </a:stretch>
        </p:blipFill>
        <p:spPr bwMode="auto">
          <a:xfrm>
            <a:off x="6573838" y="4305300"/>
            <a:ext cx="2298700" cy="2173288"/>
          </a:xfrm>
          <a:prstGeom prst="rect">
            <a:avLst/>
          </a:prstGeom>
          <a:noFill/>
          <a:ln w="127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未命名 - 65" descr="未命名 - 6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/>
          <a:stretch>
            <a:fillRect/>
          </a:stretch>
        </p:blipFill>
        <p:spPr bwMode="auto">
          <a:xfrm>
            <a:off x="347663" y="4305300"/>
            <a:ext cx="2660650" cy="2173288"/>
          </a:xfrm>
          <a:prstGeom prst="rect">
            <a:avLst/>
          </a:prstGeom>
          <a:noFill/>
          <a:ln w="127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9" name="image.png" descr="ima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4" r="7578"/>
          <a:stretch>
            <a:fillRect/>
          </a:stretch>
        </p:blipFill>
        <p:spPr bwMode="auto">
          <a:xfrm>
            <a:off x="3278188" y="4311650"/>
            <a:ext cx="3030537" cy="2100263"/>
          </a:xfrm>
          <a:prstGeom prst="rect">
            <a:avLst/>
          </a:prstGeom>
          <a:noFill/>
          <a:ln w="12700">
            <a:solidFill>
              <a:srgbClr val="000000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1" name="圓角矩形"/>
          <p:cNvSpPr/>
          <p:nvPr/>
        </p:nvSpPr>
        <p:spPr>
          <a:xfrm rot="3832833">
            <a:off x="1283494" y="5079207"/>
            <a:ext cx="1284287" cy="406400"/>
          </a:xfrm>
          <a:prstGeom prst="roundRect">
            <a:avLst>
              <a:gd name="adj" fmla="val 32964"/>
            </a:avLst>
          </a:prstGeom>
          <a:solidFill>
            <a:schemeClr val="accent1">
              <a:hueOff val="719998"/>
              <a:satOff val="1486"/>
              <a:lumOff val="13333"/>
            </a:scheme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3600"/>
            </a:pPr>
            <a:endParaRPr sz="3600">
              <a:latin typeface="Arial" charset="0"/>
            </a:endParaRPr>
          </a:p>
        </p:txBody>
      </p:sp>
      <p:sp>
        <p:nvSpPr>
          <p:cNvPr id="242" name="圓角矩形"/>
          <p:cNvSpPr/>
          <p:nvPr/>
        </p:nvSpPr>
        <p:spPr>
          <a:xfrm rot="2721984">
            <a:off x="5110957" y="3458369"/>
            <a:ext cx="292100" cy="84137"/>
          </a:xfrm>
          <a:prstGeom prst="roundRect">
            <a:avLst>
              <a:gd name="adj" fmla="val 50000"/>
            </a:avLst>
          </a:prstGeom>
          <a:solidFill>
            <a:schemeClr val="accent1">
              <a:hueOff val="719998"/>
              <a:satOff val="1486"/>
              <a:lumOff val="13333"/>
            </a:schemeClr>
          </a:solidFill>
          <a:ln w="12700">
            <a:miter lim="400000"/>
          </a:ln>
        </p:spPr>
        <p:txBody>
          <a:bodyPr lIns="35717" tIns="35717" rIns="35717" bIns="35717" anchor="ctr"/>
          <a:lstStyle/>
          <a:p>
            <a:pPr>
              <a:defRPr sz="3600"/>
            </a:pPr>
            <a:endParaRPr sz="3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223422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image.png" descr="image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" y="2282825"/>
            <a:ext cx="3714750" cy="2524125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8435" name="登革熱症狀"/>
          <p:cNvSpPr txBox="1">
            <a:spLocks noChangeArrowheads="1"/>
          </p:cNvSpPr>
          <p:nvPr/>
        </p:nvSpPr>
        <p:spPr bwMode="auto">
          <a:xfrm>
            <a:off x="2306638" y="185738"/>
            <a:ext cx="5843587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900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登革熱症狀</a:t>
            </a:r>
          </a:p>
        </p:txBody>
      </p:sp>
      <p:pic>
        <p:nvPicPr>
          <p:cNvPr id="246" name="image.png" descr="image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157663" y="1531938"/>
            <a:ext cx="4732337" cy="4298950"/>
          </a:xfrm>
          <a:prstGeom prst="rect">
            <a:avLst/>
          </a:prstGeom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87050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斑蚊產卵的習性"/>
          <p:cNvSpPr>
            <a:spLocks noGrp="1"/>
          </p:cNvSpPr>
          <p:nvPr>
            <p:ph type="title"/>
          </p:nvPr>
        </p:nvSpPr>
        <p:spPr>
          <a:xfrm>
            <a:off x="-133350" y="188913"/>
            <a:ext cx="9169400" cy="971550"/>
          </a:xfrm>
        </p:spPr>
        <p:txBody>
          <a:bodyPr/>
          <a:lstStyle/>
          <a:p>
            <a:pPr defTabSz="320675" eaLnBrk="1" hangingPunct="1">
              <a:lnSpc>
                <a:spcPts val="10825"/>
              </a:lnSpc>
              <a:spcBef>
                <a:spcPts val="850"/>
              </a:spcBef>
            </a:pPr>
            <a:r>
              <a:rPr lang="zh-TW" altLang="zh-TW" sz="7200" smtClean="0">
                <a:solidFill>
                  <a:srgbClr val="0433FF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斑蚊產卵的習性</a:t>
            </a:r>
            <a:r>
              <a:rPr lang="zh-TW" altLang="zh-TW" sz="2800" smtClean="0">
                <a:solidFill>
                  <a:srgbClr val="0433FF"/>
                </a:solidFill>
                <a:latin typeface="Times" pitchFamily="18" charset="0"/>
                <a:cs typeface="Times" pitchFamily="18" charset="0"/>
                <a:sym typeface="Times" pitchFamily="18" charset="0"/>
              </a:rPr>
              <a:t> </a:t>
            </a:r>
          </a:p>
        </p:txBody>
      </p:sp>
      <p:sp>
        <p:nvSpPr>
          <p:cNvPr id="19459" name="文字"/>
          <p:cNvSpPr txBox="1">
            <a:spLocks noChangeArrowheads="1"/>
          </p:cNvSpPr>
          <p:nvPr/>
        </p:nvSpPr>
        <p:spPr bwMode="auto">
          <a:xfrm>
            <a:off x="835025" y="3427413"/>
            <a:ext cx="111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zh-TW" altLang="zh-TW" sz="1200">
                <a:solidFill>
                  <a:srgbClr val="000000"/>
                </a:solidFill>
                <a:latin typeface="Times" pitchFamily="18" charset="0"/>
                <a:cs typeface="Times" pitchFamily="18" charset="0"/>
                <a:sym typeface="Times" pitchFamily="18" charset="0"/>
              </a:rPr>
              <a:t> </a:t>
            </a:r>
          </a:p>
        </p:txBody>
      </p:sp>
      <p:sp>
        <p:nvSpPr>
          <p:cNvPr id="19460" name="文字"/>
          <p:cNvSpPr txBox="1">
            <a:spLocks noChangeArrowheads="1"/>
          </p:cNvSpPr>
          <p:nvPr/>
        </p:nvSpPr>
        <p:spPr bwMode="auto">
          <a:xfrm>
            <a:off x="3335338" y="3043238"/>
            <a:ext cx="1111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4572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2800"/>
              </a:lnSpc>
            </a:pPr>
            <a:r>
              <a:rPr lang="zh-TW" altLang="zh-TW" sz="1200">
                <a:solidFill>
                  <a:srgbClr val="000000"/>
                </a:solidFill>
                <a:latin typeface="Times" pitchFamily="18" charset="0"/>
                <a:cs typeface="Times" pitchFamily="18" charset="0"/>
                <a:sym typeface="Times" pitchFamily="18" charset="0"/>
              </a:rPr>
              <a:t> </a:t>
            </a:r>
          </a:p>
        </p:txBody>
      </p:sp>
      <p:sp>
        <p:nvSpPr>
          <p:cNvPr id="19461" name="斑蚊產卵於容器內壁接近水面處，乾燥時最長可存活一年 ( 因卵具硬殼，可耐旱)，當水面再度超過卵線，蟲卵會在幾分鐘內孵化。…"/>
          <p:cNvSpPr txBox="1">
            <a:spLocks noChangeArrowheads="1"/>
          </p:cNvSpPr>
          <p:nvPr/>
        </p:nvSpPr>
        <p:spPr bwMode="auto">
          <a:xfrm>
            <a:off x="3232150" y="1978025"/>
            <a:ext cx="5446713" cy="516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>
            <a:spAutoFit/>
          </a:bodyPr>
          <a:lstStyle>
            <a:lvl1pPr defTabSz="320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320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320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320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320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32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32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32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32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ts val="850"/>
              </a:spcBef>
            </a:pPr>
            <a:r>
              <a:rPr lang="zh-TW" altLang="zh-TW" sz="39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斑蚊產卵於</a:t>
            </a:r>
            <a:r>
              <a:rPr lang="zh-TW" altLang="zh-TW" sz="3900">
                <a:solidFill>
                  <a:srgbClr val="0033CC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容器內壁接近水面處</a:t>
            </a:r>
            <a:r>
              <a:rPr lang="zh-TW" altLang="zh-TW" sz="39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，乾燥時最長可存活</a:t>
            </a:r>
            <a:r>
              <a:rPr lang="zh-TW" altLang="zh-TW" sz="3900">
                <a:solidFill>
                  <a:srgbClr val="FF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一年 ( 因卵具硬殼，可耐旱)</a:t>
            </a:r>
            <a:r>
              <a:rPr lang="zh-TW" altLang="zh-TW" sz="39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，當水面再度超過卵線，蟲卵會在幾分鐘內孵化。 </a:t>
            </a:r>
          </a:p>
          <a:p>
            <a:pPr eaLnBrk="1" hangingPunct="1">
              <a:spcBef>
                <a:spcPts val="850"/>
              </a:spcBef>
            </a:pPr>
            <a:r>
              <a:rPr lang="zh-TW" altLang="zh-TW" sz="3900">
                <a:solidFill>
                  <a:srgbClr val="00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所以清洗容器時， 需特別</a:t>
            </a:r>
            <a:r>
              <a:rPr lang="zh-TW" altLang="zh-TW" sz="3900">
                <a:solidFill>
                  <a:srgbClr val="FF00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刷洗內壁。 </a:t>
            </a:r>
          </a:p>
          <a:p>
            <a:pPr eaLnBrk="1" hangingPunct="1"/>
            <a:r>
              <a:rPr lang="zh-TW" altLang="zh-TW" sz="1200">
                <a:solidFill>
                  <a:srgbClr val="000000"/>
                </a:solidFill>
                <a:latin typeface="Times" pitchFamily="18" charset="0"/>
                <a:cs typeface="Times" pitchFamily="18" charset="0"/>
                <a:sym typeface="Times" pitchFamily="18" charset="0"/>
              </a:rPr>
              <a:t> </a:t>
            </a:r>
          </a:p>
        </p:txBody>
      </p:sp>
      <p:sp>
        <p:nvSpPr>
          <p:cNvPr id="19462" name="文字"/>
          <p:cNvSpPr txBox="1">
            <a:spLocks noChangeArrowheads="1"/>
          </p:cNvSpPr>
          <p:nvPr/>
        </p:nvSpPr>
        <p:spPr bwMode="auto">
          <a:xfrm>
            <a:off x="1616075" y="977900"/>
            <a:ext cx="730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defTabSz="320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320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320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320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320675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32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32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32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3206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ts val="1975"/>
              </a:lnSpc>
            </a:pPr>
            <a:endParaRPr lang="zh-TW" altLang="zh-TW" sz="1200">
              <a:solidFill>
                <a:srgbClr val="000000"/>
              </a:solidFill>
              <a:latin typeface="Times" pitchFamily="18" charset="0"/>
              <a:cs typeface="Times" pitchFamily="18" charset="0"/>
              <a:sym typeface="Times" pitchFamily="18" charset="0"/>
            </a:endParaRPr>
          </a:p>
        </p:txBody>
      </p:sp>
      <p:sp>
        <p:nvSpPr>
          <p:cNvPr id="19463" name="圓角矩形"/>
          <p:cNvSpPr>
            <a:spLocks noChangeArrowheads="1"/>
          </p:cNvSpPr>
          <p:nvPr/>
        </p:nvSpPr>
        <p:spPr bwMode="auto">
          <a:xfrm>
            <a:off x="3040063" y="1927225"/>
            <a:ext cx="5575300" cy="3298825"/>
          </a:xfrm>
          <a:prstGeom prst="roundRect">
            <a:avLst>
              <a:gd name="adj" fmla="val 406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7" tIns="35717" rIns="35717" bIns="35717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endParaRPr lang="zh-TW" altLang="zh-TW" sz="3600"/>
          </a:p>
        </p:txBody>
      </p:sp>
      <p:sp>
        <p:nvSpPr>
          <p:cNvPr id="19464" name="線條"/>
          <p:cNvSpPr>
            <a:spLocks noChangeShapeType="1"/>
          </p:cNvSpPr>
          <p:nvPr/>
        </p:nvSpPr>
        <p:spPr bwMode="auto">
          <a:xfrm flipV="1">
            <a:off x="2514600" y="3001963"/>
            <a:ext cx="500063" cy="366712"/>
          </a:xfrm>
          <a:prstGeom prst="line">
            <a:avLst/>
          </a:prstGeom>
          <a:noFill/>
          <a:ln w="50800">
            <a:solidFill>
              <a:srgbClr val="FF2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35717" tIns="35717" rIns="35717" bIns="35717" anchor="ctr"/>
          <a:lstStyle/>
          <a:p>
            <a:endParaRPr lang="zh-TW" altLang="en-US"/>
          </a:p>
        </p:txBody>
      </p:sp>
      <p:sp>
        <p:nvSpPr>
          <p:cNvPr id="19465" name="喜歡產卵於乾淨不流動的水"/>
          <p:cNvSpPr txBox="1">
            <a:spLocks noChangeArrowheads="1"/>
          </p:cNvSpPr>
          <p:nvPr/>
        </p:nvSpPr>
        <p:spPr bwMode="auto">
          <a:xfrm>
            <a:off x="611188" y="1306513"/>
            <a:ext cx="7767637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5000">
                <a:solidFill>
                  <a:srgbClr val="FF2600"/>
                </a:solidFill>
                <a:latin typeface="STBaoliTC-Regular"/>
                <a:ea typeface="STBaoliTC-Regular"/>
                <a:cs typeface="STBaoliTC-Regular"/>
                <a:sym typeface="STBaoliTC-Regular"/>
              </a:rPr>
              <a:t>喜歡產卵於乾淨不流動的水</a:t>
            </a:r>
          </a:p>
        </p:txBody>
      </p:sp>
      <p:pic>
        <p:nvPicPr>
          <p:cNvPr id="19466" name="圓角矩形" descr="圓角矩形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532063"/>
            <a:ext cx="5611812" cy="271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age13image4989808.png" descr="page13image49898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2532063"/>
            <a:ext cx="2109788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9468" name="."/>
          <p:cNvSpPr txBox="1">
            <a:spLocks noChangeArrowheads="1"/>
          </p:cNvSpPr>
          <p:nvPr/>
        </p:nvSpPr>
        <p:spPr bwMode="auto">
          <a:xfrm>
            <a:off x="1533525" y="2767013"/>
            <a:ext cx="32226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7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69" name="."/>
          <p:cNvSpPr txBox="1">
            <a:spLocks noChangeArrowheads="1"/>
          </p:cNvSpPr>
          <p:nvPr/>
        </p:nvSpPr>
        <p:spPr bwMode="auto">
          <a:xfrm>
            <a:off x="1668463" y="2767013"/>
            <a:ext cx="322262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7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70" name="."/>
          <p:cNvSpPr txBox="1">
            <a:spLocks noChangeArrowheads="1"/>
          </p:cNvSpPr>
          <p:nvPr/>
        </p:nvSpPr>
        <p:spPr bwMode="auto">
          <a:xfrm>
            <a:off x="2159000" y="2946400"/>
            <a:ext cx="32226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70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71" name="."/>
          <p:cNvSpPr txBox="1">
            <a:spLocks noChangeArrowheads="1"/>
          </p:cNvSpPr>
          <p:nvPr/>
        </p:nvSpPr>
        <p:spPr bwMode="auto">
          <a:xfrm>
            <a:off x="1828800" y="2692400"/>
            <a:ext cx="371475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8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19472" name="."/>
          <p:cNvSpPr txBox="1">
            <a:spLocks noChangeArrowheads="1"/>
          </p:cNvSpPr>
          <p:nvPr/>
        </p:nvSpPr>
        <p:spPr bwMode="auto">
          <a:xfrm>
            <a:off x="2032000" y="2882900"/>
            <a:ext cx="322263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7" tIns="35717" rIns="35717" bIns="35717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zh-TW" altLang="zh-TW" sz="700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87267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564</Words>
  <Application>Microsoft Office PowerPoint</Application>
  <PresentationFormat>如螢幕大小 (4:3)</PresentationFormat>
  <Paragraphs>100</Paragraphs>
  <Slides>18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19" baseType="lpstr">
      <vt:lpstr>預設簡報設計</vt:lpstr>
      <vt:lpstr>傳染病  登革熱宣導</vt:lpstr>
      <vt:lpstr>                   夜來巴掌聲          登革熱知多少</vt:lpstr>
      <vt:lpstr>登革熱病媒蚊</vt:lpstr>
      <vt:lpstr>斑蚊生活史</vt:lpstr>
      <vt:lpstr>PowerPoint 簡報</vt:lpstr>
      <vt:lpstr>PowerPoint 簡報</vt:lpstr>
      <vt:lpstr>  登革熱可不可怕</vt:lpstr>
      <vt:lpstr>PowerPoint 簡報</vt:lpstr>
      <vt:lpstr>斑蚊產卵的習性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登革熱預防措施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夜來巴掌聲          登革熱知多少</dc:title>
  <dc:creator>典格</dc:creator>
  <cp:lastModifiedBy>USER</cp:lastModifiedBy>
  <cp:revision>2</cp:revision>
  <dcterms:created xsi:type="dcterms:W3CDTF">2019-09-03T23:39:41Z</dcterms:created>
  <dcterms:modified xsi:type="dcterms:W3CDTF">2019-09-03T23:46:10Z</dcterms:modified>
</cp:coreProperties>
</file>