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3" r:id="rId2"/>
  </p:sldMasterIdLst>
  <p:notesMasterIdLst>
    <p:notesMasterId r:id="rId37"/>
  </p:notesMasterIdLst>
  <p:sldIdLst>
    <p:sldId id="290" r:id="rId3"/>
    <p:sldId id="294" r:id="rId4"/>
    <p:sldId id="293" r:id="rId5"/>
    <p:sldId id="295" r:id="rId6"/>
    <p:sldId id="297" r:id="rId7"/>
    <p:sldId id="351" r:id="rId8"/>
    <p:sldId id="352" r:id="rId9"/>
    <p:sldId id="353" r:id="rId10"/>
    <p:sldId id="354" r:id="rId11"/>
    <p:sldId id="308" r:id="rId12"/>
    <p:sldId id="356" r:id="rId13"/>
    <p:sldId id="357" r:id="rId14"/>
    <p:sldId id="358" r:id="rId15"/>
    <p:sldId id="359" r:id="rId16"/>
    <p:sldId id="361" r:id="rId17"/>
    <p:sldId id="362" r:id="rId18"/>
    <p:sldId id="363" r:id="rId19"/>
    <p:sldId id="364" r:id="rId20"/>
    <p:sldId id="366" r:id="rId21"/>
    <p:sldId id="365" r:id="rId22"/>
    <p:sldId id="367" r:id="rId23"/>
    <p:sldId id="368" r:id="rId24"/>
    <p:sldId id="369" r:id="rId25"/>
    <p:sldId id="370" r:id="rId26"/>
    <p:sldId id="371" r:id="rId27"/>
    <p:sldId id="372" r:id="rId28"/>
    <p:sldId id="373" r:id="rId29"/>
    <p:sldId id="375" r:id="rId30"/>
    <p:sldId id="374" r:id="rId31"/>
    <p:sldId id="376" r:id="rId32"/>
    <p:sldId id="377" r:id="rId33"/>
    <p:sldId id="342" r:id="rId34"/>
    <p:sldId id="379" r:id="rId35"/>
    <p:sldId id="378" r:id="rId36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0D0D0D"/>
    <a:srgbClr val="F5822D"/>
    <a:srgbClr val="5E3E35"/>
    <a:srgbClr val="9966FF"/>
    <a:srgbClr val="FFFFFF"/>
    <a:srgbClr val="AFABAB"/>
    <a:srgbClr val="181717"/>
    <a:srgbClr val="FBE5D6"/>
    <a:srgbClr val="EDE1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FECB4D8-DB02-4DC6-A0A2-4F2EBAE1DC90}" styleName="中等深淺樣式 1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3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BBBFD-C8C8-4725-9EAB-14606A201563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664D7-DA3C-4151-A821-956FF93301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826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430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562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664D7-DA3C-4151-A821-956FF93301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580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664D7-DA3C-4151-A821-956FF93301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086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664D7-DA3C-4151-A821-956FF93301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723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664D7-DA3C-4151-A821-956FF93301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874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686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640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8719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0586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702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6094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1697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8582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5338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6172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5247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8481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590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4537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12254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847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5782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2416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1157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2298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526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296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328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199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284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976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630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1F29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94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575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3" b="7658"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-68261"/>
            <a:ext cx="12192000" cy="6926261"/>
          </a:xfrm>
          <a:prstGeom prst="rect">
            <a:avLst/>
          </a:prstGeom>
          <a:solidFill>
            <a:srgbClr val="161D30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TW" b="1" dirty="0"/>
          </a:p>
        </p:txBody>
      </p:sp>
    </p:spTree>
    <p:extLst>
      <p:ext uri="{BB962C8B-B14F-4D97-AF65-F5344CB8AC3E}">
        <p14:creationId xmlns:p14="http://schemas.microsoft.com/office/powerpoint/2010/main" val="1841598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472" y="6267239"/>
            <a:ext cx="2619026" cy="38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31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456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681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98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104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2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181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rgbClr val="1F29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24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42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45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nd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5589620" y="3949550"/>
            <a:ext cx="401148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更多精品演示模板请前往下列网址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 &gt;&gt;&gt;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5715000" y="2286000"/>
            <a:ext cx="2013857" cy="33745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设计的匠心</a:t>
            </a:r>
          </a:p>
        </p:txBody>
      </p:sp>
    </p:spTree>
    <p:extLst>
      <p:ext uri="{BB962C8B-B14F-4D97-AF65-F5344CB8AC3E}">
        <p14:creationId xmlns:p14="http://schemas.microsoft.com/office/powerpoint/2010/main" val="73965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10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357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284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024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013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754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B720F-F963-452B-8CDA-A747B5310769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F7E1A-B868-4300-A759-796F7896C4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869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11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5" r:id="rId8"/>
    <p:sldLayoutId id="2147483661" r:id="rId9"/>
    <p:sldLayoutId id="2147483662" r:id="rId10"/>
    <p:sldLayoutId id="2147483663" r:id="rId11"/>
    <p:sldLayoutId id="2147483664" r:id="rId12"/>
    <p:sldLayoutId id="2147483666" r:id="rId13"/>
    <p:sldLayoutId id="2147483667" r:id="rId14"/>
    <p:sldLayoutId id="2147483668" r:id="rId15"/>
    <p:sldLayoutId id="214748367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.pn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6.png"/><Relationship Id="rId9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jpeg"/><Relationship Id="rId11" Type="http://schemas.openxmlformats.org/officeDocument/2006/relationships/image" Target="../media/image26.png"/><Relationship Id="rId5" Type="http://schemas.openxmlformats.org/officeDocument/2006/relationships/image" Target="../media/image30.jpeg"/><Relationship Id="rId10" Type="http://schemas.openxmlformats.org/officeDocument/2006/relationships/image" Target="../media/image3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6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5" Type="http://schemas.microsoft.com/office/2007/relationships/hdphoto" Target="../media/hdphoto3.wdp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5" Type="http://schemas.microsoft.com/office/2007/relationships/hdphoto" Target="../media/hdphoto3.wdp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6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9"/>
          <p:cNvSpPr txBox="1"/>
          <p:nvPr/>
        </p:nvSpPr>
        <p:spPr>
          <a:xfrm>
            <a:off x="1793492" y="3247792"/>
            <a:ext cx="9673388" cy="278537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新任校長遴選</a:t>
            </a:r>
            <a:endParaRPr lang="en-US" altLang="zh-TW" sz="5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  <a:p>
            <a:pPr algn="ctr"/>
            <a:r>
              <a:rPr lang="zh-TW" altLang="en-US" sz="5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經營理念與校務發展計畫</a:t>
            </a:r>
            <a:endParaRPr lang="en-US" altLang="zh-TW" sz="5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endParaRPr lang="en-US" altLang="zh-CN" sz="5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698829" y="5094985"/>
            <a:ext cx="15311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000" b="1" spc="500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報告人</a:t>
            </a:r>
            <a:endParaRPr lang="en-US" altLang="zh-TW" sz="3000" b="1" spc="500" dirty="0">
              <a:ln>
                <a:solidFill>
                  <a:schemeClr val="bg1"/>
                </a:solidFill>
              </a:ln>
              <a:solidFill>
                <a:srgbClr val="F5822D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774115" y="4770718"/>
            <a:ext cx="7712146" cy="439492"/>
            <a:chOff x="3674825" y="4038512"/>
            <a:chExt cx="4842351" cy="267784"/>
          </a:xfrm>
          <a:solidFill>
            <a:srgbClr val="FFC000"/>
          </a:solidFill>
        </p:grpSpPr>
        <p:sp>
          <p:nvSpPr>
            <p:cNvPr id="21" name="任意多边形 20"/>
            <p:cNvSpPr/>
            <p:nvPr/>
          </p:nvSpPr>
          <p:spPr>
            <a:xfrm>
              <a:off x="6026598" y="4038512"/>
              <a:ext cx="138804" cy="267784"/>
            </a:xfrm>
            <a:custGeom>
              <a:avLst/>
              <a:gdLst>
                <a:gd name="connsiteX0" fmla="*/ 69402 w 138804"/>
                <a:gd name="connsiteY0" fmla="*/ 0 h 267784"/>
                <a:gd name="connsiteX1" fmla="*/ 138804 w 138804"/>
                <a:gd name="connsiteY1" fmla="*/ 78286 h 267784"/>
                <a:gd name="connsiteX2" fmla="*/ 69402 w 138804"/>
                <a:gd name="connsiteY2" fmla="*/ 267784 h 267784"/>
                <a:gd name="connsiteX3" fmla="*/ 0 w 138804"/>
                <a:gd name="connsiteY3" fmla="*/ 78286 h 267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804" h="267784">
                  <a:moveTo>
                    <a:pt x="69402" y="0"/>
                  </a:moveTo>
                  <a:lnTo>
                    <a:pt x="138804" y="78286"/>
                  </a:lnTo>
                  <a:lnTo>
                    <a:pt x="69402" y="267784"/>
                  </a:lnTo>
                  <a:lnTo>
                    <a:pt x="0" y="78286"/>
                  </a:lnTo>
                  <a:close/>
                </a:path>
              </a:pathLst>
            </a:custGeom>
            <a:solidFill>
              <a:srgbClr val="F5822D"/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 flipV="1">
              <a:off x="3674825" y="4074839"/>
              <a:ext cx="4842351" cy="45719"/>
              <a:chOff x="3394710" y="4250530"/>
              <a:chExt cx="5392103" cy="0"/>
            </a:xfrm>
            <a:grpFill/>
          </p:grpSpPr>
          <p:cxnSp>
            <p:nvCxnSpPr>
              <p:cNvPr id="19" name="直接连接符 18"/>
              <p:cNvCxnSpPr/>
              <p:nvPr/>
            </p:nvCxnSpPr>
            <p:spPr>
              <a:xfrm>
                <a:off x="6267450" y="4250530"/>
                <a:ext cx="2519363" cy="0"/>
              </a:xfrm>
              <a:prstGeom prst="line">
                <a:avLst/>
              </a:prstGeom>
              <a:grpFill/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3394710" y="4250530"/>
                <a:ext cx="2519363" cy="0"/>
              </a:xfrm>
              <a:prstGeom prst="line">
                <a:avLst/>
              </a:prstGeom>
              <a:grpFill/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文本框 12"/>
          <p:cNvSpPr txBox="1"/>
          <p:nvPr/>
        </p:nvSpPr>
        <p:spPr>
          <a:xfrm>
            <a:off x="7437866" y="5602283"/>
            <a:ext cx="28611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zh-TW" altLang="en-US" sz="5000" spc="5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陳科名</a:t>
            </a:r>
            <a:endParaRPr lang="zh-CN" altLang="en-US" sz="5000" spc="5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979184" y="5602283"/>
            <a:ext cx="356174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500" spc="5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國立屏北高級中學</a:t>
            </a:r>
            <a:endParaRPr lang="en-US" altLang="zh-TW" sz="2500" spc="5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  <a:p>
            <a:pPr algn="ctr"/>
            <a:r>
              <a:rPr lang="zh-TW" altLang="en-US" sz="2500" spc="5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教師兼教務主任</a:t>
            </a:r>
            <a:endParaRPr lang="en-US" altLang="zh-TW" sz="2500" spc="5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655638" y="532133"/>
            <a:ext cx="9162130" cy="2225975"/>
            <a:chOff x="885958" y="-829961"/>
            <a:chExt cx="8239225" cy="1798582"/>
          </a:xfrm>
        </p:grpSpPr>
        <p:sp>
          <p:nvSpPr>
            <p:cNvPr id="4" name="圓角矩形 3"/>
            <p:cNvSpPr/>
            <p:nvPr/>
          </p:nvSpPr>
          <p:spPr>
            <a:xfrm>
              <a:off x="885958" y="-646485"/>
              <a:ext cx="8239225" cy="1615106"/>
            </a:xfrm>
            <a:custGeom>
              <a:avLst/>
              <a:gdLst>
                <a:gd name="connsiteX0" fmla="*/ 0 w 8489482"/>
                <a:gd name="connsiteY0" fmla="*/ 247053 h 1482290"/>
                <a:gd name="connsiteX1" fmla="*/ 247053 w 8489482"/>
                <a:gd name="connsiteY1" fmla="*/ 0 h 1482290"/>
                <a:gd name="connsiteX2" fmla="*/ 8242429 w 8489482"/>
                <a:gd name="connsiteY2" fmla="*/ 0 h 1482290"/>
                <a:gd name="connsiteX3" fmla="*/ 8489482 w 8489482"/>
                <a:gd name="connsiteY3" fmla="*/ 247053 h 1482290"/>
                <a:gd name="connsiteX4" fmla="*/ 8489482 w 8489482"/>
                <a:gd name="connsiteY4" fmla="*/ 1235237 h 1482290"/>
                <a:gd name="connsiteX5" fmla="*/ 8242429 w 8489482"/>
                <a:gd name="connsiteY5" fmla="*/ 1482290 h 1482290"/>
                <a:gd name="connsiteX6" fmla="*/ 247053 w 8489482"/>
                <a:gd name="connsiteY6" fmla="*/ 1482290 h 1482290"/>
                <a:gd name="connsiteX7" fmla="*/ 0 w 8489482"/>
                <a:gd name="connsiteY7" fmla="*/ 1235237 h 1482290"/>
                <a:gd name="connsiteX8" fmla="*/ 0 w 8489482"/>
                <a:gd name="connsiteY8" fmla="*/ 247053 h 1482290"/>
                <a:gd name="connsiteX0" fmla="*/ 0 w 8489482"/>
                <a:gd name="connsiteY0" fmla="*/ 247053 h 1597793"/>
                <a:gd name="connsiteX1" fmla="*/ 247053 w 8489482"/>
                <a:gd name="connsiteY1" fmla="*/ 0 h 1597793"/>
                <a:gd name="connsiteX2" fmla="*/ 8242429 w 8489482"/>
                <a:gd name="connsiteY2" fmla="*/ 0 h 1597793"/>
                <a:gd name="connsiteX3" fmla="*/ 8489482 w 8489482"/>
                <a:gd name="connsiteY3" fmla="*/ 247053 h 1597793"/>
                <a:gd name="connsiteX4" fmla="*/ 8489482 w 8489482"/>
                <a:gd name="connsiteY4" fmla="*/ 1235237 h 1597793"/>
                <a:gd name="connsiteX5" fmla="*/ 8242429 w 8489482"/>
                <a:gd name="connsiteY5" fmla="*/ 1482290 h 1597793"/>
                <a:gd name="connsiteX6" fmla="*/ 766817 w 8489482"/>
                <a:gd name="connsiteY6" fmla="*/ 1597793 h 1597793"/>
                <a:gd name="connsiteX7" fmla="*/ 0 w 8489482"/>
                <a:gd name="connsiteY7" fmla="*/ 1235237 h 1597793"/>
                <a:gd name="connsiteX8" fmla="*/ 0 w 8489482"/>
                <a:gd name="connsiteY8" fmla="*/ 247053 h 1597793"/>
                <a:gd name="connsiteX0" fmla="*/ 0 w 8489482"/>
                <a:gd name="connsiteY0" fmla="*/ 247053 h 1597793"/>
                <a:gd name="connsiteX1" fmla="*/ 247053 w 8489482"/>
                <a:gd name="connsiteY1" fmla="*/ 0 h 1597793"/>
                <a:gd name="connsiteX2" fmla="*/ 8242429 w 8489482"/>
                <a:gd name="connsiteY2" fmla="*/ 0 h 1597793"/>
                <a:gd name="connsiteX3" fmla="*/ 8489482 w 8489482"/>
                <a:gd name="connsiteY3" fmla="*/ 247053 h 1597793"/>
                <a:gd name="connsiteX4" fmla="*/ 8489482 w 8489482"/>
                <a:gd name="connsiteY4" fmla="*/ 1235237 h 1597793"/>
                <a:gd name="connsiteX5" fmla="*/ 8242429 w 8489482"/>
                <a:gd name="connsiteY5" fmla="*/ 1482290 h 1597793"/>
                <a:gd name="connsiteX6" fmla="*/ 766817 w 8489482"/>
                <a:gd name="connsiteY6" fmla="*/ 1597793 h 1597793"/>
                <a:gd name="connsiteX7" fmla="*/ 0 w 8489482"/>
                <a:gd name="connsiteY7" fmla="*/ 1235237 h 1597793"/>
                <a:gd name="connsiteX8" fmla="*/ 0 w 8489482"/>
                <a:gd name="connsiteY8" fmla="*/ 247053 h 1597793"/>
                <a:gd name="connsiteX0" fmla="*/ 0 w 8489482"/>
                <a:gd name="connsiteY0" fmla="*/ 247053 h 1597793"/>
                <a:gd name="connsiteX1" fmla="*/ 247053 w 8489482"/>
                <a:gd name="connsiteY1" fmla="*/ 0 h 1597793"/>
                <a:gd name="connsiteX2" fmla="*/ 8242429 w 8489482"/>
                <a:gd name="connsiteY2" fmla="*/ 0 h 1597793"/>
                <a:gd name="connsiteX3" fmla="*/ 8489482 w 8489482"/>
                <a:gd name="connsiteY3" fmla="*/ 247053 h 1597793"/>
                <a:gd name="connsiteX4" fmla="*/ 8489482 w 8489482"/>
                <a:gd name="connsiteY4" fmla="*/ 1235237 h 1597793"/>
                <a:gd name="connsiteX5" fmla="*/ 7530159 w 8489482"/>
                <a:gd name="connsiteY5" fmla="*/ 1578542 h 1597793"/>
                <a:gd name="connsiteX6" fmla="*/ 766817 w 8489482"/>
                <a:gd name="connsiteY6" fmla="*/ 1597793 h 1597793"/>
                <a:gd name="connsiteX7" fmla="*/ 0 w 8489482"/>
                <a:gd name="connsiteY7" fmla="*/ 1235237 h 1597793"/>
                <a:gd name="connsiteX8" fmla="*/ 0 w 8489482"/>
                <a:gd name="connsiteY8" fmla="*/ 247053 h 1597793"/>
                <a:gd name="connsiteX0" fmla="*/ 0 w 8489482"/>
                <a:gd name="connsiteY0" fmla="*/ 247053 h 1597793"/>
                <a:gd name="connsiteX1" fmla="*/ 247053 w 8489482"/>
                <a:gd name="connsiteY1" fmla="*/ 0 h 1597793"/>
                <a:gd name="connsiteX2" fmla="*/ 8242429 w 8489482"/>
                <a:gd name="connsiteY2" fmla="*/ 0 h 1597793"/>
                <a:gd name="connsiteX3" fmla="*/ 8489482 w 8489482"/>
                <a:gd name="connsiteY3" fmla="*/ 247053 h 1597793"/>
                <a:gd name="connsiteX4" fmla="*/ 8489482 w 8489482"/>
                <a:gd name="connsiteY4" fmla="*/ 1235237 h 1597793"/>
                <a:gd name="connsiteX5" fmla="*/ 7530159 w 8489482"/>
                <a:gd name="connsiteY5" fmla="*/ 1578542 h 1597793"/>
                <a:gd name="connsiteX6" fmla="*/ 766817 w 8489482"/>
                <a:gd name="connsiteY6" fmla="*/ 1597793 h 1597793"/>
                <a:gd name="connsiteX7" fmla="*/ 0 w 8489482"/>
                <a:gd name="connsiteY7" fmla="*/ 1235237 h 1597793"/>
                <a:gd name="connsiteX8" fmla="*/ 0 w 8489482"/>
                <a:gd name="connsiteY8" fmla="*/ 247053 h 1597793"/>
                <a:gd name="connsiteX0" fmla="*/ 0 w 8489482"/>
                <a:gd name="connsiteY0" fmla="*/ 372182 h 1722922"/>
                <a:gd name="connsiteX1" fmla="*/ 1065201 w 8489482"/>
                <a:gd name="connsiteY1" fmla="*/ 0 h 1722922"/>
                <a:gd name="connsiteX2" fmla="*/ 8242429 w 8489482"/>
                <a:gd name="connsiteY2" fmla="*/ 125129 h 1722922"/>
                <a:gd name="connsiteX3" fmla="*/ 8489482 w 8489482"/>
                <a:gd name="connsiteY3" fmla="*/ 372182 h 1722922"/>
                <a:gd name="connsiteX4" fmla="*/ 8489482 w 8489482"/>
                <a:gd name="connsiteY4" fmla="*/ 1360366 h 1722922"/>
                <a:gd name="connsiteX5" fmla="*/ 7530159 w 8489482"/>
                <a:gd name="connsiteY5" fmla="*/ 1703671 h 1722922"/>
                <a:gd name="connsiteX6" fmla="*/ 766817 w 8489482"/>
                <a:gd name="connsiteY6" fmla="*/ 1722922 h 1722922"/>
                <a:gd name="connsiteX7" fmla="*/ 0 w 8489482"/>
                <a:gd name="connsiteY7" fmla="*/ 1360366 h 1722922"/>
                <a:gd name="connsiteX8" fmla="*/ 0 w 8489482"/>
                <a:gd name="connsiteY8" fmla="*/ 372182 h 1722922"/>
                <a:gd name="connsiteX0" fmla="*/ 0 w 8489482"/>
                <a:gd name="connsiteY0" fmla="*/ 381807 h 1732547"/>
                <a:gd name="connsiteX1" fmla="*/ 1065201 w 8489482"/>
                <a:gd name="connsiteY1" fmla="*/ 9625 h 1732547"/>
                <a:gd name="connsiteX2" fmla="*/ 7713039 w 8489482"/>
                <a:gd name="connsiteY2" fmla="*/ 0 h 1732547"/>
                <a:gd name="connsiteX3" fmla="*/ 8489482 w 8489482"/>
                <a:gd name="connsiteY3" fmla="*/ 381807 h 1732547"/>
                <a:gd name="connsiteX4" fmla="*/ 8489482 w 8489482"/>
                <a:gd name="connsiteY4" fmla="*/ 1369991 h 1732547"/>
                <a:gd name="connsiteX5" fmla="*/ 7530159 w 8489482"/>
                <a:gd name="connsiteY5" fmla="*/ 1713296 h 1732547"/>
                <a:gd name="connsiteX6" fmla="*/ 766817 w 8489482"/>
                <a:gd name="connsiteY6" fmla="*/ 1732547 h 1732547"/>
                <a:gd name="connsiteX7" fmla="*/ 0 w 8489482"/>
                <a:gd name="connsiteY7" fmla="*/ 1369991 h 1732547"/>
                <a:gd name="connsiteX8" fmla="*/ 0 w 8489482"/>
                <a:gd name="connsiteY8" fmla="*/ 381807 h 1732547"/>
                <a:gd name="connsiteX0" fmla="*/ 0 w 8489482"/>
                <a:gd name="connsiteY0" fmla="*/ 381807 h 1732547"/>
                <a:gd name="connsiteX1" fmla="*/ 1065201 w 8489482"/>
                <a:gd name="connsiteY1" fmla="*/ 9625 h 1732547"/>
                <a:gd name="connsiteX2" fmla="*/ 7713039 w 8489482"/>
                <a:gd name="connsiteY2" fmla="*/ 0 h 1732547"/>
                <a:gd name="connsiteX3" fmla="*/ 8171849 w 8489482"/>
                <a:gd name="connsiteY3" fmla="*/ 660940 h 1732547"/>
                <a:gd name="connsiteX4" fmla="*/ 8489482 w 8489482"/>
                <a:gd name="connsiteY4" fmla="*/ 1369991 h 1732547"/>
                <a:gd name="connsiteX5" fmla="*/ 7530159 w 8489482"/>
                <a:gd name="connsiteY5" fmla="*/ 1713296 h 1732547"/>
                <a:gd name="connsiteX6" fmla="*/ 766817 w 8489482"/>
                <a:gd name="connsiteY6" fmla="*/ 1732547 h 1732547"/>
                <a:gd name="connsiteX7" fmla="*/ 0 w 8489482"/>
                <a:gd name="connsiteY7" fmla="*/ 1369991 h 1732547"/>
                <a:gd name="connsiteX8" fmla="*/ 0 w 8489482"/>
                <a:gd name="connsiteY8" fmla="*/ 381807 h 1732547"/>
                <a:gd name="connsiteX0" fmla="*/ 0 w 8489482"/>
                <a:gd name="connsiteY0" fmla="*/ 381807 h 1732547"/>
                <a:gd name="connsiteX1" fmla="*/ 1065201 w 8489482"/>
                <a:gd name="connsiteY1" fmla="*/ 9625 h 1732547"/>
                <a:gd name="connsiteX2" fmla="*/ 7713039 w 8489482"/>
                <a:gd name="connsiteY2" fmla="*/ 0 h 1732547"/>
                <a:gd name="connsiteX3" fmla="*/ 8171849 w 8489482"/>
                <a:gd name="connsiteY3" fmla="*/ 660940 h 1732547"/>
                <a:gd name="connsiteX4" fmla="*/ 8489482 w 8489482"/>
                <a:gd name="connsiteY4" fmla="*/ 1369991 h 1732547"/>
                <a:gd name="connsiteX5" fmla="*/ 7530159 w 8489482"/>
                <a:gd name="connsiteY5" fmla="*/ 1713296 h 1732547"/>
                <a:gd name="connsiteX6" fmla="*/ 766817 w 8489482"/>
                <a:gd name="connsiteY6" fmla="*/ 1732547 h 1732547"/>
                <a:gd name="connsiteX7" fmla="*/ 0 w 8489482"/>
                <a:gd name="connsiteY7" fmla="*/ 1369991 h 1732547"/>
                <a:gd name="connsiteX8" fmla="*/ 0 w 8489482"/>
                <a:gd name="connsiteY8" fmla="*/ 381807 h 1732547"/>
                <a:gd name="connsiteX0" fmla="*/ 0 w 8489482"/>
                <a:gd name="connsiteY0" fmla="*/ 381807 h 1732547"/>
                <a:gd name="connsiteX1" fmla="*/ 1065201 w 8489482"/>
                <a:gd name="connsiteY1" fmla="*/ 9625 h 1732547"/>
                <a:gd name="connsiteX2" fmla="*/ 7713039 w 8489482"/>
                <a:gd name="connsiteY2" fmla="*/ 0 h 1732547"/>
                <a:gd name="connsiteX3" fmla="*/ 8171849 w 8489482"/>
                <a:gd name="connsiteY3" fmla="*/ 660940 h 1732547"/>
                <a:gd name="connsiteX4" fmla="*/ 8489482 w 8489482"/>
                <a:gd name="connsiteY4" fmla="*/ 1369991 h 1732547"/>
                <a:gd name="connsiteX5" fmla="*/ 7530159 w 8489482"/>
                <a:gd name="connsiteY5" fmla="*/ 1713296 h 1732547"/>
                <a:gd name="connsiteX6" fmla="*/ 766817 w 8489482"/>
                <a:gd name="connsiteY6" fmla="*/ 1732547 h 1732547"/>
                <a:gd name="connsiteX7" fmla="*/ 0 w 8489482"/>
                <a:gd name="connsiteY7" fmla="*/ 1369991 h 1732547"/>
                <a:gd name="connsiteX8" fmla="*/ 0 w 8489482"/>
                <a:gd name="connsiteY8" fmla="*/ 381807 h 1732547"/>
                <a:gd name="connsiteX0" fmla="*/ 221381 w 8489482"/>
                <a:gd name="connsiteY0" fmla="*/ 410683 h 1732547"/>
                <a:gd name="connsiteX1" fmla="*/ 1065201 w 8489482"/>
                <a:gd name="connsiteY1" fmla="*/ 9625 h 1732547"/>
                <a:gd name="connsiteX2" fmla="*/ 7713039 w 8489482"/>
                <a:gd name="connsiteY2" fmla="*/ 0 h 1732547"/>
                <a:gd name="connsiteX3" fmla="*/ 8171849 w 8489482"/>
                <a:gd name="connsiteY3" fmla="*/ 660940 h 1732547"/>
                <a:gd name="connsiteX4" fmla="*/ 8489482 w 8489482"/>
                <a:gd name="connsiteY4" fmla="*/ 1369991 h 1732547"/>
                <a:gd name="connsiteX5" fmla="*/ 7530159 w 8489482"/>
                <a:gd name="connsiteY5" fmla="*/ 1713296 h 1732547"/>
                <a:gd name="connsiteX6" fmla="*/ 766817 w 8489482"/>
                <a:gd name="connsiteY6" fmla="*/ 1732547 h 1732547"/>
                <a:gd name="connsiteX7" fmla="*/ 0 w 8489482"/>
                <a:gd name="connsiteY7" fmla="*/ 1369991 h 1732547"/>
                <a:gd name="connsiteX8" fmla="*/ 221381 w 8489482"/>
                <a:gd name="connsiteY8" fmla="*/ 410683 h 1732547"/>
                <a:gd name="connsiteX0" fmla="*/ 221381 w 8489482"/>
                <a:gd name="connsiteY0" fmla="*/ 410683 h 1746543"/>
                <a:gd name="connsiteX1" fmla="*/ 1065201 w 8489482"/>
                <a:gd name="connsiteY1" fmla="*/ 9625 h 1746543"/>
                <a:gd name="connsiteX2" fmla="*/ 7713039 w 8489482"/>
                <a:gd name="connsiteY2" fmla="*/ 0 h 1746543"/>
                <a:gd name="connsiteX3" fmla="*/ 8171849 w 8489482"/>
                <a:gd name="connsiteY3" fmla="*/ 660940 h 1746543"/>
                <a:gd name="connsiteX4" fmla="*/ 8489482 w 8489482"/>
                <a:gd name="connsiteY4" fmla="*/ 1369991 h 1746543"/>
                <a:gd name="connsiteX5" fmla="*/ 7530159 w 8489482"/>
                <a:gd name="connsiteY5" fmla="*/ 1713296 h 1746543"/>
                <a:gd name="connsiteX6" fmla="*/ 4271356 w 8489482"/>
                <a:gd name="connsiteY6" fmla="*/ 1706660 h 1746543"/>
                <a:gd name="connsiteX7" fmla="*/ 766817 w 8489482"/>
                <a:gd name="connsiteY7" fmla="*/ 1732547 h 1746543"/>
                <a:gd name="connsiteX8" fmla="*/ 0 w 8489482"/>
                <a:gd name="connsiteY8" fmla="*/ 1369991 h 1746543"/>
                <a:gd name="connsiteX9" fmla="*/ 221381 w 8489482"/>
                <a:gd name="connsiteY9" fmla="*/ 410683 h 1746543"/>
                <a:gd name="connsiteX0" fmla="*/ 221381 w 8489482"/>
                <a:gd name="connsiteY0" fmla="*/ 410683 h 1746543"/>
                <a:gd name="connsiteX1" fmla="*/ 1065201 w 8489482"/>
                <a:gd name="connsiteY1" fmla="*/ 9625 h 1746543"/>
                <a:gd name="connsiteX2" fmla="*/ 7713039 w 8489482"/>
                <a:gd name="connsiteY2" fmla="*/ 0 h 1746543"/>
                <a:gd name="connsiteX3" fmla="*/ 8171849 w 8489482"/>
                <a:gd name="connsiteY3" fmla="*/ 660940 h 1746543"/>
                <a:gd name="connsiteX4" fmla="*/ 8489482 w 8489482"/>
                <a:gd name="connsiteY4" fmla="*/ 1369991 h 1746543"/>
                <a:gd name="connsiteX5" fmla="*/ 7530159 w 8489482"/>
                <a:gd name="connsiteY5" fmla="*/ 1713296 h 1746543"/>
                <a:gd name="connsiteX6" fmla="*/ 4271356 w 8489482"/>
                <a:gd name="connsiteY6" fmla="*/ 1706660 h 1746543"/>
                <a:gd name="connsiteX7" fmla="*/ 766817 w 8489482"/>
                <a:gd name="connsiteY7" fmla="*/ 1732547 h 1746543"/>
                <a:gd name="connsiteX8" fmla="*/ 0 w 8489482"/>
                <a:gd name="connsiteY8" fmla="*/ 1369991 h 1746543"/>
                <a:gd name="connsiteX9" fmla="*/ 221381 w 8489482"/>
                <a:gd name="connsiteY9" fmla="*/ 410683 h 1746543"/>
                <a:gd name="connsiteX0" fmla="*/ 221381 w 8489482"/>
                <a:gd name="connsiteY0" fmla="*/ 410683 h 1742662"/>
                <a:gd name="connsiteX1" fmla="*/ 1065201 w 8489482"/>
                <a:gd name="connsiteY1" fmla="*/ 9625 h 1742662"/>
                <a:gd name="connsiteX2" fmla="*/ 7713039 w 8489482"/>
                <a:gd name="connsiteY2" fmla="*/ 0 h 1742662"/>
                <a:gd name="connsiteX3" fmla="*/ 8171849 w 8489482"/>
                <a:gd name="connsiteY3" fmla="*/ 660940 h 1742662"/>
                <a:gd name="connsiteX4" fmla="*/ 8489482 w 8489482"/>
                <a:gd name="connsiteY4" fmla="*/ 1369991 h 1742662"/>
                <a:gd name="connsiteX5" fmla="*/ 7530159 w 8489482"/>
                <a:gd name="connsiteY5" fmla="*/ 1713296 h 1742662"/>
                <a:gd name="connsiteX6" fmla="*/ 4271356 w 8489482"/>
                <a:gd name="connsiteY6" fmla="*/ 1706660 h 1742662"/>
                <a:gd name="connsiteX7" fmla="*/ 766817 w 8489482"/>
                <a:gd name="connsiteY7" fmla="*/ 1732547 h 1742662"/>
                <a:gd name="connsiteX8" fmla="*/ 0 w 8489482"/>
                <a:gd name="connsiteY8" fmla="*/ 1369991 h 1742662"/>
                <a:gd name="connsiteX9" fmla="*/ 221381 w 8489482"/>
                <a:gd name="connsiteY9" fmla="*/ 410683 h 1742662"/>
                <a:gd name="connsiteX0" fmla="*/ 221381 w 8489482"/>
                <a:gd name="connsiteY0" fmla="*/ 410683 h 1812538"/>
                <a:gd name="connsiteX1" fmla="*/ 1065201 w 8489482"/>
                <a:gd name="connsiteY1" fmla="*/ 9625 h 1812538"/>
                <a:gd name="connsiteX2" fmla="*/ 7713039 w 8489482"/>
                <a:gd name="connsiteY2" fmla="*/ 0 h 1812538"/>
                <a:gd name="connsiteX3" fmla="*/ 8171849 w 8489482"/>
                <a:gd name="connsiteY3" fmla="*/ 660940 h 1812538"/>
                <a:gd name="connsiteX4" fmla="*/ 8489482 w 8489482"/>
                <a:gd name="connsiteY4" fmla="*/ 1369991 h 1812538"/>
                <a:gd name="connsiteX5" fmla="*/ 7530159 w 8489482"/>
                <a:gd name="connsiteY5" fmla="*/ 1713296 h 1812538"/>
                <a:gd name="connsiteX6" fmla="*/ 4223229 w 8489482"/>
                <a:gd name="connsiteY6" fmla="*/ 1812538 h 1812538"/>
                <a:gd name="connsiteX7" fmla="*/ 766817 w 8489482"/>
                <a:gd name="connsiteY7" fmla="*/ 1732547 h 1812538"/>
                <a:gd name="connsiteX8" fmla="*/ 0 w 8489482"/>
                <a:gd name="connsiteY8" fmla="*/ 1369991 h 1812538"/>
                <a:gd name="connsiteX9" fmla="*/ 221381 w 8489482"/>
                <a:gd name="connsiteY9" fmla="*/ 410683 h 1812538"/>
                <a:gd name="connsiteX0" fmla="*/ 539015 w 8489482"/>
                <a:gd name="connsiteY0" fmla="*/ 564687 h 1812538"/>
                <a:gd name="connsiteX1" fmla="*/ 1065201 w 8489482"/>
                <a:gd name="connsiteY1" fmla="*/ 9625 h 1812538"/>
                <a:gd name="connsiteX2" fmla="*/ 7713039 w 8489482"/>
                <a:gd name="connsiteY2" fmla="*/ 0 h 1812538"/>
                <a:gd name="connsiteX3" fmla="*/ 8171849 w 8489482"/>
                <a:gd name="connsiteY3" fmla="*/ 660940 h 1812538"/>
                <a:gd name="connsiteX4" fmla="*/ 8489482 w 8489482"/>
                <a:gd name="connsiteY4" fmla="*/ 1369991 h 1812538"/>
                <a:gd name="connsiteX5" fmla="*/ 7530159 w 8489482"/>
                <a:gd name="connsiteY5" fmla="*/ 1713296 h 1812538"/>
                <a:gd name="connsiteX6" fmla="*/ 4223229 w 8489482"/>
                <a:gd name="connsiteY6" fmla="*/ 1812538 h 1812538"/>
                <a:gd name="connsiteX7" fmla="*/ 766817 w 8489482"/>
                <a:gd name="connsiteY7" fmla="*/ 1732547 h 1812538"/>
                <a:gd name="connsiteX8" fmla="*/ 0 w 8489482"/>
                <a:gd name="connsiteY8" fmla="*/ 1369991 h 1812538"/>
                <a:gd name="connsiteX9" fmla="*/ 539015 w 8489482"/>
                <a:gd name="connsiteY9" fmla="*/ 564687 h 1812538"/>
                <a:gd name="connsiteX0" fmla="*/ 288758 w 8239225"/>
                <a:gd name="connsiteY0" fmla="*/ 564687 h 1812538"/>
                <a:gd name="connsiteX1" fmla="*/ 814944 w 8239225"/>
                <a:gd name="connsiteY1" fmla="*/ 9625 h 1812538"/>
                <a:gd name="connsiteX2" fmla="*/ 7462782 w 8239225"/>
                <a:gd name="connsiteY2" fmla="*/ 0 h 1812538"/>
                <a:gd name="connsiteX3" fmla="*/ 7921592 w 8239225"/>
                <a:gd name="connsiteY3" fmla="*/ 660940 h 1812538"/>
                <a:gd name="connsiteX4" fmla="*/ 8239225 w 8239225"/>
                <a:gd name="connsiteY4" fmla="*/ 1369991 h 1812538"/>
                <a:gd name="connsiteX5" fmla="*/ 7279902 w 8239225"/>
                <a:gd name="connsiteY5" fmla="*/ 1713296 h 1812538"/>
                <a:gd name="connsiteX6" fmla="*/ 3972972 w 8239225"/>
                <a:gd name="connsiteY6" fmla="*/ 1812538 h 1812538"/>
                <a:gd name="connsiteX7" fmla="*/ 516560 w 8239225"/>
                <a:gd name="connsiteY7" fmla="*/ 1732547 h 1812538"/>
                <a:gd name="connsiteX8" fmla="*/ 0 w 8239225"/>
                <a:gd name="connsiteY8" fmla="*/ 1119734 h 1812538"/>
                <a:gd name="connsiteX9" fmla="*/ 288758 w 8239225"/>
                <a:gd name="connsiteY9" fmla="*/ 564687 h 1812538"/>
                <a:gd name="connsiteX0" fmla="*/ 173255 w 8239225"/>
                <a:gd name="connsiteY0" fmla="*/ 468435 h 1812538"/>
                <a:gd name="connsiteX1" fmla="*/ 814944 w 8239225"/>
                <a:gd name="connsiteY1" fmla="*/ 9625 h 1812538"/>
                <a:gd name="connsiteX2" fmla="*/ 7462782 w 8239225"/>
                <a:gd name="connsiteY2" fmla="*/ 0 h 1812538"/>
                <a:gd name="connsiteX3" fmla="*/ 7921592 w 8239225"/>
                <a:gd name="connsiteY3" fmla="*/ 660940 h 1812538"/>
                <a:gd name="connsiteX4" fmla="*/ 8239225 w 8239225"/>
                <a:gd name="connsiteY4" fmla="*/ 1369991 h 1812538"/>
                <a:gd name="connsiteX5" fmla="*/ 7279902 w 8239225"/>
                <a:gd name="connsiteY5" fmla="*/ 1713296 h 1812538"/>
                <a:gd name="connsiteX6" fmla="*/ 3972972 w 8239225"/>
                <a:gd name="connsiteY6" fmla="*/ 1812538 h 1812538"/>
                <a:gd name="connsiteX7" fmla="*/ 516560 w 8239225"/>
                <a:gd name="connsiteY7" fmla="*/ 1732547 h 1812538"/>
                <a:gd name="connsiteX8" fmla="*/ 0 w 8239225"/>
                <a:gd name="connsiteY8" fmla="*/ 1119734 h 1812538"/>
                <a:gd name="connsiteX9" fmla="*/ 173255 w 8239225"/>
                <a:gd name="connsiteY9" fmla="*/ 468435 h 1812538"/>
                <a:gd name="connsiteX0" fmla="*/ 173255 w 8239225"/>
                <a:gd name="connsiteY0" fmla="*/ 468435 h 1812538"/>
                <a:gd name="connsiteX1" fmla="*/ 891947 w 8239225"/>
                <a:gd name="connsiteY1" fmla="*/ 105878 h 1812538"/>
                <a:gd name="connsiteX2" fmla="*/ 7462782 w 8239225"/>
                <a:gd name="connsiteY2" fmla="*/ 0 h 1812538"/>
                <a:gd name="connsiteX3" fmla="*/ 7921592 w 8239225"/>
                <a:gd name="connsiteY3" fmla="*/ 660940 h 1812538"/>
                <a:gd name="connsiteX4" fmla="*/ 8239225 w 8239225"/>
                <a:gd name="connsiteY4" fmla="*/ 1369991 h 1812538"/>
                <a:gd name="connsiteX5" fmla="*/ 7279902 w 8239225"/>
                <a:gd name="connsiteY5" fmla="*/ 1713296 h 1812538"/>
                <a:gd name="connsiteX6" fmla="*/ 3972972 w 8239225"/>
                <a:gd name="connsiteY6" fmla="*/ 1812538 h 1812538"/>
                <a:gd name="connsiteX7" fmla="*/ 516560 w 8239225"/>
                <a:gd name="connsiteY7" fmla="*/ 1732547 h 1812538"/>
                <a:gd name="connsiteX8" fmla="*/ 0 w 8239225"/>
                <a:gd name="connsiteY8" fmla="*/ 1119734 h 1812538"/>
                <a:gd name="connsiteX9" fmla="*/ 173255 w 8239225"/>
                <a:gd name="connsiteY9" fmla="*/ 468435 h 1812538"/>
                <a:gd name="connsiteX0" fmla="*/ 173255 w 8239225"/>
                <a:gd name="connsiteY0" fmla="*/ 488835 h 1832938"/>
                <a:gd name="connsiteX1" fmla="*/ 891947 w 8239225"/>
                <a:gd name="connsiteY1" fmla="*/ 126278 h 1832938"/>
                <a:gd name="connsiteX2" fmla="*/ 7462782 w 8239225"/>
                <a:gd name="connsiteY2" fmla="*/ 20400 h 1832938"/>
                <a:gd name="connsiteX3" fmla="*/ 7921592 w 8239225"/>
                <a:gd name="connsiteY3" fmla="*/ 681340 h 1832938"/>
                <a:gd name="connsiteX4" fmla="*/ 8239225 w 8239225"/>
                <a:gd name="connsiteY4" fmla="*/ 1390391 h 1832938"/>
                <a:gd name="connsiteX5" fmla="*/ 7279902 w 8239225"/>
                <a:gd name="connsiteY5" fmla="*/ 1733696 h 1832938"/>
                <a:gd name="connsiteX6" fmla="*/ 3972972 w 8239225"/>
                <a:gd name="connsiteY6" fmla="*/ 1832938 h 1832938"/>
                <a:gd name="connsiteX7" fmla="*/ 516560 w 8239225"/>
                <a:gd name="connsiteY7" fmla="*/ 1752947 h 1832938"/>
                <a:gd name="connsiteX8" fmla="*/ 0 w 8239225"/>
                <a:gd name="connsiteY8" fmla="*/ 1140134 h 1832938"/>
                <a:gd name="connsiteX9" fmla="*/ 173255 w 8239225"/>
                <a:gd name="connsiteY9" fmla="*/ 488835 h 1832938"/>
                <a:gd name="connsiteX0" fmla="*/ 173255 w 8239225"/>
                <a:gd name="connsiteY0" fmla="*/ 574313 h 1918416"/>
                <a:gd name="connsiteX1" fmla="*/ 891947 w 8239225"/>
                <a:gd name="connsiteY1" fmla="*/ 211756 h 1918416"/>
                <a:gd name="connsiteX2" fmla="*/ 7183649 w 8239225"/>
                <a:gd name="connsiteY2" fmla="*/ 0 h 1918416"/>
                <a:gd name="connsiteX3" fmla="*/ 7921592 w 8239225"/>
                <a:gd name="connsiteY3" fmla="*/ 766818 h 1918416"/>
                <a:gd name="connsiteX4" fmla="*/ 8239225 w 8239225"/>
                <a:gd name="connsiteY4" fmla="*/ 1475869 h 1918416"/>
                <a:gd name="connsiteX5" fmla="*/ 7279902 w 8239225"/>
                <a:gd name="connsiteY5" fmla="*/ 1819174 h 1918416"/>
                <a:gd name="connsiteX6" fmla="*/ 3972972 w 8239225"/>
                <a:gd name="connsiteY6" fmla="*/ 1918416 h 1918416"/>
                <a:gd name="connsiteX7" fmla="*/ 516560 w 8239225"/>
                <a:gd name="connsiteY7" fmla="*/ 1838425 h 1918416"/>
                <a:gd name="connsiteX8" fmla="*/ 0 w 8239225"/>
                <a:gd name="connsiteY8" fmla="*/ 1225612 h 1918416"/>
                <a:gd name="connsiteX9" fmla="*/ 173255 w 8239225"/>
                <a:gd name="connsiteY9" fmla="*/ 574313 h 1918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39225" h="1918416">
                  <a:moveTo>
                    <a:pt x="173255" y="574313"/>
                  </a:moveTo>
                  <a:cubicBezTo>
                    <a:pt x="173255" y="437869"/>
                    <a:pt x="755503" y="211756"/>
                    <a:pt x="891947" y="211756"/>
                  </a:cubicBezTo>
                  <a:cubicBezTo>
                    <a:pt x="3005223" y="-16043"/>
                    <a:pt x="4993371" y="35293"/>
                    <a:pt x="7183649" y="0"/>
                  </a:cubicBezTo>
                  <a:cubicBezTo>
                    <a:pt x="7320093" y="0"/>
                    <a:pt x="8017845" y="514871"/>
                    <a:pt x="7921592" y="766818"/>
                  </a:cubicBezTo>
                  <a:cubicBezTo>
                    <a:pt x="8383605" y="608532"/>
                    <a:pt x="8133347" y="1239519"/>
                    <a:pt x="8239225" y="1475869"/>
                  </a:cubicBezTo>
                  <a:cubicBezTo>
                    <a:pt x="8239225" y="1612313"/>
                    <a:pt x="7416346" y="1819174"/>
                    <a:pt x="7279902" y="1819174"/>
                  </a:cubicBezTo>
                  <a:cubicBezTo>
                    <a:pt x="6572068" y="1860848"/>
                    <a:pt x="4984692" y="1847831"/>
                    <a:pt x="3972972" y="1918416"/>
                  </a:cubicBezTo>
                  <a:lnTo>
                    <a:pt x="516560" y="1838425"/>
                  </a:lnTo>
                  <a:cubicBezTo>
                    <a:pt x="380116" y="1838425"/>
                    <a:pt x="0" y="1362056"/>
                    <a:pt x="0" y="1225612"/>
                  </a:cubicBezTo>
                  <a:lnTo>
                    <a:pt x="173255" y="574313"/>
                  </a:ln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" name="群組 4"/>
            <p:cNvGrpSpPr/>
            <p:nvPr/>
          </p:nvGrpSpPr>
          <p:grpSpPr>
            <a:xfrm>
              <a:off x="1025244" y="-829961"/>
              <a:ext cx="7660668" cy="1659922"/>
              <a:chOff x="511184" y="73709"/>
              <a:chExt cx="7660668" cy="1659922"/>
            </a:xfrm>
          </p:grpSpPr>
          <p:sp>
            <p:nvSpPr>
              <p:cNvPr id="15" name="文字方塊 14"/>
              <p:cNvSpPr txBox="1"/>
              <p:nvPr/>
            </p:nvSpPr>
            <p:spPr>
              <a:xfrm>
                <a:off x="511184" y="1064738"/>
                <a:ext cx="2093106" cy="6309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3500" b="1" dirty="0">
                    <a:ln w="0"/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/>
                    </a:gradFill>
                    <a:effectLst>
                      <a:reflection blurRad="6350" stA="53000" endA="300" endPos="35500" dir="5400000" sy="-90000" algn="bl" rotWithShape="0"/>
                    </a:effectLst>
                    <a:latin typeface="金梅浪漫海報字體" panose="02010509060101010101" pitchFamily="49" charset="-120"/>
                    <a:ea typeface="金梅浪漫海報字體" panose="02010509060101010101" pitchFamily="49" charset="-120"/>
                  </a:rPr>
                  <a:t>屏南之星</a:t>
                </a:r>
              </a:p>
            </p:txBody>
          </p:sp>
          <p:pic>
            <p:nvPicPr>
              <p:cNvPr id="16" name="圖片 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6972" y="1108096"/>
                <a:ext cx="3614880" cy="53421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8" name="圖片 17"/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0001" b="80400"/>
              <a:stretch/>
            </p:blipFill>
            <p:spPr>
              <a:xfrm>
                <a:off x="1557737" y="73709"/>
                <a:ext cx="1872208" cy="100811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0" name="圖片 19"/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947" r="32693" b="62199"/>
              <a:stretch/>
            </p:blipFill>
            <p:spPr>
              <a:xfrm>
                <a:off x="2289957" y="815360"/>
                <a:ext cx="1800200" cy="918271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5" name="圖片 24"/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493" r="59616" b="41907"/>
              <a:stretch/>
            </p:blipFill>
            <p:spPr>
              <a:xfrm rot="150156">
                <a:off x="3819404" y="472197"/>
                <a:ext cx="879409" cy="820783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6" name="圖片 25"/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9481" r="-2306" b="21600"/>
              <a:stretch/>
            </p:blipFill>
            <p:spPr>
              <a:xfrm>
                <a:off x="4331759" y="121460"/>
                <a:ext cx="2888539" cy="1027232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47270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4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uiExpand="1" build="p"/>
      <p:bldP spid="24" grpId="0" uiExpand="1" build="p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6" y="1100667"/>
            <a:ext cx="12193755" cy="470679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1082858"/>
            <a:ext cx="12192000" cy="4724599"/>
          </a:xfrm>
          <a:prstGeom prst="rect">
            <a:avLst/>
          </a:prstGeom>
          <a:solidFill>
            <a:srgbClr val="161D30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TW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656951" y="1595174"/>
            <a:ext cx="1852751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40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Part 02</a:t>
            </a:r>
            <a:endParaRPr lang="zh-CN" altLang="en-US" sz="4000" b="1" dirty="0">
              <a:ln>
                <a:solidFill>
                  <a:schemeClr val="bg1"/>
                </a:solidFill>
              </a:ln>
              <a:solidFill>
                <a:srgbClr val="F5822D"/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15218" y="2146582"/>
            <a:ext cx="3493264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zh-TW" altLang="en-US" sz="4000" b="1" spc="300" dirty="0">
                <a:solidFill>
                  <a:schemeClr val="bg1"/>
                </a:solidFill>
                <a:cs typeface="+mn-ea"/>
                <a:sym typeface="+mn-lt"/>
              </a:rPr>
              <a:t>校務發展計畫</a:t>
            </a:r>
            <a:endParaRPr lang="zh-CN" altLang="en-US" sz="4000" b="1" spc="3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382386" y="2077028"/>
            <a:ext cx="3429144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n-ea"/>
                <a:sym typeface="+mn-lt"/>
              </a:rPr>
              <a:t>一、教育理念</a:t>
            </a:r>
            <a:endParaRPr lang="en-US" altLang="zh-TW" sz="2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+mn-ea"/>
              <a:sym typeface="+mn-lt"/>
            </a:endParaRPr>
          </a:p>
          <a:p>
            <a:pPr>
              <a:lnSpc>
                <a:spcPct val="200000"/>
              </a:lnSpc>
            </a:pPr>
            <a:r>
              <a:rPr lang="zh-TW" altLang="en-US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n-ea"/>
                <a:sym typeface="+mn-lt"/>
              </a:rPr>
              <a:t>二、辦學目標與具體策略</a:t>
            </a:r>
            <a:endParaRPr lang="en-US" altLang="zh-TW" sz="2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+mn-ea"/>
              <a:sym typeface="+mn-lt"/>
            </a:endParaRPr>
          </a:p>
          <a:p>
            <a:pPr>
              <a:lnSpc>
                <a:spcPct val="200000"/>
              </a:lnSpc>
            </a:pPr>
            <a:r>
              <a:rPr lang="zh-TW" altLang="en-US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n-ea"/>
                <a:sym typeface="+mn-lt"/>
              </a:rPr>
              <a:t>三、</a:t>
            </a:r>
            <a:r>
              <a:rPr lang="zh-TW" altLang="zh-TW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學校現況分析</a:t>
            </a:r>
            <a:endParaRPr lang="en-US" altLang="zh-TW" sz="2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+mn-ea"/>
              <a:sym typeface="+mn-lt"/>
            </a:endParaRPr>
          </a:p>
          <a:p>
            <a:pPr>
              <a:lnSpc>
                <a:spcPct val="200000"/>
              </a:lnSpc>
            </a:pPr>
            <a:r>
              <a:rPr lang="zh-TW" altLang="en-US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n-ea"/>
                <a:sym typeface="+mn-lt"/>
              </a:rPr>
              <a:t>四、校務發展作為</a:t>
            </a:r>
            <a:endParaRPr lang="zh-CN" altLang="en-US" sz="2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516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760658" y="221156"/>
            <a:ext cx="364715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一、</a:t>
            </a:r>
            <a:r>
              <a:rPr lang="zh-TW" altLang="en-US" sz="4500" b="1" dirty="0">
                <a:solidFill>
                  <a:srgbClr val="ED7D31">
                    <a:lumMod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教育理念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70279" y="1173427"/>
            <a:ext cx="11101697" cy="232067"/>
            <a:chOff x="3399949" y="4067540"/>
            <a:chExt cx="12810401" cy="267784"/>
          </a:xfrm>
          <a:solidFill>
            <a:schemeClr val="accent2"/>
          </a:solidFill>
        </p:grpSpPr>
        <p:sp>
          <p:nvSpPr>
            <p:cNvPr id="9" name="任意多边形 8"/>
            <p:cNvSpPr/>
            <p:nvPr/>
          </p:nvSpPr>
          <p:spPr>
            <a:xfrm>
              <a:off x="6026598" y="4067540"/>
              <a:ext cx="138804" cy="267784"/>
            </a:xfrm>
            <a:custGeom>
              <a:avLst/>
              <a:gdLst>
                <a:gd name="connsiteX0" fmla="*/ 69402 w 138804"/>
                <a:gd name="connsiteY0" fmla="*/ 0 h 267784"/>
                <a:gd name="connsiteX1" fmla="*/ 138804 w 138804"/>
                <a:gd name="connsiteY1" fmla="*/ 78286 h 267784"/>
                <a:gd name="connsiteX2" fmla="*/ 69402 w 138804"/>
                <a:gd name="connsiteY2" fmla="*/ 267784 h 267784"/>
                <a:gd name="connsiteX3" fmla="*/ 0 w 138804"/>
                <a:gd name="connsiteY3" fmla="*/ 78286 h 267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804" h="267784">
                  <a:moveTo>
                    <a:pt x="69402" y="0"/>
                  </a:moveTo>
                  <a:lnTo>
                    <a:pt x="138804" y="78286"/>
                  </a:lnTo>
                  <a:lnTo>
                    <a:pt x="69402" y="267784"/>
                  </a:lnTo>
                  <a:lnTo>
                    <a:pt x="0" y="78286"/>
                  </a:lnTo>
                  <a:close/>
                </a:path>
              </a:pathLst>
            </a:custGeom>
            <a:grpFill/>
            <a:ln>
              <a:solidFill>
                <a:srgbClr val="FD94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icrosoft YaHei"/>
                <a:cs typeface="+mn-ea"/>
                <a:sym typeface="+mn-lt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399949" y="4149586"/>
              <a:ext cx="12810401" cy="0"/>
              <a:chOff x="3394710" y="4250530"/>
              <a:chExt cx="12810401" cy="0"/>
            </a:xfrm>
            <a:grpFill/>
          </p:grpSpPr>
          <p:cxnSp>
            <p:nvCxnSpPr>
              <p:cNvPr id="11" name="直接连接符 10"/>
              <p:cNvCxnSpPr/>
              <p:nvPr/>
            </p:nvCxnSpPr>
            <p:spPr>
              <a:xfrm>
                <a:off x="6267450" y="4250530"/>
                <a:ext cx="9937661" cy="0"/>
              </a:xfrm>
              <a:prstGeom prst="line">
                <a:avLst/>
              </a:prstGeom>
              <a:grpFill/>
              <a:ln>
                <a:solidFill>
                  <a:srgbClr val="FD94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3394710" y="4250530"/>
                <a:ext cx="2519363" cy="0"/>
              </a:xfrm>
              <a:prstGeom prst="line">
                <a:avLst/>
              </a:prstGeom>
              <a:grpFill/>
              <a:ln>
                <a:solidFill>
                  <a:srgbClr val="FD94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文字版面配置區 1">
            <a:extLst>
              <a:ext uri="{FF2B5EF4-FFF2-40B4-BE49-F238E27FC236}">
                <a16:creationId xmlns:a16="http://schemas.microsoft.com/office/drawing/2014/main" id="{1CCE9D2C-7F80-4F61-8E68-F52C29A04B90}"/>
              </a:ext>
            </a:extLst>
          </p:cNvPr>
          <p:cNvSpPr txBox="1">
            <a:spLocks/>
          </p:cNvSpPr>
          <p:nvPr/>
        </p:nvSpPr>
        <p:spPr>
          <a:xfrm>
            <a:off x="5572546" y="390054"/>
            <a:ext cx="6328942" cy="5425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20000"/>
                <a:lumOff val="80000"/>
              </a:schemeClr>
            </a:solidFill>
          </a:ln>
          <a:effectLst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zh-TW" altLang="en-US" dirty="0">
                <a:solidFill>
                  <a:schemeClr val="bg1"/>
                </a:solidFill>
              </a:rPr>
              <a:t>教育不是注滿一桶水，而是點燃一把火 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Microsoft YaHei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50" y="1067298"/>
            <a:ext cx="1767830" cy="261256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9092" y="66390"/>
            <a:ext cx="1762374" cy="75318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760658" y="1937604"/>
            <a:ext cx="7779545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Bef>
                <a:spcPts val="600"/>
              </a:spcBef>
              <a:spcAft>
                <a:spcPts val="600"/>
              </a:spcAft>
            </a:pPr>
            <a:r>
              <a:rPr lang="en-US" altLang="zh-TW" sz="3500" kern="1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(</a:t>
            </a:r>
            <a:r>
              <a:rPr lang="zh-TW" altLang="en-US" sz="3500" kern="1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一</a:t>
            </a:r>
            <a:r>
              <a:rPr lang="en-US" altLang="zh-TW" sz="3500" kern="1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)</a:t>
            </a:r>
            <a:r>
              <a:rPr lang="zh-TW" altLang="en-US" sz="3500" kern="1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zh-TW" altLang="zh-TW" sz="3500" kern="1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有教無類，創造教育幸福感</a:t>
            </a:r>
            <a:r>
              <a:rPr lang="zh-TW" altLang="en-US" sz="3500" kern="1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。</a:t>
            </a:r>
            <a:endParaRPr lang="en-US" altLang="zh-TW" sz="3500" kern="100" dirty="0">
              <a:solidFill>
                <a:srgbClr val="0070C0"/>
              </a:solidFill>
              <a:latin typeface="+mn-ea"/>
              <a:cs typeface="Times New Roman" panose="02020603050405020304" pitchFamily="18" charset="0"/>
            </a:endParaRPr>
          </a:p>
          <a:p>
            <a:pPr marL="0" lvl="2">
              <a:spcBef>
                <a:spcPts val="600"/>
              </a:spcBef>
              <a:spcAft>
                <a:spcPts val="600"/>
              </a:spcAft>
            </a:pPr>
            <a:r>
              <a:rPr lang="en-US" altLang="zh-TW" sz="3500" kern="1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(</a:t>
            </a:r>
            <a:r>
              <a:rPr lang="zh-TW" altLang="en-US" sz="3500" kern="1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二</a:t>
            </a:r>
            <a:r>
              <a:rPr lang="en-US" altLang="zh-TW" sz="3500" kern="1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)</a:t>
            </a:r>
            <a:r>
              <a:rPr lang="zh-TW" altLang="en-US" sz="3500" kern="1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zh-TW" altLang="zh-TW" sz="3500" kern="1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因材施教，尋找每位學生的亮點</a:t>
            </a:r>
            <a:r>
              <a:rPr lang="zh-TW" altLang="en-US" sz="3500" kern="1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。</a:t>
            </a:r>
            <a:endParaRPr lang="en-US" altLang="zh-TW" sz="3500" kern="100" dirty="0">
              <a:solidFill>
                <a:srgbClr val="0070C0"/>
              </a:solidFill>
              <a:latin typeface="+mn-ea"/>
              <a:cs typeface="Times New Roman" panose="02020603050405020304" pitchFamily="18" charset="0"/>
            </a:endParaRPr>
          </a:p>
          <a:p>
            <a:pPr marL="0" lvl="2">
              <a:spcBef>
                <a:spcPts val="600"/>
              </a:spcBef>
              <a:spcAft>
                <a:spcPts val="600"/>
              </a:spcAft>
            </a:pPr>
            <a:r>
              <a:rPr lang="en-US" altLang="zh-TW" sz="3500" kern="1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(</a:t>
            </a:r>
            <a:r>
              <a:rPr lang="zh-TW" altLang="en-US" sz="3500" kern="1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三</a:t>
            </a:r>
            <a:r>
              <a:rPr lang="en-US" altLang="zh-TW" sz="3500" kern="1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)</a:t>
            </a:r>
            <a:r>
              <a:rPr lang="zh-TW" altLang="en-US" sz="3500" kern="1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zh-TW" altLang="zh-TW" sz="3500" kern="1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適性揚才，成就每一位孩子</a:t>
            </a:r>
            <a:r>
              <a:rPr lang="zh-TW" altLang="en-US" sz="3500" kern="1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。</a:t>
            </a:r>
            <a:endParaRPr lang="en-US" altLang="zh-TW" sz="3500" kern="100" dirty="0">
              <a:solidFill>
                <a:srgbClr val="0070C0"/>
              </a:solidFill>
              <a:latin typeface="+mn-ea"/>
              <a:cs typeface="Times New Roman" panose="02020603050405020304" pitchFamily="18" charset="0"/>
            </a:endParaRPr>
          </a:p>
          <a:p>
            <a:pPr marL="0" lvl="2">
              <a:spcBef>
                <a:spcPts val="600"/>
              </a:spcBef>
              <a:spcAft>
                <a:spcPts val="600"/>
              </a:spcAft>
            </a:pPr>
            <a:r>
              <a:rPr lang="en-US" altLang="zh-TW" sz="3500" kern="1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(</a:t>
            </a:r>
            <a:r>
              <a:rPr lang="zh-TW" altLang="en-US" sz="3500" kern="1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四</a:t>
            </a:r>
            <a:r>
              <a:rPr lang="en-US" altLang="zh-TW" sz="3500" kern="1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)</a:t>
            </a:r>
            <a:r>
              <a:rPr lang="zh-TW" altLang="en-US" sz="3500" kern="1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zh-TW" altLang="zh-TW" sz="3500" kern="1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多元進路，開創教育大未來</a:t>
            </a:r>
            <a:r>
              <a:rPr lang="zh-TW" altLang="en-US" sz="3500" kern="1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。</a:t>
            </a:r>
            <a:endParaRPr lang="en-US" altLang="zh-TW" sz="3500" kern="100" dirty="0">
              <a:solidFill>
                <a:srgbClr val="0070C0"/>
              </a:solidFill>
              <a:latin typeface="+mn-ea"/>
              <a:cs typeface="Times New Roman" panose="02020603050405020304" pitchFamily="18" charset="0"/>
            </a:endParaRPr>
          </a:p>
          <a:p>
            <a:pPr marL="0" lvl="2">
              <a:spcBef>
                <a:spcPts val="600"/>
              </a:spcBef>
              <a:spcAft>
                <a:spcPts val="600"/>
              </a:spcAft>
            </a:pPr>
            <a:r>
              <a:rPr lang="en-US" altLang="zh-TW" sz="3500" kern="1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(</a:t>
            </a:r>
            <a:r>
              <a:rPr lang="zh-TW" altLang="en-US" sz="3500" kern="1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五</a:t>
            </a:r>
            <a:r>
              <a:rPr lang="en-US" altLang="zh-TW" sz="3500" kern="1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)</a:t>
            </a:r>
            <a:r>
              <a:rPr lang="zh-TW" altLang="en-US" sz="3500" kern="1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zh-TW" altLang="zh-TW" sz="3500" kern="1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優質銜接，傳遞教育愛</a:t>
            </a:r>
            <a:r>
              <a:rPr lang="zh-TW" altLang="en-US" sz="3500" kern="1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。</a:t>
            </a:r>
            <a:endParaRPr lang="zh-TW" altLang="zh-TW" sz="35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800A8EB0-3D7D-4E0B-883E-9E591A9760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60" b="99867" l="32984" r="74463">
                        <a14:foregroundMark x1="40980" y1="64157" x2="39903" y2="64241"/>
                        <a14:foregroundMark x1="71414" y1="16922" x2="68366" y2="14524"/>
                        <a14:foregroundMark x1="69815" y1="19454" x2="68066" y2="47435"/>
                        <a14:foregroundMark x1="68066" y1="47435" x2="67916" y2="47635"/>
                        <a14:foregroundMark x1="69915" y1="40773" x2="68966" y2="78881"/>
                        <a14:foregroundMark x1="68966" y1="78881" x2="68866" y2="79081"/>
                        <a14:foregroundMark x1="46877" y1="91672" x2="47176" y2="97735"/>
                        <a14:foregroundMark x1="56072" y1="97735" x2="55972" y2="99800"/>
                        <a14:foregroundMark x1="71214" y1="74484" x2="69215" y2="98001"/>
                        <a14:foregroundMark x1="52824" y1="11992" x2="49125" y2="11992"/>
                        <a14:foregroundMark x1="50075" y1="10127" x2="53523" y2="12858"/>
                        <a14:foregroundMark x1="53523" y1="12858" x2="55022" y2="13258"/>
                        <a14:foregroundMark x1="54623" y1="12525" x2="51174" y2="10393"/>
                        <a14:foregroundMark x1="51174" y1="10393" x2="47876" y2="13258"/>
                        <a14:foregroundMark x1="47876" y1="13258" x2="47626" y2="14124"/>
                        <a14:foregroundMark x1="52824" y1="10260" x2="53673" y2="11526"/>
                        <a14:foregroundMark x1="53323" y1="9860" x2="54523" y2="11859"/>
                        <a14:foregroundMark x1="53223" y1="9727" x2="49575" y2="10060"/>
                        <a14:foregroundMark x1="49575" y1="10060" x2="47576" y2="14857"/>
                        <a14:foregroundMark x1="47576" y1="14857" x2="47826" y2="15789"/>
                        <a14:foregroundMark x1="49325" y1="10859" x2="47726" y2="13258"/>
                        <a14:foregroundMark x1="52724" y1="9327" x2="50175" y2="9727"/>
                        <a14:foregroundMark x1="49625" y1="10127" x2="47526" y2="13391"/>
                        <a14:foregroundMark x1="48876" y1="11059" x2="49175" y2="10793"/>
                        <a14:foregroundMark x1="52724" y1="9260" x2="49625" y2="9793"/>
                        <a14:foregroundMark x1="49625" y1="10127" x2="52874" y2="9660"/>
                        <a14:foregroundMark x1="39346" y1="64344" x2="41079" y2="65423"/>
                        <a14:foregroundMark x1="39376" y1="64292" x2="40740" y2="65349"/>
                        <a14:foregroundMark x1="44578" y1="97602" x2="44521" y2="98885"/>
                        <a14:foregroundMark x1="38731" y1="64757" x2="41029" y2="65690"/>
                        <a14:foregroundMark x1="38981" y1="65223" x2="41179" y2="65556"/>
                        <a14:foregroundMark x1="41229" y1="65889" x2="38981" y2="65223"/>
                        <a14:foregroundMark x1="40080" y1="66223" x2="40080" y2="66223"/>
                        <a14:foregroundMark x1="39980" y1="66223" x2="38831" y2="66356"/>
                        <a14:backgroundMark x1="34833" y1="64424" x2="35132" y2="75750"/>
                        <a14:backgroundMark x1="37031" y1="66822" x2="38431" y2="73151"/>
                        <a14:backgroundMark x1="41715" y1="66900" x2="41829" y2="67422"/>
                        <a14:backgroundMark x1="58821" y1="64024" x2="59470" y2="69154"/>
                        <a14:backgroundMark x1="59470" y1="69154" x2="58921" y2="84144"/>
                        <a14:backgroundMark x1="58921" y1="84144" x2="58821" y2="84344"/>
                        <a14:backgroundMark x1="50425" y1="70353" x2="50625" y2="76282"/>
                        <a14:backgroundMark x1="50525" y1="71352" x2="50825" y2="75616"/>
                        <a14:backgroundMark x1="42179" y1="65889" x2="41679" y2="65823"/>
                        <a14:backgroundMark x1="39080" y1="62958" x2="38381" y2="64157"/>
                        <a14:backgroundMark x1="44228" y1="98601" x2="44128" y2="98334"/>
                        <a14:backgroundMark x1="44478" y1="98867" x2="44228" y2="99933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28" r="20304" b="124"/>
          <a:stretch/>
        </p:blipFill>
        <p:spPr>
          <a:xfrm>
            <a:off x="9281845" y="2436237"/>
            <a:ext cx="3061221" cy="442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0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8" grpId="0" uiExpand="1" build="p" animBg="1"/>
      <p:bldP spid="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/>
          <p:cNvSpPr/>
          <p:nvPr/>
        </p:nvSpPr>
        <p:spPr>
          <a:xfrm>
            <a:off x="-7501" y="1244529"/>
            <a:ext cx="5620770" cy="5613470"/>
          </a:xfrm>
          <a:prstGeom prst="rect">
            <a:avLst/>
          </a:prstGeom>
          <a:solidFill>
            <a:schemeClr val="accent1">
              <a:lumMod val="40000"/>
              <a:lumOff val="60000"/>
              <a:alpha val="1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矩形 62"/>
          <p:cNvSpPr/>
          <p:nvPr/>
        </p:nvSpPr>
        <p:spPr>
          <a:xfrm>
            <a:off x="5596815" y="1244530"/>
            <a:ext cx="6568138" cy="5613470"/>
          </a:xfrm>
          <a:prstGeom prst="rect">
            <a:avLst/>
          </a:prstGeom>
          <a:solidFill>
            <a:schemeClr val="accent2">
              <a:lumMod val="40000"/>
              <a:lumOff val="60000"/>
              <a:alpha val="1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760659" y="278966"/>
            <a:ext cx="653255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500" b="1" dirty="0">
                <a:solidFill>
                  <a:srgbClr val="ED7D31">
                    <a:lumMod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二</a:t>
            </a:r>
            <a:r>
              <a:rPr kumimoji="0" lang="zh-TW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、</a:t>
            </a:r>
            <a:r>
              <a:rPr lang="zh-TW" altLang="en-US" sz="4500" b="1" noProof="0" dirty="0">
                <a:solidFill>
                  <a:srgbClr val="ED7D31">
                    <a:lumMod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辦學目標與具體策略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70279" y="1173427"/>
            <a:ext cx="11101697" cy="232067"/>
            <a:chOff x="3399949" y="4067540"/>
            <a:chExt cx="12810401" cy="267784"/>
          </a:xfrm>
          <a:solidFill>
            <a:schemeClr val="accent2"/>
          </a:solidFill>
        </p:grpSpPr>
        <p:sp>
          <p:nvSpPr>
            <p:cNvPr id="9" name="任意多边形 8"/>
            <p:cNvSpPr/>
            <p:nvPr/>
          </p:nvSpPr>
          <p:spPr>
            <a:xfrm>
              <a:off x="6026598" y="4067540"/>
              <a:ext cx="138804" cy="267784"/>
            </a:xfrm>
            <a:custGeom>
              <a:avLst/>
              <a:gdLst>
                <a:gd name="connsiteX0" fmla="*/ 69402 w 138804"/>
                <a:gd name="connsiteY0" fmla="*/ 0 h 267784"/>
                <a:gd name="connsiteX1" fmla="*/ 138804 w 138804"/>
                <a:gd name="connsiteY1" fmla="*/ 78286 h 267784"/>
                <a:gd name="connsiteX2" fmla="*/ 69402 w 138804"/>
                <a:gd name="connsiteY2" fmla="*/ 267784 h 267784"/>
                <a:gd name="connsiteX3" fmla="*/ 0 w 138804"/>
                <a:gd name="connsiteY3" fmla="*/ 78286 h 267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804" h="267784">
                  <a:moveTo>
                    <a:pt x="69402" y="0"/>
                  </a:moveTo>
                  <a:lnTo>
                    <a:pt x="138804" y="78286"/>
                  </a:lnTo>
                  <a:lnTo>
                    <a:pt x="69402" y="267784"/>
                  </a:lnTo>
                  <a:lnTo>
                    <a:pt x="0" y="78286"/>
                  </a:lnTo>
                  <a:close/>
                </a:path>
              </a:pathLst>
            </a:custGeom>
            <a:grpFill/>
            <a:ln>
              <a:solidFill>
                <a:srgbClr val="FD94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icrosoft YaHei"/>
                <a:cs typeface="+mn-ea"/>
                <a:sym typeface="+mn-lt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399949" y="4149586"/>
              <a:ext cx="12810401" cy="0"/>
              <a:chOff x="3394710" y="4250530"/>
              <a:chExt cx="12810401" cy="0"/>
            </a:xfrm>
            <a:grpFill/>
          </p:grpSpPr>
          <p:cxnSp>
            <p:nvCxnSpPr>
              <p:cNvPr id="11" name="直接连接符 10"/>
              <p:cNvCxnSpPr/>
              <p:nvPr/>
            </p:nvCxnSpPr>
            <p:spPr>
              <a:xfrm>
                <a:off x="6267450" y="4250530"/>
                <a:ext cx="9937661" cy="0"/>
              </a:xfrm>
              <a:prstGeom prst="line">
                <a:avLst/>
              </a:prstGeom>
              <a:grpFill/>
              <a:ln>
                <a:solidFill>
                  <a:srgbClr val="FD94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3394710" y="4250530"/>
                <a:ext cx="2519363" cy="0"/>
              </a:xfrm>
              <a:prstGeom prst="line">
                <a:avLst/>
              </a:prstGeom>
              <a:grpFill/>
              <a:ln>
                <a:solidFill>
                  <a:srgbClr val="FD94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Title 20"/>
          <p:cNvSpPr txBox="1">
            <a:spLocks/>
          </p:cNvSpPr>
          <p:nvPr/>
        </p:nvSpPr>
        <p:spPr>
          <a:xfrm>
            <a:off x="970279" y="1422265"/>
            <a:ext cx="5620415" cy="44627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marL="536575" marR="0" lvl="0" indent="-536575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۞"/>
              <a:tabLst/>
              <a:defRPr/>
            </a:pPr>
            <a:r>
              <a:rPr lang="zh-TW" altLang="en-US" b="1" noProof="0" dirty="0">
                <a:solidFill>
                  <a:srgbClr val="273E89"/>
                </a:solidFill>
                <a:latin typeface="Microsoft YaHei"/>
                <a:ea typeface="Microsoft YaHei"/>
              </a:rPr>
              <a:t>辦學目標</a:t>
            </a:r>
            <a:r>
              <a:rPr kumimoji="0" lang="zh-TW" altLang="zh-TW" sz="2900" b="1" i="0" u="none" strike="noStrike" kern="1200" cap="none" spc="0" normalizeH="0" baseline="0" noProof="0" dirty="0">
                <a:ln>
                  <a:noFill/>
                </a:ln>
                <a:solidFill>
                  <a:srgbClr val="273E89"/>
                </a:solidFill>
                <a:effectLst/>
                <a:uLnTx/>
                <a:uFillTx/>
                <a:latin typeface="Microsoft YaHei"/>
                <a:ea typeface="Microsoft YaHei"/>
              </a:rPr>
              <a:t>：</a:t>
            </a:r>
            <a:endParaRPr kumimoji="0" lang="en-US" altLang="zh-TW" sz="2900" b="1" i="0" u="none" strike="noStrike" kern="1200" cap="none" spc="0" normalizeH="0" baseline="0" noProof="0" dirty="0">
              <a:ln>
                <a:noFill/>
              </a:ln>
              <a:solidFill>
                <a:srgbClr val="273E89"/>
              </a:solidFill>
              <a:effectLst/>
              <a:uLnTx/>
              <a:uFillTx/>
              <a:latin typeface="Microsoft YaHei"/>
              <a:ea typeface="Microsoft YaHei"/>
            </a:endParaRPr>
          </a:p>
        </p:txBody>
      </p:sp>
      <p:sp>
        <p:nvSpPr>
          <p:cNvPr id="20" name="Title 20"/>
          <p:cNvSpPr txBox="1">
            <a:spLocks/>
          </p:cNvSpPr>
          <p:nvPr/>
        </p:nvSpPr>
        <p:spPr>
          <a:xfrm>
            <a:off x="5706140" y="1422265"/>
            <a:ext cx="3833426" cy="44627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marL="536575" marR="0" lvl="0" indent="-536575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۞"/>
              <a:tabLst/>
              <a:defRPr/>
            </a:pPr>
            <a:r>
              <a:rPr kumimoji="0" lang="zh-TW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/>
                <a:ea typeface="Microsoft YaHei"/>
              </a:rPr>
              <a:t>具體策略</a:t>
            </a:r>
            <a:r>
              <a:rPr kumimoji="0" lang="zh-TW" altLang="zh-TW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/>
                <a:ea typeface="Microsoft YaHei"/>
              </a:rPr>
              <a:t>：</a:t>
            </a:r>
            <a:endParaRPr kumimoji="0" lang="en-US" altLang="zh-TW" sz="29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YaHei"/>
              <a:ea typeface="Microsoft YaHei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50" y="1067298"/>
            <a:ext cx="1767830" cy="261256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9092" y="66390"/>
            <a:ext cx="1762374" cy="753187"/>
          </a:xfrm>
          <a:prstGeom prst="rect">
            <a:avLst/>
          </a:prstGeom>
        </p:spPr>
      </p:pic>
      <p:sp>
        <p:nvSpPr>
          <p:cNvPr id="24" name="橢圓 23">
            <a:extLst>
              <a:ext uri="{FF2B5EF4-FFF2-40B4-BE49-F238E27FC236}">
                <a16:creationId xmlns:a16="http://schemas.microsoft.com/office/drawing/2014/main" id="{5E995C60-07AB-4B4D-8BC2-88129807F943}"/>
              </a:ext>
            </a:extLst>
          </p:cNvPr>
          <p:cNvSpPr/>
          <p:nvPr/>
        </p:nvSpPr>
        <p:spPr>
          <a:xfrm>
            <a:off x="823598" y="2453875"/>
            <a:ext cx="4071144" cy="3793332"/>
          </a:xfrm>
          <a:prstGeom prst="ellipse">
            <a:avLst/>
          </a:prstGeom>
          <a:noFill/>
          <a:ln w="22225" cap="flat" cmpd="sng" algn="ctr">
            <a:solidFill>
              <a:srgbClr val="A6B727">
                <a:shade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5" name="箭號: 向上 13">
            <a:extLst>
              <a:ext uri="{FF2B5EF4-FFF2-40B4-BE49-F238E27FC236}">
                <a16:creationId xmlns:a16="http://schemas.microsoft.com/office/drawing/2014/main" id="{F602B826-25DF-4585-AC77-B53C108DD4B2}"/>
              </a:ext>
            </a:extLst>
          </p:cNvPr>
          <p:cNvSpPr/>
          <p:nvPr/>
        </p:nvSpPr>
        <p:spPr>
          <a:xfrm>
            <a:off x="2518289" y="3018970"/>
            <a:ext cx="533401" cy="533400"/>
          </a:xfrm>
          <a:prstGeom prst="upArrow">
            <a:avLst/>
          </a:prstGeom>
          <a:solidFill>
            <a:srgbClr val="FFFFFF"/>
          </a:solidFill>
          <a:ln w="19050" cap="flat" cmpd="sng" algn="ctr">
            <a:solidFill>
              <a:srgbClr val="81818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指標</a:t>
            </a:r>
          </a:p>
        </p:txBody>
      </p:sp>
      <p:sp>
        <p:nvSpPr>
          <p:cNvPr id="26" name="箭號: 向上 23">
            <a:extLst>
              <a:ext uri="{FF2B5EF4-FFF2-40B4-BE49-F238E27FC236}">
                <a16:creationId xmlns:a16="http://schemas.microsoft.com/office/drawing/2014/main" id="{52D3E0F4-BE6E-4684-83A6-81867F5B8E98}"/>
              </a:ext>
            </a:extLst>
          </p:cNvPr>
          <p:cNvSpPr/>
          <p:nvPr/>
        </p:nvSpPr>
        <p:spPr>
          <a:xfrm rot="2993979">
            <a:off x="3374757" y="3377496"/>
            <a:ext cx="533401" cy="533400"/>
          </a:xfrm>
          <a:prstGeom prst="upArrow">
            <a:avLst/>
          </a:prstGeom>
          <a:solidFill>
            <a:srgbClr val="FFFFFF"/>
          </a:solidFill>
          <a:ln w="19050" cap="flat" cmpd="sng" algn="ctr">
            <a:solidFill>
              <a:srgbClr val="81818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動力</a:t>
            </a:r>
          </a:p>
        </p:txBody>
      </p:sp>
      <p:sp>
        <p:nvSpPr>
          <p:cNvPr id="30" name="箭號: 向上 29">
            <a:extLst>
              <a:ext uri="{FF2B5EF4-FFF2-40B4-BE49-F238E27FC236}">
                <a16:creationId xmlns:a16="http://schemas.microsoft.com/office/drawing/2014/main" id="{D15DDEE0-7463-46F9-9FBE-03D68CAC302A}"/>
              </a:ext>
            </a:extLst>
          </p:cNvPr>
          <p:cNvSpPr/>
          <p:nvPr/>
        </p:nvSpPr>
        <p:spPr>
          <a:xfrm rot="18219727">
            <a:off x="1783436" y="3375418"/>
            <a:ext cx="533401" cy="533400"/>
          </a:xfrm>
          <a:prstGeom prst="upArrow">
            <a:avLst/>
          </a:prstGeom>
          <a:solidFill>
            <a:srgbClr val="FFFFFF"/>
          </a:solidFill>
          <a:ln w="19050" cap="flat" cmpd="sng" algn="ctr">
            <a:solidFill>
              <a:srgbClr val="81818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文化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3637043" y="4133559"/>
            <a:ext cx="552253" cy="533401"/>
            <a:chOff x="3637043" y="4133559"/>
            <a:chExt cx="552253" cy="533401"/>
          </a:xfrm>
        </p:grpSpPr>
        <p:sp>
          <p:nvSpPr>
            <p:cNvPr id="27" name="箭號: 向上 24">
              <a:extLst>
                <a:ext uri="{FF2B5EF4-FFF2-40B4-BE49-F238E27FC236}">
                  <a16:creationId xmlns:a16="http://schemas.microsoft.com/office/drawing/2014/main" id="{0DB11D20-2666-4799-B6E2-5B4BEFC9B294}"/>
                </a:ext>
              </a:extLst>
            </p:cNvPr>
            <p:cNvSpPr/>
            <p:nvPr/>
          </p:nvSpPr>
          <p:spPr>
            <a:xfrm rot="5400000">
              <a:off x="3655895" y="4133560"/>
              <a:ext cx="533401" cy="533400"/>
            </a:xfrm>
            <a:prstGeom prst="upArrow">
              <a:avLst/>
            </a:prstGeom>
            <a:solidFill>
              <a:srgbClr val="FFFFFF"/>
            </a:solidFill>
            <a:ln w="19050" cap="flat" cmpd="sng" algn="ctr">
              <a:solidFill>
                <a:srgbClr val="81818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FB9F3557-888D-488B-8D4A-572B92B3C6E2}"/>
                </a:ext>
              </a:extLst>
            </p:cNvPr>
            <p:cNvSpPr txBox="1"/>
            <p:nvPr/>
          </p:nvSpPr>
          <p:spPr>
            <a:xfrm>
              <a:off x="3637043" y="4259150"/>
              <a:ext cx="53091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atinLnBrk="1"/>
              <a:r>
                <a:rPr lang="zh-TW" altLang="en-US" sz="135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核心</a:t>
              </a: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1503446" y="4138214"/>
            <a:ext cx="598419" cy="533401"/>
            <a:chOff x="1503446" y="4138214"/>
            <a:chExt cx="598419" cy="533401"/>
          </a:xfrm>
        </p:grpSpPr>
        <p:sp>
          <p:nvSpPr>
            <p:cNvPr id="31" name="箭號: 向上 30">
              <a:extLst>
                <a:ext uri="{FF2B5EF4-FFF2-40B4-BE49-F238E27FC236}">
                  <a16:creationId xmlns:a16="http://schemas.microsoft.com/office/drawing/2014/main" id="{DCED3AA3-202D-4E63-A436-9EA75F16347F}"/>
                </a:ext>
              </a:extLst>
            </p:cNvPr>
            <p:cNvSpPr/>
            <p:nvPr/>
          </p:nvSpPr>
          <p:spPr>
            <a:xfrm rot="16200000">
              <a:off x="1503445" y="4138215"/>
              <a:ext cx="533401" cy="533400"/>
            </a:xfrm>
            <a:prstGeom prst="upArrow">
              <a:avLst/>
            </a:prstGeom>
            <a:solidFill>
              <a:srgbClr val="FFFFFF"/>
            </a:solidFill>
            <a:ln w="19050" cap="flat" cmpd="sng" algn="ctr">
              <a:solidFill>
                <a:srgbClr val="81818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5A1312E6-23AA-49CB-970C-E2E9228AC32F}"/>
                </a:ext>
              </a:extLst>
            </p:cNvPr>
            <p:cNvSpPr txBox="1"/>
            <p:nvPr/>
          </p:nvSpPr>
          <p:spPr>
            <a:xfrm>
              <a:off x="1570950" y="4246957"/>
              <a:ext cx="53091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atinLnBrk="1"/>
              <a:r>
                <a:rPr lang="zh-TW" altLang="en-US" sz="135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主體</a:t>
              </a: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1742216" y="4995718"/>
            <a:ext cx="572020" cy="533401"/>
            <a:chOff x="1742216" y="4995718"/>
            <a:chExt cx="572020" cy="533401"/>
          </a:xfrm>
        </p:grpSpPr>
        <p:sp>
          <p:nvSpPr>
            <p:cNvPr id="29" name="箭號: 向上 28">
              <a:extLst>
                <a:ext uri="{FF2B5EF4-FFF2-40B4-BE49-F238E27FC236}">
                  <a16:creationId xmlns:a16="http://schemas.microsoft.com/office/drawing/2014/main" id="{B75014E7-E54C-4DD6-B622-0216F617CC77}"/>
                </a:ext>
              </a:extLst>
            </p:cNvPr>
            <p:cNvSpPr/>
            <p:nvPr/>
          </p:nvSpPr>
          <p:spPr>
            <a:xfrm rot="14217030">
              <a:off x="1742215" y="4995719"/>
              <a:ext cx="533401" cy="533400"/>
            </a:xfrm>
            <a:prstGeom prst="upArrow">
              <a:avLst/>
            </a:prstGeom>
            <a:solidFill>
              <a:srgbClr val="FFFFFF"/>
            </a:solidFill>
            <a:ln w="19050" cap="flat" cmpd="sng" algn="ctr">
              <a:solidFill>
                <a:srgbClr val="81818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68AA5245-9F87-4722-8499-B014026CE196}"/>
                </a:ext>
              </a:extLst>
            </p:cNvPr>
            <p:cNvSpPr txBox="1"/>
            <p:nvPr/>
          </p:nvSpPr>
          <p:spPr>
            <a:xfrm rot="19605254">
              <a:off x="1783321" y="5070985"/>
              <a:ext cx="53091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atinLnBrk="1"/>
              <a:r>
                <a:rPr lang="zh-TW" altLang="en-US" sz="135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後盾</a:t>
              </a: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3335036" y="5019975"/>
            <a:ext cx="572058" cy="533401"/>
            <a:chOff x="3335036" y="5019975"/>
            <a:chExt cx="572058" cy="533401"/>
          </a:xfrm>
        </p:grpSpPr>
        <p:sp>
          <p:nvSpPr>
            <p:cNvPr id="28" name="箭號: 向上 27">
              <a:extLst>
                <a:ext uri="{FF2B5EF4-FFF2-40B4-BE49-F238E27FC236}">
                  <a16:creationId xmlns:a16="http://schemas.microsoft.com/office/drawing/2014/main" id="{2A13A86C-A0D9-45BA-AEB4-38173B6C26BC}"/>
                </a:ext>
              </a:extLst>
            </p:cNvPr>
            <p:cNvSpPr/>
            <p:nvPr/>
          </p:nvSpPr>
          <p:spPr>
            <a:xfrm rot="7959738">
              <a:off x="3373693" y="5019976"/>
              <a:ext cx="533401" cy="533400"/>
            </a:xfrm>
            <a:prstGeom prst="upArrow">
              <a:avLst/>
            </a:prstGeom>
            <a:solidFill>
              <a:srgbClr val="FFFFFF"/>
            </a:solidFill>
            <a:ln w="19050" cap="flat" cmpd="sng" algn="ctr">
              <a:solidFill>
                <a:srgbClr val="81818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71FB2C00-C6BD-4DB1-89B5-BDE76424B203}"/>
                </a:ext>
              </a:extLst>
            </p:cNvPr>
            <p:cNvSpPr txBox="1"/>
            <p:nvPr/>
          </p:nvSpPr>
          <p:spPr>
            <a:xfrm rot="2434355">
              <a:off x="3335036" y="5093860"/>
              <a:ext cx="53091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atinLnBrk="1"/>
              <a:r>
                <a:rPr lang="zh-TW" altLang="en-US" sz="135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本位</a:t>
              </a:r>
            </a:p>
          </p:txBody>
        </p:sp>
      </p:grpSp>
      <p:sp>
        <p:nvSpPr>
          <p:cNvPr id="36" name="箭號: 向下 37">
            <a:extLst>
              <a:ext uri="{FF2B5EF4-FFF2-40B4-BE49-F238E27FC236}">
                <a16:creationId xmlns:a16="http://schemas.microsoft.com/office/drawing/2014/main" id="{7FDB2C25-F9FF-4D09-8CAE-E4261A51C51F}"/>
              </a:ext>
            </a:extLst>
          </p:cNvPr>
          <p:cNvSpPr/>
          <p:nvPr/>
        </p:nvSpPr>
        <p:spPr>
          <a:xfrm>
            <a:off x="2566009" y="5148712"/>
            <a:ext cx="487408" cy="533400"/>
          </a:xfrm>
          <a:prstGeom prst="downArrow">
            <a:avLst/>
          </a:prstGeom>
          <a:solidFill>
            <a:srgbClr val="FFFFFF"/>
          </a:solidFill>
          <a:ln w="19050" cap="flat" cmpd="sng" algn="ctr">
            <a:solidFill>
              <a:srgbClr val="81818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資源</a:t>
            </a:r>
          </a:p>
        </p:txBody>
      </p:sp>
      <p:grpSp>
        <p:nvGrpSpPr>
          <p:cNvPr id="37" name="群組 36"/>
          <p:cNvGrpSpPr/>
          <p:nvPr/>
        </p:nvGrpSpPr>
        <p:grpSpPr>
          <a:xfrm>
            <a:off x="390602" y="3891356"/>
            <a:ext cx="1005403" cy="914400"/>
            <a:chOff x="2382435" y="2223293"/>
            <a:chExt cx="1005403" cy="914400"/>
          </a:xfrm>
        </p:grpSpPr>
        <p:sp>
          <p:nvSpPr>
            <p:cNvPr id="38" name="橢圓 37">
              <a:extLst>
                <a:ext uri="{FF2B5EF4-FFF2-40B4-BE49-F238E27FC236}">
                  <a16:creationId xmlns:a16="http://schemas.microsoft.com/office/drawing/2014/main" id="{7C053A1C-C747-4FA6-8B80-9885A863F01B}"/>
                </a:ext>
              </a:extLst>
            </p:cNvPr>
            <p:cNvSpPr/>
            <p:nvPr/>
          </p:nvSpPr>
          <p:spPr>
            <a:xfrm>
              <a:off x="2383630" y="2223293"/>
              <a:ext cx="972145" cy="914400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rgbClr val="A6B727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2382435" y="2343866"/>
              <a:ext cx="100540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</a:rPr>
                <a:t>學生</a:t>
              </a:r>
              <a:endParaRPr kumimoji="0" lang="en-US" altLang="zh-TW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</a:rPr>
                <a:t>適性學習</a:t>
              </a: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844768" y="2612622"/>
            <a:ext cx="1005403" cy="914400"/>
            <a:chOff x="2836601" y="944559"/>
            <a:chExt cx="1005403" cy="914400"/>
          </a:xfrm>
        </p:grpSpPr>
        <p:sp>
          <p:nvSpPr>
            <p:cNvPr id="41" name="橢圓 40">
              <a:extLst>
                <a:ext uri="{FF2B5EF4-FFF2-40B4-BE49-F238E27FC236}">
                  <a16:creationId xmlns:a16="http://schemas.microsoft.com/office/drawing/2014/main" id="{FD8E39EF-63CC-496B-B021-1B059305A794}"/>
                </a:ext>
              </a:extLst>
            </p:cNvPr>
            <p:cNvSpPr/>
            <p:nvPr/>
          </p:nvSpPr>
          <p:spPr>
            <a:xfrm>
              <a:off x="2878928" y="944559"/>
              <a:ext cx="920750" cy="914400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rgbClr val="A6B727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2836601" y="1073498"/>
              <a:ext cx="100540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</a:rPr>
                <a:t>和諧</a:t>
              </a:r>
              <a:endParaRPr kumimoji="0" lang="en-US" altLang="zh-TW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</a:rPr>
                <a:t>優質校風</a:t>
              </a:r>
            </a:p>
          </p:txBody>
        </p:sp>
      </p:grpSp>
      <p:grpSp>
        <p:nvGrpSpPr>
          <p:cNvPr id="43" name="群組 42"/>
          <p:cNvGrpSpPr/>
          <p:nvPr/>
        </p:nvGrpSpPr>
        <p:grpSpPr>
          <a:xfrm>
            <a:off x="2130236" y="2018462"/>
            <a:ext cx="1386158" cy="914400"/>
            <a:chOff x="4122069" y="350399"/>
            <a:chExt cx="1386158" cy="914400"/>
          </a:xfrm>
        </p:grpSpPr>
        <p:sp>
          <p:nvSpPr>
            <p:cNvPr id="44" name="橢圓 43">
              <a:extLst>
                <a:ext uri="{FF2B5EF4-FFF2-40B4-BE49-F238E27FC236}">
                  <a16:creationId xmlns:a16="http://schemas.microsoft.com/office/drawing/2014/main" id="{AB366730-E1D4-4006-9C54-8F745714F400}"/>
                </a:ext>
              </a:extLst>
            </p:cNvPr>
            <p:cNvSpPr/>
            <p:nvPr/>
          </p:nvSpPr>
          <p:spPr>
            <a:xfrm>
              <a:off x="4334619" y="350399"/>
              <a:ext cx="920750" cy="914400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rgbClr val="A6B727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4122069" y="437500"/>
              <a:ext cx="138615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</a:rPr>
                <a:t>績效</a:t>
              </a:r>
              <a:endParaRPr kumimoji="0" lang="en-US" altLang="zh-TW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</a:rPr>
                <a:t>教育品質</a:t>
              </a: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3823715" y="2612622"/>
            <a:ext cx="1005403" cy="914400"/>
            <a:chOff x="5815548" y="944559"/>
            <a:chExt cx="1005403" cy="914400"/>
          </a:xfrm>
        </p:grpSpPr>
        <p:sp>
          <p:nvSpPr>
            <p:cNvPr id="47" name="橢圓 46">
              <a:extLst>
                <a:ext uri="{FF2B5EF4-FFF2-40B4-BE49-F238E27FC236}">
                  <a16:creationId xmlns:a16="http://schemas.microsoft.com/office/drawing/2014/main" id="{A48FCD91-4325-4C41-9012-72B10335372A}"/>
                </a:ext>
              </a:extLst>
            </p:cNvPr>
            <p:cNvSpPr/>
            <p:nvPr/>
          </p:nvSpPr>
          <p:spPr>
            <a:xfrm>
              <a:off x="5843247" y="944559"/>
              <a:ext cx="920750" cy="914400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rgbClr val="A6B727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5815548" y="1073497"/>
              <a:ext cx="100540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</a:rPr>
                <a:t>創新</a:t>
              </a:r>
              <a:endParaRPr kumimoji="0" lang="en-US" altLang="zh-TW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</a:rPr>
                <a:t>學校特色</a:t>
              </a:r>
            </a:p>
          </p:txBody>
        </p:sp>
      </p:grpSp>
      <p:grpSp>
        <p:nvGrpSpPr>
          <p:cNvPr id="49" name="群組 48"/>
          <p:cNvGrpSpPr/>
          <p:nvPr/>
        </p:nvGrpSpPr>
        <p:grpSpPr>
          <a:xfrm>
            <a:off x="4326416" y="3869470"/>
            <a:ext cx="1005403" cy="914400"/>
            <a:chOff x="6318249" y="2201407"/>
            <a:chExt cx="1005403" cy="914400"/>
          </a:xfrm>
        </p:grpSpPr>
        <p:sp>
          <p:nvSpPr>
            <p:cNvPr id="50" name="橢圓 49">
              <a:extLst>
                <a:ext uri="{FF2B5EF4-FFF2-40B4-BE49-F238E27FC236}">
                  <a16:creationId xmlns:a16="http://schemas.microsoft.com/office/drawing/2014/main" id="{E8EA2680-4338-4D29-A11C-618961690EEE}"/>
                </a:ext>
              </a:extLst>
            </p:cNvPr>
            <p:cNvSpPr/>
            <p:nvPr/>
          </p:nvSpPr>
          <p:spPr>
            <a:xfrm>
              <a:off x="6353174" y="2201407"/>
              <a:ext cx="920750" cy="914400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rgbClr val="A6B727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6318249" y="2326023"/>
              <a:ext cx="100540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</a:rPr>
                <a:t>教師</a:t>
              </a:r>
              <a:endParaRPr kumimoji="0" lang="en-US" altLang="zh-TW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</a:rPr>
                <a:t>專業自主</a:t>
              </a:r>
            </a:p>
          </p:txBody>
        </p:sp>
      </p:grpSp>
      <p:grpSp>
        <p:nvGrpSpPr>
          <p:cNvPr id="52" name="群組 51"/>
          <p:cNvGrpSpPr/>
          <p:nvPr/>
        </p:nvGrpSpPr>
        <p:grpSpPr>
          <a:xfrm>
            <a:off x="3823715" y="5320106"/>
            <a:ext cx="1005403" cy="914400"/>
            <a:chOff x="5815548" y="3652043"/>
            <a:chExt cx="1005403" cy="914400"/>
          </a:xfrm>
        </p:grpSpPr>
        <p:sp>
          <p:nvSpPr>
            <p:cNvPr id="53" name="橢圓 52">
              <a:extLst>
                <a:ext uri="{FF2B5EF4-FFF2-40B4-BE49-F238E27FC236}">
                  <a16:creationId xmlns:a16="http://schemas.microsoft.com/office/drawing/2014/main" id="{3D527D5A-5307-49EF-9CA5-9E8735224F4F}"/>
                </a:ext>
              </a:extLst>
            </p:cNvPr>
            <p:cNvSpPr/>
            <p:nvPr/>
          </p:nvSpPr>
          <p:spPr>
            <a:xfrm>
              <a:off x="5857875" y="3652043"/>
              <a:ext cx="920750" cy="914400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rgbClr val="A6B727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5815548" y="3793222"/>
              <a:ext cx="100540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</a:rPr>
                <a:t>學校</a:t>
              </a:r>
              <a:endParaRPr kumimoji="0" lang="en-US" altLang="zh-TW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</a:rPr>
                <a:t>永續發展</a:t>
              </a:r>
            </a:p>
          </p:txBody>
        </p:sp>
      </p:grpSp>
      <p:grpSp>
        <p:nvGrpSpPr>
          <p:cNvPr id="55" name="群組 54"/>
          <p:cNvGrpSpPr/>
          <p:nvPr/>
        </p:nvGrpSpPr>
        <p:grpSpPr>
          <a:xfrm>
            <a:off x="2338128" y="5790007"/>
            <a:ext cx="1005403" cy="914400"/>
            <a:chOff x="4329961" y="4121944"/>
            <a:chExt cx="1005403" cy="914400"/>
          </a:xfrm>
        </p:grpSpPr>
        <p:sp>
          <p:nvSpPr>
            <p:cNvPr id="56" name="橢圓 55">
              <a:extLst>
                <a:ext uri="{FF2B5EF4-FFF2-40B4-BE49-F238E27FC236}">
                  <a16:creationId xmlns:a16="http://schemas.microsoft.com/office/drawing/2014/main" id="{A4D20B93-C3AA-40DC-91E7-BBF5AE7007A9}"/>
                </a:ext>
              </a:extLst>
            </p:cNvPr>
            <p:cNvSpPr/>
            <p:nvPr/>
          </p:nvSpPr>
          <p:spPr>
            <a:xfrm>
              <a:off x="4368402" y="4121944"/>
              <a:ext cx="920750" cy="914400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rgbClr val="A6B727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4329961" y="4254247"/>
              <a:ext cx="100540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</a:rPr>
                <a:t>社區</a:t>
              </a:r>
              <a:endParaRPr kumimoji="0" lang="en-US" altLang="zh-TW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</a:rPr>
                <a:t>共存共榮</a:t>
              </a:r>
            </a:p>
          </p:txBody>
        </p:sp>
      </p:grpSp>
      <p:grpSp>
        <p:nvGrpSpPr>
          <p:cNvPr id="58" name="群組 57"/>
          <p:cNvGrpSpPr/>
          <p:nvPr/>
        </p:nvGrpSpPr>
        <p:grpSpPr>
          <a:xfrm>
            <a:off x="842004" y="5320106"/>
            <a:ext cx="1005403" cy="914400"/>
            <a:chOff x="2833837" y="3652043"/>
            <a:chExt cx="1005403" cy="914400"/>
          </a:xfrm>
        </p:grpSpPr>
        <p:sp>
          <p:nvSpPr>
            <p:cNvPr id="59" name="橢圓 58">
              <a:extLst>
                <a:ext uri="{FF2B5EF4-FFF2-40B4-BE49-F238E27FC236}">
                  <a16:creationId xmlns:a16="http://schemas.microsoft.com/office/drawing/2014/main" id="{8AE05006-01C5-45F7-B6C8-1B2B1DD24760}"/>
                </a:ext>
              </a:extLst>
            </p:cNvPr>
            <p:cNvSpPr/>
            <p:nvPr/>
          </p:nvSpPr>
          <p:spPr>
            <a:xfrm>
              <a:off x="2878928" y="3652043"/>
              <a:ext cx="920750" cy="914400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rgbClr val="A6B727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2833837" y="3775894"/>
              <a:ext cx="100540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</a:rPr>
                <a:t>家長</a:t>
              </a:r>
              <a:endParaRPr kumimoji="0" lang="en-US" altLang="zh-TW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</a:rPr>
                <a:t>多元參與</a:t>
              </a:r>
            </a:p>
          </p:txBody>
        </p:sp>
      </p:grpSp>
      <p:sp>
        <p:nvSpPr>
          <p:cNvPr id="61" name="矩形 60"/>
          <p:cNvSpPr/>
          <p:nvPr/>
        </p:nvSpPr>
        <p:spPr>
          <a:xfrm>
            <a:off x="5780365" y="2030915"/>
            <a:ext cx="6077732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2" indent="-36195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zh-TW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組織教師社群，鼓勵教師自我實踐</a:t>
            </a:r>
            <a:r>
              <a:rPr lang="zh-TW" alt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。</a:t>
            </a:r>
            <a:endParaRPr lang="en-US" altLang="zh-TW" sz="2400" kern="1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361950" lvl="2" indent="-36195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zh-TW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正向領導，營造溫馨工作環境</a:t>
            </a:r>
            <a:r>
              <a:rPr lang="zh-TW" alt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。</a:t>
            </a:r>
            <a:endParaRPr lang="en-US" altLang="zh-TW" sz="2400" kern="1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361950" lvl="2" indent="-36195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zh-TW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整合校園各項系統，打造安全學習環境</a:t>
            </a:r>
            <a:r>
              <a:rPr lang="zh-TW" alt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。</a:t>
            </a:r>
            <a:endParaRPr lang="en-US" altLang="zh-TW" sz="2400" kern="1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361950" lvl="2" indent="-36195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zh-TW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型塑具有人性關懷與教育理念的藝術校園</a:t>
            </a:r>
            <a:r>
              <a:rPr lang="zh-TW" alt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。</a:t>
            </a:r>
            <a:endParaRPr lang="en-US" altLang="zh-TW" sz="2400" kern="1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361950" lvl="2" indent="-36195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zh-TW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重視多元發展與核心素養教育</a:t>
            </a:r>
            <a:r>
              <a:rPr lang="zh-TW" alt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。</a:t>
            </a:r>
            <a:endParaRPr lang="en-US" altLang="zh-TW" sz="2400" kern="1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361950" lvl="2" indent="-36195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zh-TW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推動全人教育，重視</a:t>
            </a:r>
            <a:r>
              <a:rPr lang="zh-TW" alt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藝文</a:t>
            </a:r>
            <a:r>
              <a:rPr lang="zh-TW" altLang="zh-TW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與</a:t>
            </a:r>
            <a:r>
              <a:rPr lang="zh-TW" alt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科學</a:t>
            </a:r>
            <a:r>
              <a:rPr lang="zh-TW" altLang="zh-TW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教育</a:t>
            </a:r>
            <a:r>
              <a:rPr lang="zh-TW" alt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。</a:t>
            </a:r>
            <a:endParaRPr lang="en-US" altLang="zh-TW" sz="2400" kern="1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361950" lvl="2" indent="-36195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zh-TW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建立社區良好互動關係，爭取社區認同及家長支持</a:t>
            </a:r>
            <a:r>
              <a:rPr lang="zh-TW" alt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。</a:t>
            </a:r>
            <a:endParaRPr lang="en-US" altLang="zh-TW" sz="2400" kern="1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361950" lvl="2" indent="-36195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zh-TW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結合枋寮鄉社區資源</a:t>
            </a:r>
            <a:r>
              <a:rPr lang="zh-TW" alt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，推動</a:t>
            </a:r>
            <a:r>
              <a:rPr lang="zh-TW" altLang="zh-TW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在地化國際教育的推動</a:t>
            </a:r>
            <a:r>
              <a:rPr lang="zh-TW" alt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。</a:t>
            </a:r>
            <a:endParaRPr lang="zh-TW" altLang="zh-TW" sz="2400" kern="100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grpSp>
        <p:nvGrpSpPr>
          <p:cNvPr id="65" name="群組 64"/>
          <p:cNvGrpSpPr/>
          <p:nvPr/>
        </p:nvGrpSpPr>
        <p:grpSpPr>
          <a:xfrm>
            <a:off x="2157494" y="3707317"/>
            <a:ext cx="1358900" cy="1333500"/>
            <a:chOff x="2157494" y="3707317"/>
            <a:chExt cx="1358900" cy="1333500"/>
          </a:xfrm>
        </p:grpSpPr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73E5E2B7-9702-4A7F-8128-63C6A15C66B7}"/>
                </a:ext>
              </a:extLst>
            </p:cNvPr>
            <p:cNvSpPr/>
            <p:nvPr/>
          </p:nvSpPr>
          <p:spPr>
            <a:xfrm>
              <a:off x="2157494" y="3707317"/>
              <a:ext cx="1358900" cy="1333500"/>
            </a:xfrm>
            <a:prstGeom prst="ellipse">
              <a:avLst/>
            </a:prstGeom>
            <a:solidFill>
              <a:srgbClr val="A6B727"/>
            </a:solidFill>
            <a:ln w="19050" cap="flat" cmpd="sng" algn="ctr">
              <a:solidFill>
                <a:srgbClr val="A6B727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2198516" y="4053430"/>
              <a:ext cx="13099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latinLnBrk="1">
                <a:defRPr/>
              </a:pPr>
              <a:r>
                <a:rPr lang="zh-TW" altLang="en-US" kern="0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個    人</a:t>
              </a:r>
              <a:endParaRPr lang="en-US" altLang="zh-TW" kern="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0" algn="ctr" latinLnBrk="1">
                <a:defRPr/>
              </a:pPr>
              <a:r>
                <a:rPr lang="zh-TW" altLang="en-US" kern="0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辦學理念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981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7" grpId="0"/>
      <p:bldP spid="7" grpId="1"/>
      <p:bldP spid="14" grpId="0" uiExpand="1" build="p"/>
      <p:bldP spid="20" grpId="0" uiExpand="1" build="p"/>
      <p:bldP spid="24" grpId="0" animBg="1"/>
      <p:bldP spid="25" grpId="0" animBg="1"/>
      <p:bldP spid="26" grpId="0" animBg="1"/>
      <p:bldP spid="30" grpId="0" animBg="1"/>
      <p:bldP spid="36" grpId="0" animBg="1"/>
      <p:bldP spid="61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789380" y="278966"/>
            <a:ext cx="480131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500" b="1" noProof="0" dirty="0">
                <a:solidFill>
                  <a:srgbClr val="ED7D31">
                    <a:lumMod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三</a:t>
            </a:r>
            <a:r>
              <a:rPr kumimoji="0" lang="zh-TW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、</a:t>
            </a:r>
            <a:r>
              <a:rPr lang="zh-TW" altLang="en-US" sz="4500" b="1" noProof="0" dirty="0">
                <a:solidFill>
                  <a:srgbClr val="ED7D31">
                    <a:lumMod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學校現況分析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70279" y="1173427"/>
            <a:ext cx="11101697" cy="232067"/>
            <a:chOff x="3399949" y="4067540"/>
            <a:chExt cx="12810401" cy="267784"/>
          </a:xfrm>
          <a:solidFill>
            <a:schemeClr val="accent2"/>
          </a:solidFill>
        </p:grpSpPr>
        <p:sp>
          <p:nvSpPr>
            <p:cNvPr id="9" name="任意多边形 8"/>
            <p:cNvSpPr/>
            <p:nvPr/>
          </p:nvSpPr>
          <p:spPr>
            <a:xfrm>
              <a:off x="6026598" y="4067540"/>
              <a:ext cx="138804" cy="267784"/>
            </a:xfrm>
            <a:custGeom>
              <a:avLst/>
              <a:gdLst>
                <a:gd name="connsiteX0" fmla="*/ 69402 w 138804"/>
                <a:gd name="connsiteY0" fmla="*/ 0 h 267784"/>
                <a:gd name="connsiteX1" fmla="*/ 138804 w 138804"/>
                <a:gd name="connsiteY1" fmla="*/ 78286 h 267784"/>
                <a:gd name="connsiteX2" fmla="*/ 69402 w 138804"/>
                <a:gd name="connsiteY2" fmla="*/ 267784 h 267784"/>
                <a:gd name="connsiteX3" fmla="*/ 0 w 138804"/>
                <a:gd name="connsiteY3" fmla="*/ 78286 h 267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804" h="267784">
                  <a:moveTo>
                    <a:pt x="69402" y="0"/>
                  </a:moveTo>
                  <a:lnTo>
                    <a:pt x="138804" y="78286"/>
                  </a:lnTo>
                  <a:lnTo>
                    <a:pt x="69402" y="267784"/>
                  </a:lnTo>
                  <a:lnTo>
                    <a:pt x="0" y="78286"/>
                  </a:lnTo>
                  <a:close/>
                </a:path>
              </a:pathLst>
            </a:custGeom>
            <a:grpFill/>
            <a:ln>
              <a:solidFill>
                <a:srgbClr val="FD94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icrosoft YaHei"/>
                <a:cs typeface="+mn-ea"/>
                <a:sym typeface="+mn-lt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399949" y="4149586"/>
              <a:ext cx="12810401" cy="0"/>
              <a:chOff x="3394710" y="4250530"/>
              <a:chExt cx="12810401" cy="0"/>
            </a:xfrm>
            <a:grpFill/>
          </p:grpSpPr>
          <p:cxnSp>
            <p:nvCxnSpPr>
              <p:cNvPr id="11" name="直接连接符 10"/>
              <p:cNvCxnSpPr/>
              <p:nvPr/>
            </p:nvCxnSpPr>
            <p:spPr>
              <a:xfrm>
                <a:off x="6267450" y="4250530"/>
                <a:ext cx="9937661" cy="0"/>
              </a:xfrm>
              <a:prstGeom prst="line">
                <a:avLst/>
              </a:prstGeom>
              <a:grpFill/>
              <a:ln>
                <a:solidFill>
                  <a:srgbClr val="FD94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3394710" y="4250530"/>
                <a:ext cx="2519363" cy="0"/>
              </a:xfrm>
              <a:prstGeom prst="line">
                <a:avLst/>
              </a:prstGeom>
              <a:grpFill/>
              <a:ln>
                <a:solidFill>
                  <a:srgbClr val="FD94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1" name="圖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50" y="1067298"/>
            <a:ext cx="1767830" cy="261256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9092" y="66390"/>
            <a:ext cx="1762374" cy="753187"/>
          </a:xfrm>
          <a:prstGeom prst="rect">
            <a:avLst/>
          </a:prstGeom>
        </p:spPr>
      </p:pic>
      <p:grpSp>
        <p:nvGrpSpPr>
          <p:cNvPr id="16" name="群組 15"/>
          <p:cNvGrpSpPr/>
          <p:nvPr/>
        </p:nvGrpSpPr>
        <p:grpSpPr>
          <a:xfrm>
            <a:off x="-1" y="5714597"/>
            <a:ext cx="12236960" cy="1170100"/>
            <a:chOff x="-1" y="5714597"/>
            <a:chExt cx="12236960" cy="1170100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942" y="5714597"/>
              <a:ext cx="1538568" cy="1153926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1501" y="5729992"/>
              <a:ext cx="1692426" cy="1128008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4832" y="5727556"/>
              <a:ext cx="1736136" cy="1157141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8918" y="5719189"/>
              <a:ext cx="1706470" cy="1137369"/>
            </a:xfrm>
            <a:prstGeom prst="rect">
              <a:avLst/>
            </a:prstGeom>
          </p:spPr>
        </p:pic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7556"/>
              <a:ext cx="1692424" cy="1130444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415" y="5727556"/>
              <a:ext cx="1692426" cy="1128008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0379" y="5738799"/>
              <a:ext cx="1716580" cy="1143269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-1" y="5727555"/>
              <a:ext cx="12236959" cy="1140967"/>
            </a:xfrm>
            <a:prstGeom prst="rect">
              <a:avLst/>
            </a:prstGeom>
            <a:solidFill>
              <a:srgbClr val="161D30">
                <a:alpha val="4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zh-TW" b="1" dirty="0"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9723" y="1350348"/>
            <a:ext cx="5486113" cy="542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/>
          <p:cNvGrpSpPr/>
          <p:nvPr/>
        </p:nvGrpSpPr>
        <p:grpSpPr>
          <a:xfrm>
            <a:off x="-1" y="5714597"/>
            <a:ext cx="12236960" cy="1170100"/>
            <a:chOff x="-1" y="5714597"/>
            <a:chExt cx="12236960" cy="1170100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942" y="5714597"/>
              <a:ext cx="1538568" cy="1153926"/>
            </a:xfrm>
            <a:prstGeom prst="rect">
              <a:avLst/>
            </a:prstGeom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1501" y="5729992"/>
              <a:ext cx="1692426" cy="1128008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4832" y="5727556"/>
              <a:ext cx="1736136" cy="1157141"/>
            </a:xfrm>
            <a:prstGeom prst="rect">
              <a:avLst/>
            </a:prstGeom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8918" y="5719189"/>
              <a:ext cx="1706470" cy="1137369"/>
            </a:xfrm>
            <a:prstGeom prst="rect">
              <a:avLst/>
            </a:prstGeom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7556"/>
              <a:ext cx="1692424" cy="1130444"/>
            </a:xfrm>
            <a:prstGeom prst="rect">
              <a:avLst/>
            </a:prstGeom>
          </p:spPr>
        </p:pic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415" y="5727556"/>
              <a:ext cx="1692426" cy="1128008"/>
            </a:xfrm>
            <a:prstGeom prst="rect">
              <a:avLst/>
            </a:prstGeom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0379" y="5738799"/>
              <a:ext cx="1716580" cy="1143269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-1" y="5727556"/>
              <a:ext cx="12236959" cy="1154512"/>
            </a:xfrm>
            <a:prstGeom prst="rect">
              <a:avLst/>
            </a:prstGeom>
            <a:solidFill>
              <a:srgbClr val="161D30">
                <a:alpha val="4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zh-TW" b="1" dirty="0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789381" y="278966"/>
            <a:ext cx="480131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500" b="1" dirty="0">
                <a:solidFill>
                  <a:srgbClr val="ED7D31">
                    <a:lumMod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四</a:t>
            </a:r>
            <a:r>
              <a:rPr kumimoji="0" lang="zh-TW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、校務發展作為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70279" y="1173427"/>
            <a:ext cx="11101697" cy="232067"/>
            <a:chOff x="3399949" y="4067540"/>
            <a:chExt cx="12810401" cy="267784"/>
          </a:xfrm>
          <a:solidFill>
            <a:schemeClr val="accent2"/>
          </a:solidFill>
        </p:grpSpPr>
        <p:sp>
          <p:nvSpPr>
            <p:cNvPr id="9" name="任意多边形 8"/>
            <p:cNvSpPr/>
            <p:nvPr/>
          </p:nvSpPr>
          <p:spPr>
            <a:xfrm>
              <a:off x="6026598" y="4067540"/>
              <a:ext cx="138804" cy="267784"/>
            </a:xfrm>
            <a:custGeom>
              <a:avLst/>
              <a:gdLst>
                <a:gd name="connsiteX0" fmla="*/ 69402 w 138804"/>
                <a:gd name="connsiteY0" fmla="*/ 0 h 267784"/>
                <a:gd name="connsiteX1" fmla="*/ 138804 w 138804"/>
                <a:gd name="connsiteY1" fmla="*/ 78286 h 267784"/>
                <a:gd name="connsiteX2" fmla="*/ 69402 w 138804"/>
                <a:gd name="connsiteY2" fmla="*/ 267784 h 267784"/>
                <a:gd name="connsiteX3" fmla="*/ 0 w 138804"/>
                <a:gd name="connsiteY3" fmla="*/ 78286 h 267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804" h="267784">
                  <a:moveTo>
                    <a:pt x="69402" y="0"/>
                  </a:moveTo>
                  <a:lnTo>
                    <a:pt x="138804" y="78286"/>
                  </a:lnTo>
                  <a:lnTo>
                    <a:pt x="69402" y="267784"/>
                  </a:lnTo>
                  <a:lnTo>
                    <a:pt x="0" y="78286"/>
                  </a:lnTo>
                  <a:close/>
                </a:path>
              </a:pathLst>
            </a:custGeom>
            <a:grpFill/>
            <a:ln>
              <a:solidFill>
                <a:srgbClr val="FD94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icrosoft YaHei"/>
                <a:cs typeface="+mn-ea"/>
                <a:sym typeface="+mn-lt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399949" y="4149586"/>
              <a:ext cx="12810401" cy="0"/>
              <a:chOff x="3394710" y="4250530"/>
              <a:chExt cx="12810401" cy="0"/>
            </a:xfrm>
            <a:grpFill/>
          </p:grpSpPr>
          <p:cxnSp>
            <p:nvCxnSpPr>
              <p:cNvPr id="11" name="直接连接符 10"/>
              <p:cNvCxnSpPr/>
              <p:nvPr/>
            </p:nvCxnSpPr>
            <p:spPr>
              <a:xfrm>
                <a:off x="6267450" y="4250530"/>
                <a:ext cx="9937661" cy="0"/>
              </a:xfrm>
              <a:prstGeom prst="line">
                <a:avLst/>
              </a:prstGeom>
              <a:grpFill/>
              <a:ln>
                <a:solidFill>
                  <a:srgbClr val="FD94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3394710" y="4250530"/>
                <a:ext cx="2519363" cy="0"/>
              </a:xfrm>
              <a:prstGeom prst="line">
                <a:avLst/>
              </a:prstGeom>
              <a:grpFill/>
              <a:ln>
                <a:solidFill>
                  <a:srgbClr val="FD94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1" name="圖片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50" y="1067298"/>
            <a:ext cx="1767830" cy="261256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9092" y="66390"/>
            <a:ext cx="1762374" cy="75318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87142" y="1685437"/>
            <a:ext cx="6179418" cy="2939266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3">
              <a:spcBef>
                <a:spcPts val="1200"/>
              </a:spcBef>
              <a:spcAft>
                <a:spcPts val="600"/>
              </a:spcAft>
            </a:pPr>
            <a:r>
              <a:rPr lang="en-US" altLang="zh-TW" sz="2500" dirty="0">
                <a:latin typeface="+mn-ea"/>
              </a:rPr>
              <a:t>(</a:t>
            </a:r>
            <a:r>
              <a:rPr lang="zh-TW" altLang="en-US" sz="2500" dirty="0">
                <a:latin typeface="+mn-ea"/>
              </a:rPr>
              <a:t>一</a:t>
            </a:r>
            <a:r>
              <a:rPr lang="en-US" altLang="zh-TW" sz="2500" dirty="0">
                <a:latin typeface="+mn-ea"/>
              </a:rPr>
              <a:t>)</a:t>
            </a:r>
            <a:r>
              <a:rPr lang="zh-TW" altLang="zh-TW" sz="2500" dirty="0">
                <a:latin typeface="+mn-ea"/>
              </a:rPr>
              <a:t>分析新生來源，親身拜訪與介紹</a:t>
            </a:r>
            <a:r>
              <a:rPr lang="zh-TW" altLang="en-US" sz="2500" dirty="0">
                <a:latin typeface="+mn-ea"/>
              </a:rPr>
              <a:t>。</a:t>
            </a:r>
            <a:endParaRPr lang="en-US" altLang="zh-TW" sz="2500" dirty="0">
              <a:latin typeface="+mn-ea"/>
            </a:endParaRPr>
          </a:p>
          <a:p>
            <a:pPr marL="0" lvl="3">
              <a:spcBef>
                <a:spcPts val="1200"/>
              </a:spcBef>
              <a:spcAft>
                <a:spcPts val="600"/>
              </a:spcAft>
            </a:pPr>
            <a:r>
              <a:rPr lang="en-US" altLang="zh-TW" sz="2500" dirty="0">
                <a:latin typeface="+mn-ea"/>
              </a:rPr>
              <a:t>(</a:t>
            </a:r>
            <a:r>
              <a:rPr lang="zh-TW" altLang="en-US" sz="2500" dirty="0">
                <a:latin typeface="+mn-ea"/>
              </a:rPr>
              <a:t>二</a:t>
            </a:r>
            <a:r>
              <a:rPr lang="en-US" altLang="zh-TW" sz="2500" dirty="0">
                <a:latin typeface="+mn-ea"/>
              </a:rPr>
              <a:t>)</a:t>
            </a:r>
            <a:r>
              <a:rPr lang="zh-TW" altLang="zh-TW" sz="2500" dirty="0">
                <a:latin typeface="+mn-ea"/>
              </a:rPr>
              <a:t>加強行政服務，提升績效品質</a:t>
            </a:r>
            <a:r>
              <a:rPr lang="zh-TW" altLang="en-US" sz="2500" dirty="0">
                <a:latin typeface="+mn-ea"/>
              </a:rPr>
              <a:t>。</a:t>
            </a:r>
            <a:endParaRPr lang="en-US" altLang="zh-TW" sz="2500" dirty="0">
              <a:latin typeface="+mn-ea"/>
            </a:endParaRPr>
          </a:p>
          <a:p>
            <a:pPr marL="0" lvl="3">
              <a:spcBef>
                <a:spcPts val="1200"/>
              </a:spcBef>
              <a:spcAft>
                <a:spcPts val="600"/>
              </a:spcAft>
            </a:pPr>
            <a:r>
              <a:rPr lang="en-US" altLang="zh-TW" sz="2500" dirty="0">
                <a:latin typeface="+mn-ea"/>
              </a:rPr>
              <a:t>(</a:t>
            </a:r>
            <a:r>
              <a:rPr lang="zh-TW" altLang="en-US" sz="2500" dirty="0">
                <a:latin typeface="+mn-ea"/>
              </a:rPr>
              <a:t>三</a:t>
            </a:r>
            <a:r>
              <a:rPr lang="en-US" altLang="zh-TW" sz="2500" dirty="0">
                <a:latin typeface="+mn-ea"/>
              </a:rPr>
              <a:t>)</a:t>
            </a:r>
            <a:r>
              <a:rPr lang="zh-TW" altLang="zh-TW" sz="2500" dirty="0">
                <a:latin typeface="+mn-ea"/>
              </a:rPr>
              <a:t>精進教師專業，激發創意潛能</a:t>
            </a:r>
            <a:r>
              <a:rPr lang="zh-TW" altLang="en-US" sz="2500" dirty="0">
                <a:latin typeface="+mn-ea"/>
              </a:rPr>
              <a:t>。</a:t>
            </a:r>
            <a:endParaRPr lang="en-US" altLang="zh-TW" sz="2500" dirty="0">
              <a:latin typeface="+mn-ea"/>
            </a:endParaRPr>
          </a:p>
          <a:p>
            <a:pPr marL="0" lvl="3">
              <a:spcBef>
                <a:spcPts val="1200"/>
              </a:spcBef>
              <a:spcAft>
                <a:spcPts val="600"/>
              </a:spcAft>
            </a:pPr>
            <a:r>
              <a:rPr lang="en-US" altLang="zh-TW" sz="2500" dirty="0">
                <a:latin typeface="+mn-ea"/>
              </a:rPr>
              <a:t>(</a:t>
            </a:r>
            <a:r>
              <a:rPr lang="zh-TW" altLang="en-US" sz="2500" dirty="0">
                <a:latin typeface="+mn-ea"/>
              </a:rPr>
              <a:t>四</a:t>
            </a:r>
            <a:r>
              <a:rPr lang="en-US" altLang="zh-TW" sz="2500" dirty="0">
                <a:latin typeface="+mn-ea"/>
              </a:rPr>
              <a:t>)</a:t>
            </a:r>
            <a:r>
              <a:rPr lang="zh-TW" altLang="zh-TW" sz="2500" dirty="0">
                <a:latin typeface="+mn-ea"/>
              </a:rPr>
              <a:t>推動科學教育，優質</a:t>
            </a:r>
            <a:r>
              <a:rPr lang="en-US" altLang="zh-TW" sz="2500" dirty="0">
                <a:latin typeface="+mn-ea"/>
              </a:rPr>
              <a:t>E</a:t>
            </a:r>
            <a:r>
              <a:rPr lang="zh-TW" altLang="zh-TW" sz="2500" dirty="0">
                <a:latin typeface="+mn-ea"/>
              </a:rPr>
              <a:t>化環境</a:t>
            </a:r>
            <a:r>
              <a:rPr lang="zh-TW" altLang="en-US" sz="2500" dirty="0">
                <a:latin typeface="+mn-ea"/>
              </a:rPr>
              <a:t>。</a:t>
            </a:r>
            <a:endParaRPr lang="en-US" altLang="zh-TW" sz="2500" dirty="0">
              <a:latin typeface="+mn-ea"/>
            </a:endParaRPr>
          </a:p>
          <a:p>
            <a:pPr marL="0" lvl="3">
              <a:spcBef>
                <a:spcPts val="1200"/>
              </a:spcBef>
              <a:spcAft>
                <a:spcPts val="600"/>
              </a:spcAft>
            </a:pPr>
            <a:r>
              <a:rPr lang="en-US" altLang="zh-TW" sz="2500" dirty="0">
                <a:latin typeface="+mn-ea"/>
              </a:rPr>
              <a:t>(</a:t>
            </a:r>
            <a:r>
              <a:rPr lang="zh-TW" altLang="en-US" sz="2500" dirty="0">
                <a:latin typeface="+mn-ea"/>
              </a:rPr>
              <a:t>五</a:t>
            </a:r>
            <a:r>
              <a:rPr lang="en-US" altLang="zh-TW" sz="2500" dirty="0">
                <a:latin typeface="+mn-ea"/>
              </a:rPr>
              <a:t>)</a:t>
            </a:r>
            <a:r>
              <a:rPr lang="zh-TW" altLang="zh-TW" sz="2500" dirty="0">
                <a:latin typeface="+mn-ea"/>
              </a:rPr>
              <a:t>發展多元活動，擴展國際視野</a:t>
            </a:r>
            <a:r>
              <a:rPr lang="zh-TW" altLang="en-US" sz="2500" dirty="0">
                <a:latin typeface="+mn-ea"/>
              </a:rPr>
              <a:t>。</a:t>
            </a:r>
            <a:endParaRPr lang="en-US" altLang="zh-TW" sz="2500" dirty="0">
              <a:latin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75333" y="4812490"/>
            <a:ext cx="927423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>
              <a:spcBef>
                <a:spcPts val="600"/>
              </a:spcBef>
              <a:spcAft>
                <a:spcPts val="600"/>
              </a:spcAft>
            </a:pPr>
            <a:r>
              <a:rPr lang="zh-TW" altLang="zh-TW" sz="5000" b="1" kern="1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cs typeface="Times New Roman" panose="02020603050405020304" pitchFamily="18" charset="0"/>
              </a:rPr>
              <a:t>打造「從優秀到卓越」</a:t>
            </a:r>
            <a:r>
              <a:rPr lang="zh-TW" altLang="en-US" sz="5000" b="1" kern="1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cs typeface="Times New Roman" panose="02020603050405020304" pitchFamily="18" charset="0"/>
              </a:rPr>
              <a:t>  </a:t>
            </a:r>
            <a:endParaRPr lang="en-US" altLang="zh-TW" sz="5000" b="1" kern="1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ea"/>
              <a:cs typeface="Times New Roman" panose="02020603050405020304" pitchFamily="18" charset="0"/>
            </a:endParaRPr>
          </a:p>
          <a:p>
            <a:pPr marL="0" lvl="3">
              <a:spcBef>
                <a:spcPts val="600"/>
              </a:spcBef>
              <a:spcAft>
                <a:spcPts val="600"/>
              </a:spcAft>
            </a:pPr>
            <a:r>
              <a:rPr lang="zh-TW" altLang="en-US" sz="5000" b="1" kern="1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cs typeface="Times New Roman" panose="02020603050405020304" pitchFamily="18" charset="0"/>
              </a:rPr>
              <a:t>                       </a:t>
            </a:r>
            <a:r>
              <a:rPr lang="zh-TW" altLang="zh-TW" sz="5000" b="1" kern="1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cs typeface="Times New Roman" panose="02020603050405020304" pitchFamily="18" charset="0"/>
              </a:rPr>
              <a:t>的社區優質高中</a:t>
            </a:r>
            <a:endParaRPr lang="en-US" altLang="zh-TW" sz="5000" b="1" kern="1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939733" y="1669484"/>
            <a:ext cx="6252267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>
              <a:spcBef>
                <a:spcPts val="1200"/>
              </a:spcBef>
              <a:spcAft>
                <a:spcPts val="600"/>
              </a:spcAft>
            </a:pPr>
            <a:r>
              <a:rPr lang="en-US" altLang="zh-TW" sz="2500" dirty="0">
                <a:latin typeface="+mn-ea"/>
              </a:rPr>
              <a:t>(</a:t>
            </a:r>
            <a:r>
              <a:rPr lang="zh-TW" altLang="en-US" sz="2500" dirty="0">
                <a:latin typeface="+mn-ea"/>
              </a:rPr>
              <a:t>六</a:t>
            </a:r>
            <a:r>
              <a:rPr lang="en-US" altLang="zh-TW" sz="2500" dirty="0">
                <a:latin typeface="+mn-ea"/>
              </a:rPr>
              <a:t>)</a:t>
            </a:r>
            <a:r>
              <a:rPr lang="zh-TW" altLang="zh-TW" sz="2500" dirty="0">
                <a:latin typeface="+mn-ea"/>
              </a:rPr>
              <a:t>培養人文關懷，打造健康學園</a:t>
            </a:r>
            <a:r>
              <a:rPr lang="zh-TW" altLang="en-US" sz="2500" dirty="0">
                <a:latin typeface="+mn-ea"/>
              </a:rPr>
              <a:t>。</a:t>
            </a:r>
            <a:endParaRPr lang="en-US" altLang="zh-TW" sz="2500" dirty="0">
              <a:latin typeface="+mn-ea"/>
            </a:endParaRPr>
          </a:p>
          <a:p>
            <a:pPr marL="0" lvl="3">
              <a:spcBef>
                <a:spcPts val="1200"/>
              </a:spcBef>
              <a:spcAft>
                <a:spcPts val="600"/>
              </a:spcAft>
            </a:pPr>
            <a:r>
              <a:rPr lang="en-US" altLang="zh-TW" sz="2500" dirty="0">
                <a:latin typeface="+mn-ea"/>
              </a:rPr>
              <a:t>(</a:t>
            </a:r>
            <a:r>
              <a:rPr lang="zh-TW" altLang="en-US" sz="2500" dirty="0">
                <a:latin typeface="+mn-ea"/>
              </a:rPr>
              <a:t>七</a:t>
            </a:r>
            <a:r>
              <a:rPr lang="en-US" altLang="zh-TW" sz="2500" dirty="0">
                <a:latin typeface="+mn-ea"/>
              </a:rPr>
              <a:t>)</a:t>
            </a:r>
            <a:r>
              <a:rPr lang="zh-TW" altLang="zh-TW" sz="2500" dirty="0">
                <a:latin typeface="+mn-ea"/>
              </a:rPr>
              <a:t>建構安全永續，形塑美學空間</a:t>
            </a:r>
            <a:r>
              <a:rPr lang="zh-TW" altLang="en-US" sz="2500" dirty="0">
                <a:latin typeface="+mn-ea"/>
              </a:rPr>
              <a:t>。</a:t>
            </a:r>
            <a:endParaRPr lang="en-US" altLang="zh-TW" sz="2500" dirty="0">
              <a:latin typeface="+mn-ea"/>
            </a:endParaRPr>
          </a:p>
          <a:p>
            <a:pPr marL="0" lvl="3">
              <a:spcBef>
                <a:spcPts val="1200"/>
              </a:spcBef>
              <a:spcAft>
                <a:spcPts val="600"/>
              </a:spcAft>
            </a:pPr>
            <a:r>
              <a:rPr lang="en-US" altLang="zh-TW" sz="2500" dirty="0">
                <a:latin typeface="+mn-ea"/>
              </a:rPr>
              <a:t>(</a:t>
            </a:r>
            <a:r>
              <a:rPr lang="zh-TW" altLang="en-US" sz="2500" dirty="0">
                <a:latin typeface="+mn-ea"/>
              </a:rPr>
              <a:t>八</a:t>
            </a:r>
            <a:r>
              <a:rPr lang="en-US" altLang="zh-TW" sz="2500" dirty="0">
                <a:latin typeface="+mn-ea"/>
              </a:rPr>
              <a:t>)</a:t>
            </a:r>
            <a:r>
              <a:rPr lang="zh-TW" altLang="zh-TW" sz="2500" dirty="0">
                <a:latin typeface="+mn-ea"/>
              </a:rPr>
              <a:t>落實學習扶助方案，提升學生基礎學力</a:t>
            </a:r>
            <a:r>
              <a:rPr lang="zh-TW" altLang="en-US" sz="2500" dirty="0">
                <a:latin typeface="+mn-ea"/>
              </a:rPr>
              <a:t>。</a:t>
            </a:r>
            <a:endParaRPr lang="en-US" altLang="zh-TW" sz="2500" dirty="0">
              <a:latin typeface="+mn-ea"/>
            </a:endParaRPr>
          </a:p>
          <a:p>
            <a:pPr marL="0" lvl="3">
              <a:spcBef>
                <a:spcPts val="1200"/>
              </a:spcBef>
              <a:spcAft>
                <a:spcPts val="600"/>
              </a:spcAft>
            </a:pPr>
            <a:r>
              <a:rPr lang="en-US" altLang="zh-TW" sz="2500" dirty="0">
                <a:latin typeface="+mn-ea"/>
              </a:rPr>
              <a:t>(</a:t>
            </a:r>
            <a:r>
              <a:rPr lang="zh-TW" altLang="en-US" sz="2500" dirty="0">
                <a:latin typeface="+mn-ea"/>
              </a:rPr>
              <a:t>九</a:t>
            </a:r>
            <a:r>
              <a:rPr lang="en-US" altLang="zh-TW" sz="2500" dirty="0">
                <a:latin typeface="+mn-ea"/>
              </a:rPr>
              <a:t>)</a:t>
            </a:r>
            <a:r>
              <a:rPr lang="zh-TW" altLang="zh-TW" sz="2500" dirty="0">
                <a:latin typeface="+mn-ea"/>
              </a:rPr>
              <a:t>強化輔導工作、實現友善校園</a:t>
            </a:r>
            <a:r>
              <a:rPr lang="zh-TW" altLang="en-US" sz="2500" dirty="0">
                <a:latin typeface="+mn-ea"/>
              </a:rPr>
              <a:t>。</a:t>
            </a:r>
            <a:endParaRPr lang="en-US" altLang="zh-TW" sz="2500" dirty="0">
              <a:latin typeface="+mn-ea"/>
            </a:endParaRPr>
          </a:p>
          <a:p>
            <a:pPr marL="0" lvl="3">
              <a:spcBef>
                <a:spcPts val="1200"/>
              </a:spcBef>
              <a:spcAft>
                <a:spcPts val="600"/>
              </a:spcAft>
            </a:pPr>
            <a:r>
              <a:rPr lang="en-US" altLang="zh-TW" sz="2500" dirty="0">
                <a:latin typeface="+mn-ea"/>
              </a:rPr>
              <a:t>(</a:t>
            </a:r>
            <a:r>
              <a:rPr lang="zh-TW" altLang="en-US" sz="2500" dirty="0">
                <a:latin typeface="+mn-ea"/>
              </a:rPr>
              <a:t>十</a:t>
            </a:r>
            <a:r>
              <a:rPr lang="en-US" altLang="zh-TW" sz="2500" dirty="0">
                <a:latin typeface="+mn-ea"/>
              </a:rPr>
              <a:t>)</a:t>
            </a:r>
            <a:r>
              <a:rPr lang="zh-TW" altLang="zh-TW" sz="2500" dirty="0">
                <a:latin typeface="+mn-ea"/>
              </a:rPr>
              <a:t>推動閱讀寫作，陶冶藝文涵養</a:t>
            </a:r>
            <a:r>
              <a:rPr lang="zh-TW" altLang="en-US" sz="2500" dirty="0">
                <a:latin typeface="+mn-ea"/>
              </a:rPr>
              <a:t>。</a:t>
            </a:r>
            <a:endParaRPr lang="zh-TW" altLang="zh-TW" sz="2500" kern="100" dirty="0"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51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 uiExpand="1" build="p"/>
      <p:bldP spid="3" grpId="0"/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245" y="0"/>
            <a:ext cx="8510754" cy="687688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42637" y="397900"/>
            <a:ext cx="154459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Part 0</a:t>
            </a:r>
            <a:r>
              <a:rPr lang="en-US" altLang="zh-TW" sz="36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3</a:t>
            </a:r>
            <a:endParaRPr lang="zh-CN" altLang="en-US" sz="3600" b="1" dirty="0">
              <a:ln>
                <a:solidFill>
                  <a:schemeClr val="bg1"/>
                </a:solidFill>
              </a:ln>
              <a:solidFill>
                <a:srgbClr val="F5822D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4733" y="104423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n>
                  <a:solidFill>
                    <a:schemeClr val="bg1"/>
                  </a:solidFill>
                </a:ln>
                <a:latin typeface="+mn-ea"/>
                <a:cs typeface="+mn-ea"/>
                <a:sym typeface="+mn-lt"/>
              </a:rPr>
              <a:t>議題回應</a:t>
            </a:r>
            <a:endParaRPr lang="zh-CN" altLang="en-US" sz="4000" dirty="0">
              <a:ln>
                <a:solidFill>
                  <a:schemeClr val="bg1"/>
                </a:solidFill>
              </a:ln>
              <a:latin typeface="+mn-ea"/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682999" y="0"/>
            <a:ext cx="4219341" cy="6858000"/>
          </a:xfrm>
          <a:prstGeom prst="rect">
            <a:avLst/>
          </a:prstGeom>
          <a:solidFill>
            <a:srgbClr val="161D3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027468" y="0"/>
            <a:ext cx="4164531" cy="6858000"/>
          </a:xfrm>
          <a:prstGeom prst="rect">
            <a:avLst/>
          </a:prstGeom>
          <a:solidFill>
            <a:srgbClr val="161D3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5" name="组合 29"/>
          <p:cNvGrpSpPr/>
          <p:nvPr/>
        </p:nvGrpSpPr>
        <p:grpSpPr>
          <a:xfrm>
            <a:off x="4121813" y="1752117"/>
            <a:ext cx="3157004" cy="3630745"/>
            <a:chOff x="4021998" y="2335064"/>
            <a:chExt cx="2090604" cy="3630745"/>
          </a:xfrm>
        </p:grpSpPr>
        <p:sp>
          <p:nvSpPr>
            <p:cNvPr id="36" name="文本框 14"/>
            <p:cNvSpPr txBox="1"/>
            <p:nvPr/>
          </p:nvSpPr>
          <p:spPr>
            <a:xfrm>
              <a:off x="4021998" y="3526478"/>
              <a:ext cx="114135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000" b="1" dirty="0">
                  <a:solidFill>
                    <a:schemeClr val="bg1"/>
                  </a:solidFill>
                  <a:cs typeface="+mn-ea"/>
                  <a:sym typeface="+mn-lt"/>
                </a:rPr>
                <a:t>招生策略</a:t>
              </a:r>
              <a:endParaRPr lang="zh-CN" altLang="en-US" sz="3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7" name="文本框 15"/>
            <p:cNvSpPr txBox="1"/>
            <p:nvPr/>
          </p:nvSpPr>
          <p:spPr>
            <a:xfrm>
              <a:off x="4021998" y="2335064"/>
              <a:ext cx="89614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200" dirty="0">
                  <a:ln>
                    <a:solidFill>
                      <a:schemeClr val="bg1"/>
                    </a:solidFill>
                  </a:ln>
                  <a:solidFill>
                    <a:srgbClr val="F5822D"/>
                  </a:solidFill>
                  <a:cs typeface="+mn-ea"/>
                  <a:sym typeface="+mn-lt"/>
                </a:rPr>
                <a:t>01.</a:t>
              </a:r>
              <a:endParaRPr lang="zh-CN" altLang="en-US" sz="7200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4021998" y="4103357"/>
              <a:ext cx="2090604" cy="1862452"/>
            </a:xfrm>
            <a:prstGeom prst="rect">
              <a:avLst/>
            </a:prstGeom>
          </p:spPr>
          <p:txBody>
            <a:bodyPr wrap="square" lIns="91840" tIns="45920" rIns="91840" bIns="45920">
              <a:spAutoFit/>
            </a:bodyPr>
            <a:lstStyle/>
            <a:p>
              <a:r>
                <a:rPr lang="zh-TW" altLang="zh-TW" sz="2300" dirty="0">
                  <a:solidFill>
                    <a:schemeClr val="bg1"/>
                  </a:solidFill>
                </a:rPr>
                <a:t>面對少子化，您將如何規劃國、高中部之招生策略，並引導枋中開創新局，以提昇競爭力，其具體作為為何？</a:t>
              </a:r>
              <a:endParaRPr lang="zh-TW" altLang="zh-TW" sz="23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39" name="组合 28"/>
          <p:cNvGrpSpPr/>
          <p:nvPr/>
        </p:nvGrpSpPr>
        <p:grpSpPr>
          <a:xfrm>
            <a:off x="8255330" y="1752117"/>
            <a:ext cx="3708805" cy="4684107"/>
            <a:chOff x="6892198" y="2335064"/>
            <a:chExt cx="2465631" cy="4684107"/>
          </a:xfrm>
        </p:grpSpPr>
        <p:sp>
          <p:nvSpPr>
            <p:cNvPr id="40" name="文本框 18"/>
            <p:cNvSpPr txBox="1"/>
            <p:nvPr/>
          </p:nvSpPr>
          <p:spPr>
            <a:xfrm>
              <a:off x="6892198" y="3526478"/>
              <a:ext cx="140158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000" b="1" dirty="0">
                  <a:solidFill>
                    <a:schemeClr val="bg1"/>
                  </a:solidFill>
                  <a:cs typeface="+mn-ea"/>
                  <a:sym typeface="+mn-lt"/>
                </a:rPr>
                <a:t>挑戰與契機</a:t>
              </a:r>
              <a:endParaRPr lang="zh-CN" altLang="en-US" sz="3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1" name="文本框 19"/>
            <p:cNvSpPr txBox="1"/>
            <p:nvPr/>
          </p:nvSpPr>
          <p:spPr>
            <a:xfrm>
              <a:off x="6892198" y="2335064"/>
              <a:ext cx="89965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200" dirty="0">
                  <a:ln>
                    <a:solidFill>
                      <a:schemeClr val="bg1"/>
                    </a:solidFill>
                  </a:ln>
                  <a:solidFill>
                    <a:srgbClr val="F5822D"/>
                  </a:solidFill>
                  <a:cs typeface="+mn-ea"/>
                  <a:sym typeface="+mn-lt"/>
                </a:rPr>
                <a:t>02.</a:t>
              </a:r>
              <a:endParaRPr lang="zh-CN" altLang="en-US" sz="7200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6892199" y="4094890"/>
              <a:ext cx="2465630" cy="2924281"/>
            </a:xfrm>
            <a:prstGeom prst="rect">
              <a:avLst/>
            </a:prstGeom>
          </p:spPr>
          <p:txBody>
            <a:bodyPr wrap="square" lIns="91840" tIns="45920" rIns="91840" bIns="45920">
              <a:spAutoFit/>
            </a:bodyPr>
            <a:lstStyle/>
            <a:p>
              <a:pPr algn="just"/>
              <a:r>
                <a:rPr lang="en-US" altLang="zh-TW" sz="2300" dirty="0">
                  <a:solidFill>
                    <a:schemeClr val="bg1"/>
                  </a:solidFill>
                </a:rPr>
                <a:t>108</a:t>
              </a:r>
              <a:r>
                <a:rPr lang="zh-TW" altLang="zh-TW" sz="2300" dirty="0">
                  <a:solidFill>
                    <a:schemeClr val="bg1"/>
                  </a:solidFill>
                </a:rPr>
                <a:t>課綱已推動三年，對於本校這類偏鄉型的社區高中，在班級規劃</a:t>
              </a:r>
              <a:r>
                <a:rPr lang="en-US" altLang="zh-TW" sz="2300" dirty="0">
                  <a:solidFill>
                    <a:schemeClr val="bg1"/>
                  </a:solidFill>
                </a:rPr>
                <a:t>(</a:t>
              </a:r>
              <a:r>
                <a:rPr lang="zh-TW" altLang="zh-TW" sz="2300" dirty="0">
                  <a:solidFill>
                    <a:schemeClr val="bg1"/>
                  </a:solidFill>
                </a:rPr>
                <a:t>普通班、雙語實驗班、體育班</a:t>
              </a:r>
              <a:r>
                <a:rPr lang="en-US" altLang="zh-TW" sz="2300" dirty="0">
                  <a:solidFill>
                    <a:schemeClr val="bg1"/>
                  </a:solidFill>
                </a:rPr>
                <a:t>)</a:t>
              </a:r>
              <a:r>
                <a:rPr lang="zh-TW" altLang="zh-TW" sz="2300" dirty="0">
                  <a:solidFill>
                    <a:schemeClr val="bg1"/>
                  </a:solidFill>
                </a:rPr>
                <a:t>、班群規劃</a:t>
              </a:r>
              <a:r>
                <a:rPr lang="en-US" altLang="zh-TW" sz="2300" dirty="0">
                  <a:solidFill>
                    <a:schemeClr val="bg1"/>
                  </a:solidFill>
                </a:rPr>
                <a:t>(</a:t>
              </a:r>
              <a:r>
                <a:rPr lang="zh-TW" altLang="zh-TW" sz="2300" dirty="0">
                  <a:solidFill>
                    <a:schemeClr val="bg1"/>
                  </a:solidFill>
                </a:rPr>
                <a:t>自然、社會班群</a:t>
              </a:r>
              <a:r>
                <a:rPr lang="en-US" altLang="zh-TW" sz="2300" dirty="0">
                  <a:solidFill>
                    <a:schemeClr val="bg1"/>
                  </a:solidFill>
                </a:rPr>
                <a:t>)</a:t>
              </a:r>
              <a:r>
                <a:rPr lang="zh-TW" altLang="zh-TW" sz="2300" dirty="0">
                  <a:solidFill>
                    <a:schemeClr val="bg1"/>
                  </a:solidFill>
                </a:rPr>
                <a:t>、課程規劃</a:t>
              </a:r>
              <a:r>
                <a:rPr lang="en-US" altLang="zh-TW" sz="2300" dirty="0">
                  <a:solidFill>
                    <a:schemeClr val="bg1"/>
                  </a:solidFill>
                </a:rPr>
                <a:t>(</a:t>
              </a:r>
              <a:r>
                <a:rPr lang="zh-TW" altLang="zh-TW" sz="2300" dirty="0">
                  <a:solidFill>
                    <a:schemeClr val="bg1"/>
                  </a:solidFill>
                </a:rPr>
                <a:t>含彈性自主學習、校訂課程</a:t>
              </a:r>
              <a:r>
                <a:rPr lang="en-US" altLang="zh-TW" sz="2300" dirty="0">
                  <a:solidFill>
                    <a:schemeClr val="bg1"/>
                  </a:solidFill>
                </a:rPr>
                <a:t>)</a:t>
              </a:r>
              <a:r>
                <a:rPr lang="zh-TW" altLang="zh-TW" sz="2300" dirty="0">
                  <a:solidFill>
                    <a:schemeClr val="bg1"/>
                  </a:solidFill>
                </a:rPr>
                <a:t>方面，依您的看法會有哪些挑戰與契機？</a:t>
              </a:r>
              <a:endParaRPr lang="zh-CN" altLang="en-US" sz="2300" dirty="0">
                <a:solidFill>
                  <a:schemeClr val="bg1"/>
                </a:solidFill>
                <a:latin typeface="+mn-ea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291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4" grpId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3"/>
          <a:srcRect l="50245"/>
          <a:stretch/>
        </p:blipFill>
        <p:spPr>
          <a:xfrm>
            <a:off x="8043333" y="-975"/>
            <a:ext cx="4313413" cy="6876884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3"/>
          <a:srcRect r="51415"/>
          <a:stretch/>
        </p:blipFill>
        <p:spPr>
          <a:xfrm>
            <a:off x="3679016" y="0"/>
            <a:ext cx="4211917" cy="687688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42637" y="397900"/>
            <a:ext cx="154459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Part 0</a:t>
            </a:r>
            <a:r>
              <a:rPr lang="en-US" altLang="zh-TW" sz="36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3</a:t>
            </a:r>
            <a:endParaRPr lang="zh-CN" altLang="en-US" sz="3600" b="1" dirty="0">
              <a:ln>
                <a:solidFill>
                  <a:schemeClr val="bg1"/>
                </a:solidFill>
              </a:ln>
              <a:solidFill>
                <a:srgbClr val="F5822D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4733" y="104423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n>
                  <a:solidFill>
                    <a:schemeClr val="bg1"/>
                  </a:solidFill>
                </a:ln>
                <a:latin typeface="+mn-ea"/>
                <a:cs typeface="+mn-ea"/>
                <a:sym typeface="+mn-lt"/>
              </a:rPr>
              <a:t>議題回應</a:t>
            </a:r>
            <a:endParaRPr lang="zh-CN" altLang="en-US" sz="4000" dirty="0">
              <a:ln>
                <a:solidFill>
                  <a:schemeClr val="bg1"/>
                </a:solidFill>
              </a:ln>
              <a:latin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63177 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-0.27865 1.1111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3"/>
          <a:srcRect r="51415"/>
          <a:stretch/>
        </p:blipFill>
        <p:spPr>
          <a:xfrm>
            <a:off x="283881" y="-975"/>
            <a:ext cx="4211917" cy="687688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42637" y="397900"/>
            <a:ext cx="154459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Part 0</a:t>
            </a:r>
            <a:r>
              <a:rPr lang="en-US" altLang="zh-TW" sz="36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3</a:t>
            </a:r>
            <a:endParaRPr lang="zh-CN" altLang="en-US" sz="3600" b="1" dirty="0">
              <a:ln>
                <a:solidFill>
                  <a:schemeClr val="bg1"/>
                </a:solidFill>
              </a:ln>
              <a:solidFill>
                <a:srgbClr val="F5822D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4733" y="104423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n>
                  <a:solidFill>
                    <a:schemeClr val="bg1"/>
                  </a:solidFill>
                </a:ln>
                <a:latin typeface="+mn-ea"/>
                <a:cs typeface="+mn-ea"/>
                <a:sym typeface="+mn-lt"/>
              </a:rPr>
              <a:t>議題回應</a:t>
            </a:r>
            <a:endParaRPr lang="zh-CN" altLang="en-US" sz="4000" dirty="0">
              <a:ln>
                <a:solidFill>
                  <a:schemeClr val="bg1"/>
                </a:solidFill>
              </a:ln>
              <a:latin typeface="+mn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23267" y="-975"/>
            <a:ext cx="8068733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6236165" y="323244"/>
            <a:ext cx="4021669" cy="101566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>
              <a:spcAft>
                <a:spcPts val="0"/>
              </a:spcAft>
            </a:pPr>
            <a:r>
              <a:rPr lang="zh-TW" altLang="zh-TW" sz="3000" b="1" kern="1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話不多說，事不少做</a:t>
            </a:r>
          </a:p>
          <a:p>
            <a:pPr algn="ctr"/>
            <a:r>
              <a:rPr lang="zh-TW" altLang="zh-TW" sz="30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走到第一，做到最後</a:t>
            </a:r>
            <a:endParaRPr lang="zh-TW" altLang="en-US" sz="30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151044" y="1490507"/>
            <a:ext cx="259558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700" dirty="0">
                <a:solidFill>
                  <a:srgbClr val="F5822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固本</a:t>
            </a:r>
            <a:r>
              <a:rPr lang="en-US" altLang="zh-TW" sz="2700" dirty="0">
                <a:solidFill>
                  <a:srgbClr val="F5822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TW" altLang="zh-TW" sz="2700" dirty="0">
                <a:solidFill>
                  <a:srgbClr val="F5822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鞏固生源</a:t>
            </a:r>
            <a:r>
              <a:rPr lang="en-US" altLang="zh-TW" sz="2700" dirty="0">
                <a:solidFill>
                  <a:srgbClr val="F5822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  <a:r>
              <a:rPr lang="zh-TW" altLang="en-US" sz="2700" dirty="0">
                <a:solidFill>
                  <a:srgbClr val="FF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TW" altLang="en-US" sz="2700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431838" y="1489734"/>
            <a:ext cx="353173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7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TW" altLang="zh-TW" sz="2700" dirty="0">
                <a:solidFill>
                  <a:srgbClr val="FF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拔尖</a:t>
            </a:r>
            <a:r>
              <a:rPr lang="en-US" altLang="zh-TW" sz="2700" dirty="0">
                <a:solidFill>
                  <a:srgbClr val="FF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TW" altLang="zh-TW" sz="2700" dirty="0">
                <a:solidFill>
                  <a:srgbClr val="FF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吸引優秀學子</a:t>
            </a:r>
            <a:r>
              <a:rPr lang="en-US" altLang="zh-TW" sz="2700" dirty="0">
                <a:solidFill>
                  <a:srgbClr val="FF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TW" altLang="en-US" sz="2700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824321" y="1502632"/>
            <a:ext cx="226215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7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TW" altLang="en-US" sz="27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洗腦式行銷</a:t>
            </a:r>
            <a:endParaRPr lang="zh-TW" altLang="en-US" sz="2700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867943" y="2842514"/>
            <a:ext cx="8097602" cy="1938992"/>
          </a:xfrm>
          <a:prstGeom prst="rect">
            <a:avLst/>
          </a:prstGeom>
          <a:solidFill>
            <a:srgbClr val="F5822D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TW" altLang="en-US" sz="6000" kern="100" dirty="0">
                <a:latin typeface="+mn-ea"/>
                <a:cs typeface="Times New Roman" panose="02020603050405020304" pitchFamily="18" charset="0"/>
              </a:rPr>
              <a:t>服務到點</a:t>
            </a:r>
            <a:endParaRPr lang="en-US" altLang="zh-TW" sz="6000" kern="100" dirty="0">
              <a:latin typeface="+mn-ea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zh-TW" altLang="en-US" sz="6000" kern="100" dirty="0">
                <a:latin typeface="+mn-ea"/>
                <a:cs typeface="Times New Roman" panose="02020603050405020304" pitchFamily="18" charset="0"/>
              </a:rPr>
              <a:t>學優、技優、藝優</a:t>
            </a:r>
            <a:endParaRPr lang="zh-TW" altLang="zh-TW" sz="6000" kern="100" dirty="0"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34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/>
      <p:bldP spid="9" grpId="0"/>
      <p:bldP spid="10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3"/>
          <a:srcRect r="51415"/>
          <a:stretch/>
        </p:blipFill>
        <p:spPr>
          <a:xfrm>
            <a:off x="283881" y="-975"/>
            <a:ext cx="4211917" cy="687688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42637" y="397900"/>
            <a:ext cx="154459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Part 0</a:t>
            </a:r>
            <a:r>
              <a:rPr lang="en-US" altLang="zh-TW" sz="36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3</a:t>
            </a:r>
            <a:endParaRPr lang="zh-CN" altLang="en-US" sz="3600" b="1" dirty="0">
              <a:ln>
                <a:solidFill>
                  <a:schemeClr val="bg1"/>
                </a:solidFill>
              </a:ln>
              <a:solidFill>
                <a:srgbClr val="F5822D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4733" y="104423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n>
                  <a:solidFill>
                    <a:schemeClr val="bg1"/>
                  </a:solidFill>
                </a:ln>
                <a:latin typeface="+mn-ea"/>
                <a:cs typeface="+mn-ea"/>
                <a:sym typeface="+mn-lt"/>
              </a:rPr>
              <a:t>議題回應</a:t>
            </a:r>
            <a:endParaRPr lang="zh-CN" altLang="en-US" sz="4000" dirty="0">
              <a:ln>
                <a:solidFill>
                  <a:schemeClr val="bg1"/>
                </a:solidFill>
              </a:ln>
              <a:latin typeface="+mn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23267" y="-975"/>
            <a:ext cx="8068733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6232550" y="323244"/>
            <a:ext cx="4021669" cy="101566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>
              <a:spcAft>
                <a:spcPts val="0"/>
              </a:spcAft>
            </a:pPr>
            <a:r>
              <a:rPr lang="zh-TW" altLang="zh-TW" sz="3000" b="1" kern="1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話不多說，事不少做</a:t>
            </a:r>
          </a:p>
          <a:p>
            <a:pPr algn="ctr"/>
            <a:r>
              <a:rPr lang="zh-TW" altLang="zh-TW" sz="30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走到第一，做到最後</a:t>
            </a:r>
            <a:endParaRPr lang="zh-TW" altLang="en-US" sz="30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151044" y="1490507"/>
            <a:ext cx="259558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700" dirty="0">
                <a:solidFill>
                  <a:srgbClr val="F5822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固本</a:t>
            </a:r>
            <a:r>
              <a:rPr lang="en-US" altLang="zh-TW" sz="2700" dirty="0">
                <a:solidFill>
                  <a:srgbClr val="F5822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TW" altLang="zh-TW" sz="2700" dirty="0">
                <a:solidFill>
                  <a:srgbClr val="F5822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鞏固生源</a:t>
            </a:r>
            <a:r>
              <a:rPr lang="en-US" altLang="zh-TW" sz="2700" dirty="0">
                <a:solidFill>
                  <a:srgbClr val="F5822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  <a:r>
              <a:rPr lang="zh-TW" altLang="en-US" sz="2700" dirty="0">
                <a:solidFill>
                  <a:srgbClr val="FF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TW" altLang="en-US" sz="2700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431838" y="1489734"/>
            <a:ext cx="353173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7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TW" altLang="zh-TW" sz="2700" dirty="0">
                <a:solidFill>
                  <a:srgbClr val="FF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拔尖</a:t>
            </a:r>
            <a:r>
              <a:rPr lang="en-US" altLang="zh-TW" sz="2700" dirty="0">
                <a:solidFill>
                  <a:srgbClr val="FF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TW" altLang="zh-TW" sz="2700" dirty="0">
                <a:solidFill>
                  <a:srgbClr val="FF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吸引優秀學子</a:t>
            </a:r>
            <a:r>
              <a:rPr lang="en-US" altLang="zh-TW" sz="2700" dirty="0">
                <a:solidFill>
                  <a:srgbClr val="FF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TW" altLang="en-US" sz="2700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824321" y="1502632"/>
            <a:ext cx="226215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700" dirty="0">
                <a:solidFill>
                  <a:schemeClr val="bg1">
                    <a:lumMod val="8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TW" altLang="en-US" sz="2700" dirty="0">
                <a:solidFill>
                  <a:schemeClr val="bg1">
                    <a:lumMod val="8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洗腦式行銷</a:t>
            </a:r>
            <a:endParaRPr lang="zh-TW" altLang="en-US" sz="2700" dirty="0">
              <a:solidFill>
                <a:schemeClr val="bg1">
                  <a:lumMod val="8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2" name="圖片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8639" y="3749961"/>
            <a:ext cx="1420468" cy="1289979"/>
          </a:xfrm>
          <a:prstGeom prst="rect">
            <a:avLst/>
          </a:prstGeom>
        </p:spPr>
      </p:pic>
      <p:pic>
        <p:nvPicPr>
          <p:cNvPr id="56" name="圖片 55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64541" y="3912997"/>
            <a:ext cx="1744578" cy="953322"/>
          </a:xfrm>
          <a:prstGeom prst="rect">
            <a:avLst/>
          </a:prstGeom>
        </p:spPr>
      </p:pic>
      <p:pic>
        <p:nvPicPr>
          <p:cNvPr id="57" name="圖片 56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81930" y="3925635"/>
            <a:ext cx="1744578" cy="958088"/>
          </a:xfrm>
          <a:prstGeom prst="rect">
            <a:avLst/>
          </a:prstGeom>
        </p:spPr>
      </p:pic>
      <p:cxnSp>
        <p:nvCxnSpPr>
          <p:cNvPr id="63" name="直線接點 62"/>
          <p:cNvCxnSpPr>
            <a:endCxn id="57" idx="1"/>
          </p:cNvCxnSpPr>
          <p:nvPr/>
        </p:nvCxnSpPr>
        <p:spPr>
          <a:xfrm>
            <a:off x="8919107" y="4394950"/>
            <a:ext cx="462823" cy="9729"/>
          </a:xfrm>
          <a:prstGeom prst="line">
            <a:avLst/>
          </a:prstGeom>
          <a:ln w="381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接點 66"/>
          <p:cNvCxnSpPr/>
          <p:nvPr/>
        </p:nvCxnSpPr>
        <p:spPr>
          <a:xfrm>
            <a:off x="7022467" y="4389658"/>
            <a:ext cx="462823" cy="9729"/>
          </a:xfrm>
          <a:prstGeom prst="line">
            <a:avLst/>
          </a:prstGeom>
          <a:ln w="381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接點 68"/>
          <p:cNvCxnSpPr/>
          <p:nvPr/>
        </p:nvCxnSpPr>
        <p:spPr>
          <a:xfrm>
            <a:off x="8209443" y="4939604"/>
            <a:ext cx="13605" cy="482681"/>
          </a:xfrm>
          <a:prstGeom prst="line">
            <a:avLst/>
          </a:prstGeom>
          <a:ln w="381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向下箭號 69"/>
          <p:cNvSpPr/>
          <p:nvPr/>
        </p:nvSpPr>
        <p:spPr>
          <a:xfrm rot="5400000">
            <a:off x="5115332" y="4213970"/>
            <a:ext cx="252827" cy="361633"/>
          </a:xfrm>
          <a:prstGeom prst="down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向下箭號 70"/>
          <p:cNvSpPr/>
          <p:nvPr/>
        </p:nvSpPr>
        <p:spPr>
          <a:xfrm rot="16200000">
            <a:off x="11036238" y="4213970"/>
            <a:ext cx="252827" cy="361633"/>
          </a:xfrm>
          <a:prstGeom prst="downArrow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文字方塊 71"/>
          <p:cNvSpPr txBox="1"/>
          <p:nvPr/>
        </p:nvSpPr>
        <p:spPr>
          <a:xfrm>
            <a:off x="4527116" y="3429891"/>
            <a:ext cx="492443" cy="19389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FF00FF"/>
                </a:solidFill>
              </a:rPr>
              <a:t>創造  市場口碑</a:t>
            </a:r>
          </a:p>
        </p:txBody>
      </p:sp>
      <p:sp>
        <p:nvSpPr>
          <p:cNvPr id="73" name="文字方塊 72"/>
          <p:cNvSpPr txBox="1"/>
          <p:nvPr/>
        </p:nvSpPr>
        <p:spPr>
          <a:xfrm>
            <a:off x="11399323" y="3134160"/>
            <a:ext cx="492443" cy="25109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FF5050"/>
                </a:solidFill>
              </a:rPr>
              <a:t>吸引  優秀學子</a:t>
            </a:r>
          </a:p>
        </p:txBody>
      </p:sp>
      <p:pic>
        <p:nvPicPr>
          <p:cNvPr id="80" name="圖片 7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7467" y="2128431"/>
            <a:ext cx="7028573" cy="1410819"/>
          </a:xfrm>
          <a:prstGeom prst="rect">
            <a:avLst/>
          </a:prstGeom>
        </p:spPr>
      </p:pic>
      <p:pic>
        <p:nvPicPr>
          <p:cNvPr id="81" name="圖片 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7467" y="5266330"/>
            <a:ext cx="6951133" cy="1430984"/>
          </a:xfrm>
          <a:prstGeom prst="rect">
            <a:avLst/>
          </a:prstGeom>
        </p:spPr>
      </p:pic>
      <p:sp>
        <p:nvSpPr>
          <p:cNvPr id="82" name="文字方塊 81"/>
          <p:cNvSpPr txBox="1"/>
          <p:nvPr/>
        </p:nvSpPr>
        <p:spPr>
          <a:xfrm>
            <a:off x="4916954" y="4731911"/>
            <a:ext cx="2488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273E89"/>
                </a:solidFill>
              </a:rPr>
              <a:t>特色學習</a:t>
            </a:r>
            <a:r>
              <a:rPr lang="zh-TW" altLang="en-US" sz="1600" dirty="0">
                <a:solidFill>
                  <a:srgbClr val="273E89"/>
                </a:solidFill>
              </a:rPr>
              <a:t>與</a:t>
            </a:r>
            <a:r>
              <a:rPr lang="zh-TW" altLang="en-US" sz="2000" dirty="0">
                <a:solidFill>
                  <a:srgbClr val="273E89"/>
                </a:solidFill>
              </a:rPr>
              <a:t>學群對應</a:t>
            </a:r>
            <a:endParaRPr lang="en-US" altLang="zh-TW" sz="2000" dirty="0">
              <a:solidFill>
                <a:srgbClr val="273E89"/>
              </a:solidFill>
            </a:endParaRPr>
          </a:p>
          <a:p>
            <a:pPr algn="ctr"/>
            <a:r>
              <a:rPr lang="zh-TW" altLang="en-US" sz="2000" dirty="0">
                <a:solidFill>
                  <a:srgbClr val="273E89"/>
                </a:solidFill>
              </a:rPr>
              <a:t>課後學習</a:t>
            </a:r>
            <a:endParaRPr lang="en-US" altLang="zh-TW" sz="2000" dirty="0">
              <a:solidFill>
                <a:srgbClr val="273E89"/>
              </a:solidFill>
            </a:endParaRPr>
          </a:p>
          <a:p>
            <a:pPr algn="ctr"/>
            <a:r>
              <a:rPr lang="zh-TW" altLang="en-US" sz="2000" dirty="0">
                <a:solidFill>
                  <a:srgbClr val="273E89"/>
                </a:solidFill>
              </a:rPr>
              <a:t>考前加強</a:t>
            </a:r>
            <a:endParaRPr lang="en-US" altLang="zh-TW" sz="2000" dirty="0">
              <a:solidFill>
                <a:srgbClr val="273E89"/>
              </a:solidFill>
            </a:endParaRPr>
          </a:p>
          <a:p>
            <a:pPr algn="ctr"/>
            <a:r>
              <a:rPr lang="zh-TW" altLang="en-US" sz="2000" dirty="0">
                <a:solidFill>
                  <a:srgbClr val="273E89"/>
                </a:solidFill>
              </a:rPr>
              <a:t>原民輔導</a:t>
            </a:r>
          </a:p>
        </p:txBody>
      </p:sp>
      <p:sp>
        <p:nvSpPr>
          <p:cNvPr id="84" name="文字方塊 83"/>
          <p:cNvSpPr txBox="1"/>
          <p:nvPr/>
        </p:nvSpPr>
        <p:spPr>
          <a:xfrm>
            <a:off x="9010152" y="2762284"/>
            <a:ext cx="2488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</a:rPr>
              <a:t>課業學習</a:t>
            </a:r>
            <a:r>
              <a:rPr lang="zh-TW" altLang="en-US" sz="1600" dirty="0">
                <a:solidFill>
                  <a:srgbClr val="0070C0"/>
                </a:solidFill>
              </a:rPr>
              <a:t>與</a:t>
            </a:r>
            <a:r>
              <a:rPr lang="zh-TW" altLang="en-US" sz="2000" dirty="0">
                <a:solidFill>
                  <a:srgbClr val="0070C0"/>
                </a:solidFill>
              </a:rPr>
              <a:t>生涯輔導</a:t>
            </a:r>
            <a:endParaRPr lang="en-US" altLang="zh-TW" sz="2000" dirty="0">
              <a:solidFill>
                <a:srgbClr val="0070C0"/>
              </a:solidFill>
            </a:endParaRPr>
          </a:p>
          <a:p>
            <a:pPr algn="ctr"/>
            <a:r>
              <a:rPr lang="zh-TW" altLang="en-US" sz="2000" dirty="0">
                <a:solidFill>
                  <a:srgbClr val="0070C0"/>
                </a:solidFill>
              </a:rPr>
              <a:t>課程諮詢</a:t>
            </a:r>
            <a:endParaRPr lang="en-US" altLang="zh-TW" sz="2000" dirty="0">
              <a:solidFill>
                <a:srgbClr val="0070C0"/>
              </a:solidFill>
            </a:endParaRPr>
          </a:p>
          <a:p>
            <a:pPr algn="ctr"/>
            <a:r>
              <a:rPr lang="zh-TW" altLang="en-US" sz="2000" dirty="0">
                <a:solidFill>
                  <a:srgbClr val="0070C0"/>
                </a:solidFill>
              </a:rPr>
              <a:t>選課說明</a:t>
            </a:r>
            <a:endParaRPr lang="en-US" altLang="zh-TW" sz="2000" dirty="0">
              <a:solidFill>
                <a:srgbClr val="0070C0"/>
              </a:solidFill>
            </a:endParaRPr>
          </a:p>
          <a:p>
            <a:pPr algn="ctr"/>
            <a:r>
              <a:rPr lang="zh-TW" altLang="en-US" sz="2000" dirty="0">
                <a:solidFill>
                  <a:srgbClr val="0070C0"/>
                </a:solidFill>
              </a:rPr>
              <a:t>畢業後服務</a:t>
            </a:r>
          </a:p>
        </p:txBody>
      </p:sp>
      <p:pic>
        <p:nvPicPr>
          <p:cNvPr id="59" name="圖片 58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36583" y="5377164"/>
            <a:ext cx="1744578" cy="958088"/>
          </a:xfrm>
          <a:prstGeom prst="rect">
            <a:avLst/>
          </a:prstGeom>
        </p:spPr>
      </p:pic>
      <p:sp>
        <p:nvSpPr>
          <p:cNvPr id="85" name="文字方塊 84"/>
          <p:cNvSpPr txBox="1"/>
          <p:nvPr/>
        </p:nvSpPr>
        <p:spPr>
          <a:xfrm>
            <a:off x="8141785" y="5310716"/>
            <a:ext cx="2488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</a:rPr>
              <a:t>各式獎助學金</a:t>
            </a:r>
            <a:endParaRPr lang="en-US" altLang="zh-TW" sz="2000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</a:rPr>
              <a:t>產學合作</a:t>
            </a:r>
            <a:endParaRPr lang="en-US" altLang="zh-TW" sz="2000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</a:rPr>
              <a:t>偏鄉地區補助</a:t>
            </a:r>
            <a:endParaRPr lang="en-US" altLang="zh-TW" sz="2000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</a:rPr>
              <a:t>直升優勢、完免資源</a:t>
            </a:r>
          </a:p>
        </p:txBody>
      </p:sp>
      <p:pic>
        <p:nvPicPr>
          <p:cNvPr id="58" name="圖片 57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58033" y="2454649"/>
            <a:ext cx="1701679" cy="958088"/>
          </a:xfrm>
          <a:prstGeom prst="rect">
            <a:avLst/>
          </a:prstGeom>
        </p:spPr>
      </p:pic>
      <p:sp>
        <p:nvSpPr>
          <p:cNvPr id="86" name="文字方塊 85"/>
          <p:cNvSpPr txBox="1"/>
          <p:nvPr/>
        </p:nvSpPr>
        <p:spPr>
          <a:xfrm>
            <a:off x="5855765" y="2359417"/>
            <a:ext cx="2488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chemeClr val="accent6">
                    <a:lumMod val="50000"/>
                  </a:schemeClr>
                </a:solidFill>
              </a:rPr>
              <a:t>提供學生舞台</a:t>
            </a:r>
            <a:endParaRPr lang="en-US" altLang="zh-TW" sz="20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zh-TW" altLang="en-US" sz="2000" dirty="0">
                <a:solidFill>
                  <a:schemeClr val="accent6">
                    <a:lumMod val="50000"/>
                  </a:schemeClr>
                </a:solidFill>
              </a:rPr>
              <a:t>行銷學生</a:t>
            </a:r>
            <a:endParaRPr lang="en-US" altLang="zh-TW" sz="20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zh-TW" altLang="en-US" sz="2000" dirty="0">
                <a:solidFill>
                  <a:schemeClr val="accent6">
                    <a:lumMod val="50000"/>
                  </a:schemeClr>
                </a:solidFill>
              </a:rPr>
              <a:t>建立學校品牌</a:t>
            </a:r>
            <a:endParaRPr lang="en-US" altLang="zh-TW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62" name="直線接點 61"/>
          <p:cNvCxnSpPr/>
          <p:nvPr/>
        </p:nvCxnSpPr>
        <p:spPr>
          <a:xfrm>
            <a:off x="8208872" y="3324598"/>
            <a:ext cx="13605" cy="482681"/>
          </a:xfrm>
          <a:prstGeom prst="line">
            <a:avLst/>
          </a:prstGeom>
          <a:ln w="381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矩形 87"/>
          <p:cNvSpPr/>
          <p:nvPr/>
        </p:nvSpPr>
        <p:spPr>
          <a:xfrm>
            <a:off x="3867943" y="2842514"/>
            <a:ext cx="8097602" cy="1938992"/>
          </a:xfrm>
          <a:prstGeom prst="rect">
            <a:avLst/>
          </a:prstGeom>
          <a:solidFill>
            <a:srgbClr val="F5822D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TW" altLang="en-US" sz="6000" kern="100" dirty="0">
                <a:solidFill>
                  <a:srgbClr val="FFFF00"/>
                </a:solidFill>
                <a:latin typeface="+mn-ea"/>
                <a:cs typeface="Times New Roman" panose="02020603050405020304" pitchFamily="18" charset="0"/>
              </a:rPr>
              <a:t>辦學績效</a:t>
            </a:r>
            <a:endParaRPr lang="en-US" altLang="zh-TW" sz="6000" kern="100" dirty="0">
              <a:solidFill>
                <a:srgbClr val="FFFF00"/>
              </a:solidFill>
              <a:latin typeface="+mn-ea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zh-TW" altLang="en-US" sz="6000" kern="100" dirty="0">
                <a:latin typeface="+mn-ea"/>
                <a:cs typeface="Times New Roman" panose="02020603050405020304" pitchFamily="18" charset="0"/>
              </a:rPr>
              <a:t>是永續招生的關鍵</a:t>
            </a:r>
            <a:endParaRPr lang="zh-TW" altLang="zh-TW" sz="6000" kern="100" dirty="0"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35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0" grpId="1" animBg="1"/>
      <p:bldP spid="71" grpId="0" animBg="1"/>
      <p:bldP spid="71" grpId="1" animBg="1"/>
      <p:bldP spid="72" grpId="0"/>
      <p:bldP spid="72" grpId="1"/>
      <p:bldP spid="73" grpId="0"/>
      <p:bldP spid="73" grpId="1"/>
      <p:bldP spid="82" grpId="0"/>
      <p:bldP spid="82" grpId="1"/>
      <p:bldP spid="84" grpId="0"/>
      <p:bldP spid="84" grpId="1"/>
      <p:bldP spid="85" grpId="0"/>
      <p:bldP spid="85" grpId="1"/>
      <p:bldP spid="86" grpId="0"/>
      <p:bldP spid="86" grpId="1"/>
      <p:bldP spid="8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3"/>
          <a:srcRect r="51415"/>
          <a:stretch/>
        </p:blipFill>
        <p:spPr>
          <a:xfrm>
            <a:off x="283881" y="-975"/>
            <a:ext cx="4211917" cy="687688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42637" y="397900"/>
            <a:ext cx="154459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Part 0</a:t>
            </a:r>
            <a:r>
              <a:rPr lang="en-US" altLang="zh-TW" sz="36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3</a:t>
            </a:r>
            <a:endParaRPr lang="zh-CN" altLang="en-US" sz="3600" b="1" dirty="0">
              <a:ln>
                <a:solidFill>
                  <a:schemeClr val="bg1"/>
                </a:solidFill>
              </a:ln>
              <a:solidFill>
                <a:srgbClr val="F5822D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4733" y="104423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n>
                  <a:solidFill>
                    <a:schemeClr val="bg1"/>
                  </a:solidFill>
                </a:ln>
                <a:latin typeface="+mn-ea"/>
                <a:cs typeface="+mn-ea"/>
                <a:sym typeface="+mn-lt"/>
              </a:rPr>
              <a:t>議題回應</a:t>
            </a:r>
            <a:endParaRPr lang="zh-CN" altLang="en-US" sz="4000" dirty="0">
              <a:ln>
                <a:solidFill>
                  <a:schemeClr val="bg1"/>
                </a:solidFill>
              </a:ln>
              <a:latin typeface="+mn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23267" y="-975"/>
            <a:ext cx="8068733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6232550" y="323244"/>
            <a:ext cx="4021669" cy="101566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>
              <a:spcAft>
                <a:spcPts val="0"/>
              </a:spcAft>
            </a:pPr>
            <a:r>
              <a:rPr lang="zh-TW" altLang="zh-TW" sz="3000" b="1" kern="1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話不多說，事不少做</a:t>
            </a:r>
          </a:p>
          <a:p>
            <a:pPr algn="ctr"/>
            <a:r>
              <a:rPr lang="zh-TW" altLang="zh-TW" sz="30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走到第一，做到最後</a:t>
            </a:r>
            <a:endParaRPr lang="zh-TW" altLang="en-US" sz="30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151044" y="1490507"/>
            <a:ext cx="259558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700" dirty="0">
                <a:solidFill>
                  <a:srgbClr val="F5822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固本</a:t>
            </a:r>
            <a:r>
              <a:rPr lang="en-US" altLang="zh-TW" sz="2700" dirty="0">
                <a:solidFill>
                  <a:srgbClr val="F5822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TW" altLang="zh-TW" sz="2700" dirty="0">
                <a:solidFill>
                  <a:srgbClr val="F5822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鞏固生源</a:t>
            </a:r>
            <a:r>
              <a:rPr lang="en-US" altLang="zh-TW" sz="2700" dirty="0">
                <a:solidFill>
                  <a:srgbClr val="F5822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  <a:r>
              <a:rPr lang="zh-TW" altLang="en-US" sz="2700" dirty="0">
                <a:solidFill>
                  <a:srgbClr val="FF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TW" altLang="en-US" sz="2700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431838" y="1489734"/>
            <a:ext cx="353173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7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TW" altLang="zh-TW" sz="2700" dirty="0">
                <a:solidFill>
                  <a:srgbClr val="FF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拔尖</a:t>
            </a:r>
            <a:r>
              <a:rPr lang="en-US" altLang="zh-TW" sz="2700" dirty="0">
                <a:solidFill>
                  <a:srgbClr val="FF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TW" altLang="zh-TW" sz="2700" dirty="0">
                <a:solidFill>
                  <a:srgbClr val="FF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吸引優秀學子</a:t>
            </a:r>
            <a:r>
              <a:rPr lang="en-US" altLang="zh-TW" sz="2700" dirty="0">
                <a:solidFill>
                  <a:srgbClr val="FF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TW" altLang="en-US" sz="2700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824321" y="1502632"/>
            <a:ext cx="226215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700" dirty="0">
                <a:solidFill>
                  <a:schemeClr val="bg1">
                    <a:lumMod val="8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TW" altLang="en-US" sz="2700" dirty="0">
                <a:solidFill>
                  <a:schemeClr val="bg1">
                    <a:lumMod val="8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洗腦式行銷</a:t>
            </a:r>
            <a:endParaRPr lang="zh-TW" altLang="en-US" sz="2700" dirty="0">
              <a:solidFill>
                <a:schemeClr val="bg1">
                  <a:lumMod val="8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243906" y="2042959"/>
            <a:ext cx="6000361" cy="55399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TW" sz="3000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zh-TW" sz="3000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分析枋中國、高中部新生來源。</a:t>
            </a:r>
            <a:endParaRPr lang="zh-TW" altLang="en-US" sz="3000" dirty="0">
              <a:solidFill>
                <a:schemeClr val="bg1"/>
              </a:solidFill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4817486" y="3369732"/>
            <a:ext cx="646331" cy="15739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TW" altLang="en-US" sz="30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B0F0"/>
                  </a:outerShdw>
                </a:effectLst>
              </a:rPr>
              <a:t>國中部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9143" y="2719814"/>
            <a:ext cx="4185178" cy="401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8D8D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8D8D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8D8D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8D8D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4" grpId="0" animBg="1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32" y="1360"/>
            <a:ext cx="2380768" cy="4810125"/>
          </a:xfrm>
          <a:prstGeom prst="rect">
            <a:avLst/>
          </a:prstGeom>
          <a:solidFill>
            <a:srgbClr val="161D30">
              <a:alpha val="80000"/>
            </a:srgbClr>
          </a:solidFill>
          <a:ln>
            <a:noFill/>
          </a:ln>
        </p:spPr>
      </p:pic>
      <p:pic>
        <p:nvPicPr>
          <p:cNvPr id="20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155" y="1360"/>
            <a:ext cx="2386842" cy="4810125"/>
          </a:xfrm>
          <a:prstGeom prst="rect">
            <a:avLst/>
          </a:prstGeom>
        </p:spPr>
      </p:pic>
      <p:pic>
        <p:nvPicPr>
          <p:cNvPr id="21" name="图片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439" y="-12021"/>
            <a:ext cx="2390775" cy="4815271"/>
          </a:xfrm>
          <a:prstGeom prst="rect">
            <a:avLst/>
          </a:prstGeom>
        </p:spPr>
      </p:pic>
      <p:pic>
        <p:nvPicPr>
          <p:cNvPr id="32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817" y="-12021"/>
            <a:ext cx="2390775" cy="4797204"/>
          </a:xfrm>
          <a:prstGeom prst="rect">
            <a:avLst/>
          </a:prstGeom>
        </p:spPr>
      </p:pic>
      <p:sp>
        <p:nvSpPr>
          <p:cNvPr id="34" name="文本框 9"/>
          <p:cNvSpPr txBox="1"/>
          <p:nvPr/>
        </p:nvSpPr>
        <p:spPr>
          <a:xfrm>
            <a:off x="4618674" y="5148884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5400" dirty="0">
                <a:solidFill>
                  <a:srgbClr val="F5822D"/>
                </a:solidFill>
                <a:cs typeface="+mn-ea"/>
                <a:sym typeface="+mn-lt"/>
              </a:rPr>
              <a:t>報告大綱</a:t>
            </a:r>
            <a:endParaRPr lang="zh-CN" altLang="en-US" sz="5400" dirty="0">
              <a:solidFill>
                <a:srgbClr val="F5822D"/>
              </a:solidFill>
              <a:cs typeface="+mn-ea"/>
              <a:sym typeface="+mn-lt"/>
            </a:endParaRPr>
          </a:p>
        </p:txBody>
      </p:sp>
      <p:sp>
        <p:nvSpPr>
          <p:cNvPr id="35" name="文本框 2"/>
          <p:cNvSpPr txBox="1"/>
          <p:nvPr/>
        </p:nvSpPr>
        <p:spPr>
          <a:xfrm>
            <a:off x="2295300" y="2360876"/>
            <a:ext cx="1333443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zh-CN" sz="2800" b="1" dirty="0">
                <a:ln>
                  <a:solidFill>
                    <a:srgbClr val="EAEAEA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Part 01</a:t>
            </a:r>
            <a:endParaRPr lang="zh-CN" altLang="en-US" sz="2800" b="1" dirty="0">
              <a:ln>
                <a:solidFill>
                  <a:srgbClr val="EAEAEA"/>
                </a:solidFill>
              </a:ln>
              <a:solidFill>
                <a:srgbClr val="F5822D"/>
              </a:solidFill>
              <a:cs typeface="+mn-ea"/>
              <a:sym typeface="+mn-lt"/>
            </a:endParaRPr>
          </a:p>
        </p:txBody>
      </p:sp>
      <p:sp>
        <p:nvSpPr>
          <p:cNvPr id="36" name="文本框 18"/>
          <p:cNvSpPr txBox="1"/>
          <p:nvPr/>
        </p:nvSpPr>
        <p:spPr>
          <a:xfrm>
            <a:off x="2843941" y="338759"/>
            <a:ext cx="615553" cy="208005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800" b="1" spc="300" dirty="0">
                <a:solidFill>
                  <a:schemeClr val="bg1"/>
                </a:solidFill>
                <a:cs typeface="+mn-ea"/>
                <a:sym typeface="+mn-lt"/>
              </a:rPr>
              <a:t>關於陳科名</a:t>
            </a:r>
            <a:endParaRPr lang="zh-CN" altLang="en-US" sz="2800" b="1" spc="3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7" name="文本框 21"/>
          <p:cNvSpPr txBox="1"/>
          <p:nvPr/>
        </p:nvSpPr>
        <p:spPr>
          <a:xfrm>
            <a:off x="4481202" y="3348621"/>
            <a:ext cx="1371274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zh-CN" sz="2800" b="1" dirty="0">
                <a:ln>
                  <a:solidFill>
                    <a:srgbClr val="EAEAEA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Part 02</a:t>
            </a:r>
            <a:endParaRPr lang="zh-CN" altLang="en-US" sz="2800" b="1" dirty="0">
              <a:ln>
                <a:solidFill>
                  <a:srgbClr val="EAEAEA"/>
                </a:solidFill>
              </a:ln>
              <a:solidFill>
                <a:srgbClr val="F5822D"/>
              </a:solidFill>
              <a:cs typeface="+mn-ea"/>
              <a:sym typeface="+mn-lt"/>
            </a:endParaRPr>
          </a:p>
        </p:txBody>
      </p:sp>
      <p:sp>
        <p:nvSpPr>
          <p:cNvPr id="38" name="文本框 22"/>
          <p:cNvSpPr txBox="1"/>
          <p:nvPr/>
        </p:nvSpPr>
        <p:spPr>
          <a:xfrm>
            <a:off x="4905732" y="338759"/>
            <a:ext cx="1046440" cy="310277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800" b="1" spc="300" dirty="0">
                <a:solidFill>
                  <a:prstClr val="white"/>
                </a:solidFill>
                <a:cs typeface="+mn-ea"/>
                <a:sym typeface="+mn-lt"/>
              </a:rPr>
              <a:t>辦學理念與</a:t>
            </a:r>
            <a:endParaRPr lang="en-US" altLang="zh-TW" sz="2800" b="1" spc="300" dirty="0">
              <a:solidFill>
                <a:prstClr val="white"/>
              </a:solidFill>
              <a:cs typeface="+mn-ea"/>
              <a:sym typeface="+mn-lt"/>
            </a:endParaRPr>
          </a:p>
          <a:p>
            <a:r>
              <a:rPr lang="zh-TW" altLang="en-US" sz="2800" b="1" spc="300" dirty="0">
                <a:solidFill>
                  <a:prstClr val="white"/>
                </a:solidFill>
                <a:cs typeface="+mn-ea"/>
                <a:sym typeface="+mn-lt"/>
              </a:rPr>
              <a:t>     校務經營計畫</a:t>
            </a:r>
            <a:endParaRPr lang="zh-CN" altLang="en-US" sz="2800" b="1" spc="3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9" name="文本框 23"/>
          <p:cNvSpPr txBox="1"/>
          <p:nvPr/>
        </p:nvSpPr>
        <p:spPr>
          <a:xfrm>
            <a:off x="7079347" y="2243799"/>
            <a:ext cx="1365503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zh-CN" sz="28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Part 03</a:t>
            </a:r>
            <a:endParaRPr lang="zh-CN" altLang="en-US" sz="2800" b="1" dirty="0">
              <a:ln>
                <a:solidFill>
                  <a:schemeClr val="bg1"/>
                </a:solidFill>
              </a:ln>
              <a:solidFill>
                <a:srgbClr val="F5822D"/>
              </a:solidFill>
              <a:cs typeface="+mn-ea"/>
              <a:sym typeface="+mn-lt"/>
            </a:endParaRPr>
          </a:p>
        </p:txBody>
      </p:sp>
      <p:sp>
        <p:nvSpPr>
          <p:cNvPr id="40" name="文本框 24"/>
          <p:cNvSpPr txBox="1"/>
          <p:nvPr/>
        </p:nvSpPr>
        <p:spPr>
          <a:xfrm>
            <a:off x="7829297" y="338759"/>
            <a:ext cx="615553" cy="168251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800" b="1" spc="300" dirty="0">
                <a:solidFill>
                  <a:prstClr val="white"/>
                </a:solidFill>
                <a:cs typeface="+mn-ea"/>
                <a:sym typeface="+mn-lt"/>
              </a:rPr>
              <a:t>議題回應</a:t>
            </a:r>
            <a:endParaRPr lang="zh-CN" altLang="en-US" sz="2800" b="1" spc="3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1" name="文本框 25"/>
          <p:cNvSpPr txBox="1"/>
          <p:nvPr/>
        </p:nvSpPr>
        <p:spPr>
          <a:xfrm>
            <a:off x="9470121" y="2051462"/>
            <a:ext cx="1386020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zh-CN" sz="28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Part 04</a:t>
            </a:r>
            <a:endParaRPr lang="zh-CN" altLang="en-US" sz="2800" b="1" dirty="0">
              <a:ln>
                <a:solidFill>
                  <a:schemeClr val="bg1"/>
                </a:solidFill>
              </a:ln>
              <a:solidFill>
                <a:srgbClr val="F5822D"/>
              </a:solidFill>
              <a:cs typeface="+mn-ea"/>
              <a:sym typeface="+mn-lt"/>
            </a:endParaRPr>
          </a:p>
        </p:txBody>
      </p:sp>
      <p:sp>
        <p:nvSpPr>
          <p:cNvPr id="42" name="文本框 26"/>
          <p:cNvSpPr txBox="1"/>
          <p:nvPr/>
        </p:nvSpPr>
        <p:spPr>
          <a:xfrm>
            <a:off x="10321976" y="338759"/>
            <a:ext cx="615553" cy="168251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800" b="1" spc="300" dirty="0">
                <a:solidFill>
                  <a:prstClr val="white"/>
                </a:solidFill>
                <a:cs typeface="+mn-ea"/>
                <a:sym typeface="+mn-lt"/>
              </a:rPr>
              <a:t>未来</a:t>
            </a:r>
            <a:r>
              <a:rPr lang="zh-TW" altLang="en-US" sz="2800" b="1" spc="300" dirty="0">
                <a:solidFill>
                  <a:prstClr val="white"/>
                </a:solidFill>
                <a:cs typeface="+mn-ea"/>
                <a:sym typeface="+mn-lt"/>
              </a:rPr>
              <a:t>展望</a:t>
            </a:r>
            <a:endParaRPr lang="zh-CN" altLang="en-US" sz="2800" b="1" spc="3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753279" y="679"/>
            <a:ext cx="2390775" cy="4811485"/>
          </a:xfrm>
          <a:prstGeom prst="rect">
            <a:avLst/>
          </a:prstGeom>
          <a:solidFill>
            <a:schemeClr val="bg2">
              <a:lumMod val="25000"/>
              <a:alpha val="7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6245438" y="-19952"/>
            <a:ext cx="2390775" cy="4811485"/>
          </a:xfrm>
          <a:prstGeom prst="rect">
            <a:avLst/>
          </a:prstGeom>
          <a:solidFill>
            <a:schemeClr val="bg2">
              <a:lumMod val="25000"/>
              <a:alpha val="7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8724189" y="-12021"/>
            <a:ext cx="2390775" cy="4811485"/>
          </a:xfrm>
          <a:prstGeom prst="rect">
            <a:avLst/>
          </a:prstGeom>
          <a:solidFill>
            <a:schemeClr val="bg2">
              <a:lumMod val="25000"/>
              <a:alpha val="7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605" y="6441528"/>
            <a:ext cx="2088130" cy="30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7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600"/>
                            </p:stCondLst>
                            <p:childTnLst>
                              <p:par>
                                <p:cTn id="3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600"/>
                            </p:stCondLst>
                            <p:childTnLst>
                              <p:par>
                                <p:cTn id="4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50"/>
                            </p:stCondLst>
                            <p:childTnLst>
                              <p:par>
                                <p:cTn id="6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6" grpId="1"/>
      <p:bldP spid="37" grpId="0"/>
      <p:bldP spid="38" grpId="0"/>
      <p:bldP spid="38" grpId="1"/>
      <p:bldP spid="39" grpId="0"/>
      <p:bldP spid="40" grpId="0"/>
      <p:bldP spid="40" grpId="1"/>
      <p:bldP spid="41" grpId="0"/>
      <p:bldP spid="42" grpId="0"/>
      <p:bldP spid="42" grpId="1"/>
      <p:bldP spid="16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3"/>
          <a:srcRect r="51415"/>
          <a:stretch/>
        </p:blipFill>
        <p:spPr>
          <a:xfrm>
            <a:off x="283881" y="-975"/>
            <a:ext cx="4211917" cy="687688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42637" y="397900"/>
            <a:ext cx="154459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Part 0</a:t>
            </a:r>
            <a:r>
              <a:rPr lang="en-US" altLang="zh-TW" sz="36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3</a:t>
            </a:r>
            <a:endParaRPr lang="zh-CN" altLang="en-US" sz="3600" b="1" dirty="0">
              <a:ln>
                <a:solidFill>
                  <a:schemeClr val="bg1"/>
                </a:solidFill>
              </a:ln>
              <a:solidFill>
                <a:srgbClr val="F5822D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4733" y="104423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n>
                  <a:solidFill>
                    <a:schemeClr val="bg1"/>
                  </a:solidFill>
                </a:ln>
                <a:latin typeface="+mn-ea"/>
                <a:cs typeface="+mn-ea"/>
                <a:sym typeface="+mn-lt"/>
              </a:rPr>
              <a:t>議題回應</a:t>
            </a:r>
            <a:endParaRPr lang="zh-CN" altLang="en-US" sz="4000" dirty="0">
              <a:ln>
                <a:solidFill>
                  <a:schemeClr val="bg1"/>
                </a:solidFill>
              </a:ln>
              <a:latin typeface="+mn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23267" y="-975"/>
            <a:ext cx="8068733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6232550" y="323244"/>
            <a:ext cx="4021669" cy="101566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>
              <a:spcAft>
                <a:spcPts val="0"/>
              </a:spcAft>
            </a:pPr>
            <a:r>
              <a:rPr lang="zh-TW" altLang="zh-TW" sz="3000" b="1" kern="1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話不多說，事不少做</a:t>
            </a:r>
          </a:p>
          <a:p>
            <a:pPr algn="ctr"/>
            <a:r>
              <a:rPr lang="zh-TW" altLang="zh-TW" sz="30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走到第一，做到最後</a:t>
            </a:r>
            <a:endParaRPr lang="zh-TW" altLang="en-US" sz="30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151044" y="1490507"/>
            <a:ext cx="259558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700" dirty="0">
                <a:solidFill>
                  <a:srgbClr val="D9D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固本</a:t>
            </a:r>
            <a:r>
              <a:rPr lang="en-US" altLang="zh-TW" sz="2700" dirty="0">
                <a:solidFill>
                  <a:srgbClr val="D9D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TW" altLang="zh-TW" sz="2700" dirty="0">
                <a:solidFill>
                  <a:srgbClr val="D9D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鞏固生源</a:t>
            </a:r>
            <a:r>
              <a:rPr lang="en-US" altLang="zh-TW" sz="2700" dirty="0">
                <a:solidFill>
                  <a:srgbClr val="D9D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  <a:r>
              <a:rPr lang="zh-TW" altLang="en-US" sz="2700" dirty="0">
                <a:solidFill>
                  <a:srgbClr val="D9D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TW" altLang="en-US" sz="2700" dirty="0">
              <a:solidFill>
                <a:srgbClr val="D9D9D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431838" y="1489734"/>
            <a:ext cx="353173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700" dirty="0">
                <a:solidFill>
                  <a:srgbClr val="D9D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、拔尖</a:t>
            </a:r>
            <a:r>
              <a:rPr lang="en-US" altLang="zh-TW" sz="2700" dirty="0">
                <a:solidFill>
                  <a:srgbClr val="D9D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TW" altLang="zh-TW" sz="2700" dirty="0">
                <a:solidFill>
                  <a:srgbClr val="D9D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吸引優秀學子</a:t>
            </a:r>
            <a:r>
              <a:rPr lang="en-US" altLang="zh-TW" sz="2700" dirty="0">
                <a:solidFill>
                  <a:srgbClr val="D9D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TW" altLang="en-US" sz="2700" dirty="0">
              <a:solidFill>
                <a:srgbClr val="D9D9D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824321" y="1502632"/>
            <a:ext cx="226215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7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TW" altLang="en-US" sz="27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洗腦式行銷</a:t>
            </a:r>
            <a:endParaRPr lang="zh-TW" altLang="en-US" sz="2700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243906" y="2042959"/>
            <a:ext cx="6000361" cy="55399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TW" sz="3000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zh-TW" sz="3000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分析枋中國、高中部新生來源。</a:t>
            </a:r>
            <a:endParaRPr lang="zh-TW" altLang="en-US" sz="3000" dirty="0">
              <a:solidFill>
                <a:schemeClr val="bg1"/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7822" y="2668482"/>
            <a:ext cx="2729181" cy="4162522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1890" y="2641579"/>
            <a:ext cx="2786230" cy="4189426"/>
          </a:xfrm>
          <a:prstGeom prst="rect">
            <a:avLst/>
          </a:prstGeom>
        </p:spPr>
      </p:pic>
      <p:sp>
        <p:nvSpPr>
          <p:cNvPr id="38" name="文字方塊 37"/>
          <p:cNvSpPr txBox="1"/>
          <p:nvPr/>
        </p:nvSpPr>
        <p:spPr>
          <a:xfrm>
            <a:off x="4817486" y="3369732"/>
            <a:ext cx="646331" cy="15739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TW" altLang="en-US" sz="30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B0F0"/>
                  </a:outerShdw>
                </a:effectLst>
              </a:rPr>
              <a:t>高中部</a:t>
            </a:r>
          </a:p>
        </p:txBody>
      </p:sp>
    </p:spTree>
    <p:extLst>
      <p:ext uri="{BB962C8B-B14F-4D97-AF65-F5344CB8AC3E}">
        <p14:creationId xmlns:p14="http://schemas.microsoft.com/office/powerpoint/2010/main" val="142511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3"/>
          <a:srcRect r="51415"/>
          <a:stretch/>
        </p:blipFill>
        <p:spPr>
          <a:xfrm>
            <a:off x="283881" y="-975"/>
            <a:ext cx="4211917" cy="687688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42637" y="397900"/>
            <a:ext cx="154459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Part 0</a:t>
            </a:r>
            <a:r>
              <a:rPr lang="en-US" altLang="zh-TW" sz="36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3</a:t>
            </a:r>
            <a:endParaRPr lang="zh-CN" altLang="en-US" sz="3600" b="1" dirty="0">
              <a:ln>
                <a:solidFill>
                  <a:schemeClr val="bg1"/>
                </a:solidFill>
              </a:ln>
              <a:solidFill>
                <a:srgbClr val="F5822D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4733" y="104423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n>
                  <a:solidFill>
                    <a:schemeClr val="bg1"/>
                  </a:solidFill>
                </a:ln>
                <a:latin typeface="+mn-ea"/>
                <a:cs typeface="+mn-ea"/>
                <a:sym typeface="+mn-lt"/>
              </a:rPr>
              <a:t>議題回應</a:t>
            </a:r>
            <a:endParaRPr lang="zh-CN" altLang="en-US" sz="4000" dirty="0">
              <a:ln>
                <a:solidFill>
                  <a:schemeClr val="bg1"/>
                </a:solidFill>
              </a:ln>
              <a:latin typeface="+mn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23267" y="-975"/>
            <a:ext cx="8068733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6232550" y="323244"/>
            <a:ext cx="4021669" cy="101566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>
              <a:spcAft>
                <a:spcPts val="0"/>
              </a:spcAft>
            </a:pPr>
            <a:r>
              <a:rPr lang="zh-TW" altLang="zh-TW" sz="3000" b="1" kern="1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話不多說，事不少做</a:t>
            </a:r>
          </a:p>
          <a:p>
            <a:pPr algn="ctr"/>
            <a:r>
              <a:rPr lang="zh-TW" altLang="zh-TW" sz="30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走到第一，做到最後</a:t>
            </a:r>
            <a:endParaRPr lang="zh-TW" altLang="en-US" sz="30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151044" y="1490507"/>
            <a:ext cx="259558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700" dirty="0">
                <a:solidFill>
                  <a:srgbClr val="D9D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固本</a:t>
            </a:r>
            <a:r>
              <a:rPr lang="en-US" altLang="zh-TW" sz="2700" dirty="0">
                <a:solidFill>
                  <a:srgbClr val="D9D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TW" altLang="zh-TW" sz="2700" dirty="0">
                <a:solidFill>
                  <a:srgbClr val="D9D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鞏固生源</a:t>
            </a:r>
            <a:r>
              <a:rPr lang="en-US" altLang="zh-TW" sz="2700" dirty="0">
                <a:solidFill>
                  <a:srgbClr val="D9D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  <a:r>
              <a:rPr lang="zh-TW" altLang="en-US" sz="2700" dirty="0">
                <a:solidFill>
                  <a:srgbClr val="D9D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TW" altLang="en-US" sz="2700" dirty="0">
              <a:solidFill>
                <a:srgbClr val="D9D9D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431838" y="1489734"/>
            <a:ext cx="353173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700" dirty="0">
                <a:solidFill>
                  <a:srgbClr val="D9D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、拔尖</a:t>
            </a:r>
            <a:r>
              <a:rPr lang="en-US" altLang="zh-TW" sz="2700" dirty="0">
                <a:solidFill>
                  <a:srgbClr val="D9D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TW" altLang="zh-TW" sz="2700" dirty="0">
                <a:solidFill>
                  <a:srgbClr val="D9D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吸引優秀學子</a:t>
            </a:r>
            <a:r>
              <a:rPr lang="en-US" altLang="zh-TW" sz="2700" dirty="0">
                <a:solidFill>
                  <a:srgbClr val="D9D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TW" altLang="en-US" sz="2700" dirty="0">
              <a:solidFill>
                <a:srgbClr val="D9D9D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824321" y="1502632"/>
            <a:ext cx="226215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7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TW" altLang="en-US" sz="27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洗腦式行銷</a:t>
            </a:r>
            <a:endParaRPr lang="zh-TW" altLang="en-US" sz="2700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243906" y="2042959"/>
            <a:ext cx="6000361" cy="55399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TW" sz="3000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zh-TW" sz="3000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分析枋中國、高中部新生來源。</a:t>
            </a:r>
            <a:endParaRPr lang="zh-TW" altLang="en-US" sz="30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243905" y="2914943"/>
            <a:ext cx="7686720" cy="55399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TW" sz="3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(2)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由校長帶領一級主管組成招生團隊</a:t>
            </a:r>
            <a:r>
              <a:rPr lang="zh-TW" altLang="en-US" sz="30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親訪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243905" y="3737001"/>
            <a:ext cx="7301999" cy="5539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TW" sz="3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(3)</a:t>
            </a:r>
            <a:r>
              <a:rPr lang="zh-TW" altLang="en-US" sz="3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績效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文宣發至</a:t>
            </a:r>
            <a:r>
              <a:rPr lang="zh-TW" altLang="zh-TW" sz="3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畢業之</a:t>
            </a:r>
            <a:r>
              <a:rPr lang="zh-TW" altLang="zh-TW" sz="3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國中小學校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243904" y="4559059"/>
            <a:ext cx="7301999" cy="55399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TW" sz="3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(4)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至國中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小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端校園附近懸招生標語布條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243903" y="5394930"/>
            <a:ext cx="6532558" cy="553998"/>
          </a:xfrm>
          <a:prstGeom prst="rect">
            <a:avLst/>
          </a:prstGeom>
          <a:solidFill>
            <a:srgbClr val="00B0F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TW" sz="3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(5)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聘用本校畢業生，擔任招生大使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622525" y="6095665"/>
            <a:ext cx="607089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700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教師推薦、營隊小隊輔、國中小到宣導</a:t>
            </a:r>
          </a:p>
        </p:txBody>
      </p:sp>
    </p:spTree>
    <p:extLst>
      <p:ext uri="{BB962C8B-B14F-4D97-AF65-F5344CB8AC3E}">
        <p14:creationId xmlns:p14="http://schemas.microsoft.com/office/powerpoint/2010/main" val="403345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1" grpId="0" animBg="1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3"/>
          <a:srcRect r="51415"/>
          <a:stretch/>
        </p:blipFill>
        <p:spPr>
          <a:xfrm>
            <a:off x="283881" y="-975"/>
            <a:ext cx="4211917" cy="687688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42637" y="397900"/>
            <a:ext cx="154459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Part 0</a:t>
            </a:r>
            <a:r>
              <a:rPr lang="en-US" altLang="zh-TW" sz="36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3</a:t>
            </a:r>
            <a:endParaRPr lang="zh-CN" altLang="en-US" sz="3600" b="1" dirty="0">
              <a:ln>
                <a:solidFill>
                  <a:schemeClr val="bg1"/>
                </a:solidFill>
              </a:ln>
              <a:solidFill>
                <a:srgbClr val="F5822D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4733" y="104423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n>
                  <a:solidFill>
                    <a:schemeClr val="bg1"/>
                  </a:solidFill>
                </a:ln>
                <a:latin typeface="+mn-ea"/>
                <a:cs typeface="+mn-ea"/>
                <a:sym typeface="+mn-lt"/>
              </a:rPr>
              <a:t>議題回應</a:t>
            </a:r>
            <a:endParaRPr lang="zh-CN" altLang="en-US" sz="4000" dirty="0">
              <a:ln>
                <a:solidFill>
                  <a:schemeClr val="bg1"/>
                </a:solidFill>
              </a:ln>
              <a:latin typeface="+mn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23267" y="-975"/>
            <a:ext cx="8068733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6232550" y="323244"/>
            <a:ext cx="4021669" cy="101566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>
              <a:spcAft>
                <a:spcPts val="0"/>
              </a:spcAft>
            </a:pPr>
            <a:r>
              <a:rPr lang="zh-TW" altLang="zh-TW" sz="3000" b="1" kern="1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話不多說，事不少做</a:t>
            </a:r>
          </a:p>
          <a:p>
            <a:pPr algn="ctr"/>
            <a:r>
              <a:rPr lang="zh-TW" altLang="zh-TW" sz="30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走到第一，做到最後</a:t>
            </a:r>
            <a:endParaRPr lang="zh-TW" altLang="en-US" sz="30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151044" y="1490507"/>
            <a:ext cx="259558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700" dirty="0">
                <a:solidFill>
                  <a:srgbClr val="D9D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固本</a:t>
            </a:r>
            <a:r>
              <a:rPr lang="en-US" altLang="zh-TW" sz="2700" dirty="0">
                <a:solidFill>
                  <a:srgbClr val="D9D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TW" altLang="zh-TW" sz="2700" dirty="0">
                <a:solidFill>
                  <a:srgbClr val="D9D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鞏固生源</a:t>
            </a:r>
            <a:r>
              <a:rPr lang="en-US" altLang="zh-TW" sz="2700" dirty="0">
                <a:solidFill>
                  <a:srgbClr val="D9D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  <a:r>
              <a:rPr lang="zh-TW" altLang="en-US" sz="2700" dirty="0">
                <a:solidFill>
                  <a:srgbClr val="D9D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TW" altLang="en-US" sz="2700" dirty="0">
              <a:solidFill>
                <a:srgbClr val="D9D9D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431838" y="1489734"/>
            <a:ext cx="353173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700" dirty="0">
                <a:solidFill>
                  <a:srgbClr val="D9D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、拔尖</a:t>
            </a:r>
            <a:r>
              <a:rPr lang="en-US" altLang="zh-TW" sz="2700" dirty="0">
                <a:solidFill>
                  <a:srgbClr val="D9D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TW" altLang="zh-TW" sz="2700" dirty="0">
                <a:solidFill>
                  <a:srgbClr val="D9D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吸引優秀學子</a:t>
            </a:r>
            <a:r>
              <a:rPr lang="en-US" altLang="zh-TW" sz="2700" dirty="0">
                <a:solidFill>
                  <a:srgbClr val="D9D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TW" altLang="en-US" sz="2700" dirty="0">
              <a:solidFill>
                <a:srgbClr val="D9D9D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824321" y="1502632"/>
            <a:ext cx="226215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7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TW" altLang="en-US" sz="27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洗腦式行銷</a:t>
            </a:r>
            <a:endParaRPr lang="zh-TW" altLang="en-US" sz="2700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243906" y="2042959"/>
            <a:ext cx="6000361" cy="55399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TW" sz="3000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zh-TW" sz="3000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分析枋中國、高中部新生來源。</a:t>
            </a:r>
            <a:endParaRPr lang="zh-TW" altLang="en-US" sz="30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243905" y="2914943"/>
            <a:ext cx="7686720" cy="55399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TW" sz="3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(2)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由校長帶領一級主管組成招生團隊</a:t>
            </a:r>
            <a:r>
              <a:rPr lang="zh-TW" altLang="en-US" sz="30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親訪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243905" y="3737001"/>
            <a:ext cx="7301999" cy="5539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TW" sz="3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(3)</a:t>
            </a:r>
            <a:r>
              <a:rPr lang="zh-TW" altLang="en-US" sz="3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績效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文宣發至</a:t>
            </a:r>
            <a:r>
              <a:rPr lang="zh-TW" altLang="zh-TW" sz="3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畢業之</a:t>
            </a:r>
            <a:r>
              <a:rPr lang="zh-TW" altLang="zh-TW" sz="3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國中小學校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243904" y="4559059"/>
            <a:ext cx="7301999" cy="55399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TW" sz="3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(4)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至國中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小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端校園附近懸招生標語布條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243903" y="5394930"/>
            <a:ext cx="6532558" cy="553998"/>
          </a:xfrm>
          <a:prstGeom prst="rect">
            <a:avLst/>
          </a:prstGeom>
          <a:solidFill>
            <a:srgbClr val="00B0F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TW" sz="3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(5)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聘用本校畢業生，擔任招生大使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622525" y="6095665"/>
            <a:ext cx="607089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700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教師推薦、營隊小隊輔、國中小到宣導</a:t>
            </a:r>
          </a:p>
        </p:txBody>
      </p:sp>
      <p:sp>
        <p:nvSpPr>
          <p:cNvPr id="17" name="矩形 16"/>
          <p:cNvSpPr/>
          <p:nvPr/>
        </p:nvSpPr>
        <p:spPr>
          <a:xfrm>
            <a:off x="4123266" y="8467"/>
            <a:ext cx="8068733" cy="6858000"/>
          </a:xfrm>
          <a:prstGeom prst="rect">
            <a:avLst/>
          </a:prstGeom>
          <a:solidFill>
            <a:srgbClr val="AFABAB">
              <a:alpha val="7098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886200" y="2847373"/>
            <a:ext cx="8097602" cy="1938992"/>
          </a:xfrm>
          <a:prstGeom prst="rect">
            <a:avLst/>
          </a:prstGeom>
          <a:solidFill>
            <a:srgbClr val="F5822D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TW" altLang="zh-TW" sz="6000" kern="100" dirty="0">
                <a:latin typeface="+mn-ea"/>
                <a:cs typeface="Times New Roman" panose="02020603050405020304" pitchFamily="18" charset="0"/>
              </a:rPr>
              <a:t>在地優先，直升第一</a:t>
            </a:r>
          </a:p>
          <a:p>
            <a:pPr algn="ctr">
              <a:spcAft>
                <a:spcPts val="0"/>
              </a:spcAft>
            </a:pPr>
            <a:r>
              <a:rPr lang="zh-TW" altLang="zh-TW" sz="6000" kern="100" dirty="0">
                <a:latin typeface="+mn-ea"/>
                <a:cs typeface="Times New Roman" panose="02020603050405020304" pitchFamily="18" charset="0"/>
              </a:rPr>
              <a:t>爭取優質，全面共榮</a:t>
            </a:r>
          </a:p>
        </p:txBody>
      </p:sp>
    </p:spTree>
    <p:extLst>
      <p:ext uri="{BB962C8B-B14F-4D97-AF65-F5344CB8AC3E}">
        <p14:creationId xmlns:p14="http://schemas.microsoft.com/office/powerpoint/2010/main" val="329847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/>
      <p:bldP spid="9" grpId="0"/>
      <p:bldP spid="10" grpId="0"/>
      <p:bldP spid="4" grpId="0" animBg="1"/>
      <p:bldP spid="15" grpId="0" animBg="1"/>
      <p:bldP spid="18" grpId="0" animBg="1"/>
      <p:bldP spid="19" grpId="0" animBg="1"/>
      <p:bldP spid="21" grpId="0" animBg="1"/>
      <p:bldP spid="23" grpId="0"/>
      <p:bldP spid="17" grpId="0" animBg="1"/>
      <p:bldP spid="22" grpId="0" animBg="1"/>
      <p:bldP spid="2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4123267" y="-975"/>
            <a:ext cx="8068733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3"/>
          <a:srcRect r="51415"/>
          <a:stretch/>
        </p:blipFill>
        <p:spPr>
          <a:xfrm>
            <a:off x="283881" y="-975"/>
            <a:ext cx="4211917" cy="6876884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3"/>
          <a:srcRect l="50245"/>
          <a:stretch/>
        </p:blipFill>
        <p:spPr>
          <a:xfrm>
            <a:off x="283881" y="-975"/>
            <a:ext cx="4313413" cy="687688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42637" y="397900"/>
            <a:ext cx="154459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Part 0</a:t>
            </a:r>
            <a:r>
              <a:rPr lang="en-US" altLang="zh-TW" sz="36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3</a:t>
            </a:r>
            <a:endParaRPr lang="zh-CN" altLang="en-US" sz="3600" b="1" dirty="0">
              <a:ln>
                <a:solidFill>
                  <a:schemeClr val="bg1"/>
                </a:solidFill>
              </a:ln>
              <a:solidFill>
                <a:srgbClr val="F5822D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4733" y="104423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n>
                  <a:solidFill>
                    <a:schemeClr val="bg1"/>
                  </a:solidFill>
                </a:ln>
                <a:latin typeface="+mn-ea"/>
                <a:cs typeface="+mn-ea"/>
                <a:sym typeface="+mn-lt"/>
              </a:rPr>
              <a:t>議題回應</a:t>
            </a:r>
            <a:endParaRPr lang="zh-CN" altLang="en-US" sz="4000" dirty="0">
              <a:ln>
                <a:solidFill>
                  <a:schemeClr val="bg1"/>
                </a:solidFill>
              </a:ln>
              <a:latin typeface="+mn-ea"/>
              <a:cs typeface="+mn-ea"/>
              <a:sym typeface="+mn-lt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131911" y="3786840"/>
            <a:ext cx="4801314" cy="55399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TW" altLang="en-US" sz="3000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師資陣容的專業搭配與整合</a:t>
            </a:r>
            <a:endParaRPr lang="zh-TW" altLang="en-US" sz="3000" dirty="0">
              <a:solidFill>
                <a:schemeClr val="bg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131911" y="4787114"/>
            <a:ext cx="3262432" cy="55399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TW" altLang="en-US" sz="3000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國、高中課程轉銜</a:t>
            </a:r>
            <a:endParaRPr lang="zh-TW" altLang="en-US" sz="3000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131911" y="5826133"/>
            <a:ext cx="5186035" cy="55399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TW" altLang="en-US" sz="3000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考招連動，造成教師授課負擔</a:t>
            </a:r>
            <a:endParaRPr lang="zh-TW" altLang="en-US" sz="3000" dirty="0">
              <a:solidFill>
                <a:schemeClr val="bg1"/>
              </a:solidFill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5647855" y="2453467"/>
            <a:ext cx="3746488" cy="887097"/>
            <a:chOff x="4673275" y="1354426"/>
            <a:chExt cx="3746488" cy="887097"/>
          </a:xfrm>
        </p:grpSpPr>
        <p:sp>
          <p:nvSpPr>
            <p:cNvPr id="26" name="矩形 25"/>
            <p:cNvSpPr/>
            <p:nvPr/>
          </p:nvSpPr>
          <p:spPr>
            <a:xfrm>
              <a:off x="5157331" y="1687525"/>
              <a:ext cx="3262432" cy="55399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zh-TW" altLang="en-US" sz="3000" dirty="0">
                  <a:solidFill>
                    <a:schemeClr val="bg1"/>
                  </a:solidFill>
                  <a:ea typeface="標楷體" panose="03000509000000000000" pitchFamily="65" charset="-120"/>
                  <a:cs typeface="Times New Roman" panose="02020603050405020304" pitchFamily="18" charset="0"/>
                </a:rPr>
                <a:t>空間的解構與建構</a:t>
              </a:r>
              <a:endParaRPr lang="zh-TW" altLang="en-US" sz="3000" dirty="0">
                <a:solidFill>
                  <a:schemeClr val="bg1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673275" y="1354426"/>
              <a:ext cx="1569660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7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空間不足</a:t>
              </a:r>
            </a:p>
          </p:txBody>
        </p:sp>
      </p:grpSp>
      <p:grpSp>
        <p:nvGrpSpPr>
          <p:cNvPr id="4" name="群組 3"/>
          <p:cNvGrpSpPr/>
          <p:nvPr/>
        </p:nvGrpSpPr>
        <p:grpSpPr>
          <a:xfrm rot="21052543">
            <a:off x="4852319" y="279264"/>
            <a:ext cx="3159035" cy="1965738"/>
            <a:chOff x="6833936" y="-500514"/>
            <a:chExt cx="3159035" cy="1965738"/>
          </a:xfrm>
        </p:grpSpPr>
        <p:sp>
          <p:nvSpPr>
            <p:cNvPr id="2" name="爆炸 1 1"/>
            <p:cNvSpPr/>
            <p:nvPr/>
          </p:nvSpPr>
          <p:spPr>
            <a:xfrm>
              <a:off x="6833936" y="-500514"/>
              <a:ext cx="3159035" cy="1965738"/>
            </a:xfrm>
            <a:prstGeom prst="irregularSeal1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7563132" y="-975"/>
              <a:ext cx="1544104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TW" altLang="en-US" sz="45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rgbClr val="F5822D"/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挑戰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76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4123267" y="-975"/>
            <a:ext cx="8068733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3"/>
          <a:srcRect r="51415"/>
          <a:stretch/>
        </p:blipFill>
        <p:spPr>
          <a:xfrm>
            <a:off x="283881" y="-975"/>
            <a:ext cx="4211917" cy="6876884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3"/>
          <a:srcRect l="50245"/>
          <a:stretch/>
        </p:blipFill>
        <p:spPr>
          <a:xfrm>
            <a:off x="283881" y="-975"/>
            <a:ext cx="4313413" cy="687688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42637" y="397900"/>
            <a:ext cx="154459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Part 0</a:t>
            </a:r>
            <a:r>
              <a:rPr lang="en-US" altLang="zh-TW" sz="36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3</a:t>
            </a:r>
            <a:endParaRPr lang="zh-CN" altLang="en-US" sz="3600" b="1" dirty="0">
              <a:ln>
                <a:solidFill>
                  <a:schemeClr val="bg1"/>
                </a:solidFill>
              </a:ln>
              <a:solidFill>
                <a:srgbClr val="F5822D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4733" y="104423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n>
                  <a:solidFill>
                    <a:schemeClr val="bg1"/>
                  </a:solidFill>
                </a:ln>
                <a:latin typeface="+mn-ea"/>
                <a:cs typeface="+mn-ea"/>
                <a:sym typeface="+mn-lt"/>
              </a:rPr>
              <a:t>議題回應</a:t>
            </a:r>
            <a:endParaRPr lang="zh-CN" altLang="en-US" sz="4000" dirty="0">
              <a:ln>
                <a:solidFill>
                  <a:schemeClr val="bg1"/>
                </a:solidFill>
              </a:ln>
              <a:latin typeface="+mn-ea"/>
              <a:cs typeface="+mn-ea"/>
              <a:sym typeface="+mn-lt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760339" y="3080919"/>
            <a:ext cx="1723549" cy="55399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TW" altLang="en-US" sz="3000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面山向海</a:t>
            </a:r>
            <a:endParaRPr lang="zh-TW" altLang="en-US" sz="3000" dirty="0">
              <a:solidFill>
                <a:schemeClr val="bg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760339" y="4196036"/>
            <a:ext cx="5570756" cy="55399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TW" altLang="en-US" sz="3000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教師高度熱忱與願意溝通、對話</a:t>
            </a:r>
            <a:endParaRPr lang="zh-TW" altLang="en-US" sz="3000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754749" y="5186812"/>
            <a:ext cx="3647152" cy="55399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TW" altLang="en-US" sz="3000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發掘小校的無限可能</a:t>
            </a:r>
            <a:endParaRPr lang="zh-TW" altLang="en-US" sz="3000" dirty="0">
              <a:solidFill>
                <a:schemeClr val="bg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760339" y="2090143"/>
            <a:ext cx="1723549" cy="55399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TW" altLang="en-US" sz="3000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六年一貫</a:t>
            </a:r>
            <a:endParaRPr lang="zh-TW" altLang="en-US" sz="30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568525" y="2136310"/>
            <a:ext cx="53860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以</a:t>
            </a:r>
            <a:r>
              <a:rPr lang="zh-TW" altLang="en-US" sz="2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核心素養</a:t>
            </a:r>
            <a:r>
              <a:rPr lang="zh-TW" altLang="en-US" sz="2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為</a:t>
            </a:r>
            <a:r>
              <a:rPr lang="zh-TW" altLang="en-US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目標</a:t>
            </a:r>
            <a:r>
              <a:rPr lang="en-US" altLang="zh-TW" sz="2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  <a:r>
              <a:rPr lang="zh-TW" altLang="en-US" sz="2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非考科領域</a:t>
            </a:r>
            <a:r>
              <a:rPr lang="zh-TW" altLang="en-US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串接</a:t>
            </a:r>
          </a:p>
        </p:txBody>
      </p:sp>
      <p:grpSp>
        <p:nvGrpSpPr>
          <p:cNvPr id="4" name="群組 3"/>
          <p:cNvGrpSpPr/>
          <p:nvPr/>
        </p:nvGrpSpPr>
        <p:grpSpPr>
          <a:xfrm rot="21239454">
            <a:off x="5240891" y="167372"/>
            <a:ext cx="2229043" cy="1653790"/>
            <a:chOff x="6833936" y="-500514"/>
            <a:chExt cx="3159035" cy="1965738"/>
          </a:xfrm>
          <a:solidFill>
            <a:srgbClr val="9966FF"/>
          </a:solidFill>
        </p:grpSpPr>
        <p:sp>
          <p:nvSpPr>
            <p:cNvPr id="2" name="爆炸 1 1"/>
            <p:cNvSpPr/>
            <p:nvPr/>
          </p:nvSpPr>
          <p:spPr>
            <a:xfrm>
              <a:off x="6833936" y="-500514"/>
              <a:ext cx="3159035" cy="1965738"/>
            </a:xfrm>
            <a:prstGeom prst="irregularSeal1">
              <a:avLst/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7721940" y="-169400"/>
              <a:ext cx="1544103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TW" altLang="en-US" sz="45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rgbClr val="F5822D"/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契機</a:t>
              </a:r>
            </a:p>
          </p:txBody>
        </p:sp>
      </p:grpSp>
      <p:sp>
        <p:nvSpPr>
          <p:cNvPr id="16" name="矩形 15"/>
          <p:cNvSpPr/>
          <p:nvPr/>
        </p:nvSpPr>
        <p:spPr>
          <a:xfrm>
            <a:off x="6584510" y="2940979"/>
            <a:ext cx="20173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大自然</a:t>
            </a:r>
            <a:r>
              <a:rPr lang="zh-TW" altLang="en-US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就是</a:t>
            </a:r>
            <a:r>
              <a:rPr lang="zh-TW" altLang="en-US" sz="2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我們的教室</a:t>
            </a:r>
          </a:p>
        </p:txBody>
      </p:sp>
      <p:sp>
        <p:nvSpPr>
          <p:cNvPr id="7" name="左右大括弧 6"/>
          <p:cNvSpPr/>
          <p:nvPr/>
        </p:nvSpPr>
        <p:spPr>
          <a:xfrm>
            <a:off x="8601898" y="2878067"/>
            <a:ext cx="3352678" cy="1106905"/>
          </a:xfrm>
          <a:prstGeom prst="bracePair">
            <a:avLst/>
          </a:prstGeom>
          <a:ln w="38100">
            <a:solidFill>
              <a:srgbClr val="99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8749362" y="2792901"/>
            <a:ext cx="308008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>
              <a:buFont typeface="Wingdings" panose="05000000000000000000" pitchFamily="2" charset="2"/>
              <a:buAutoNum type="circleNumWdWhitePlain"/>
            </a:pPr>
            <a:r>
              <a:rPr lang="zh-TW" altLang="en-US" sz="2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9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適合發展在地課程</a:t>
            </a:r>
            <a:endParaRPr lang="en-US" altLang="zh-TW" sz="2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9966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69875" indent="-269875">
              <a:buFont typeface="Wingdings" panose="05000000000000000000" pitchFamily="2" charset="2"/>
              <a:buAutoNum type="circleNumWdWhitePlain"/>
            </a:pPr>
            <a:r>
              <a:rPr lang="zh-TW" altLang="en-US" sz="2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9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促進學生自我理解</a:t>
            </a:r>
            <a:endParaRPr lang="en-US" altLang="zh-TW" sz="2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9966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69875" indent="-269875">
              <a:buFont typeface="Wingdings" panose="05000000000000000000" pitchFamily="2" charset="2"/>
              <a:buAutoNum type="circleNumWdWhitePlain"/>
            </a:pPr>
            <a:r>
              <a:rPr lang="zh-TW" altLang="en-US" sz="2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9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充實學習歷程檔案 </a:t>
            </a:r>
          </a:p>
        </p:txBody>
      </p:sp>
      <p:sp>
        <p:nvSpPr>
          <p:cNvPr id="22" name="矩形 21"/>
          <p:cNvSpPr/>
          <p:nvPr/>
        </p:nvSpPr>
        <p:spPr>
          <a:xfrm>
            <a:off x="4754749" y="6021918"/>
            <a:ext cx="5955476" cy="55399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累積經驗，做為下一次耕耘的養分</a:t>
            </a:r>
            <a:endParaRPr lang="zh-TW" altLang="en-US" sz="3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287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26" grpId="0" animBg="1"/>
      <p:bldP spid="15" grpId="0"/>
      <p:bldP spid="16" grpId="0"/>
      <p:bldP spid="7" grpId="0" animBg="1"/>
      <p:bldP spid="8" grpId="0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245" y="0"/>
            <a:ext cx="8510754" cy="687688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42637" y="397900"/>
            <a:ext cx="154459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Part 0</a:t>
            </a:r>
            <a:r>
              <a:rPr lang="en-US" altLang="zh-TW" sz="36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3</a:t>
            </a:r>
            <a:endParaRPr lang="zh-CN" altLang="en-US" sz="3600" b="1" dirty="0">
              <a:ln>
                <a:solidFill>
                  <a:schemeClr val="bg1"/>
                </a:solidFill>
              </a:ln>
              <a:solidFill>
                <a:srgbClr val="F5822D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4733" y="104423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n>
                  <a:solidFill>
                    <a:schemeClr val="bg1"/>
                  </a:solidFill>
                </a:ln>
                <a:latin typeface="+mn-ea"/>
                <a:cs typeface="+mn-ea"/>
                <a:sym typeface="+mn-lt"/>
              </a:rPr>
              <a:t>議題回應</a:t>
            </a:r>
            <a:endParaRPr lang="zh-CN" altLang="en-US" sz="4000" dirty="0">
              <a:ln>
                <a:solidFill>
                  <a:schemeClr val="bg1"/>
                </a:solidFill>
              </a:ln>
              <a:latin typeface="+mn-ea"/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682999" y="0"/>
            <a:ext cx="4219341" cy="6858000"/>
          </a:xfrm>
          <a:prstGeom prst="rect">
            <a:avLst/>
          </a:prstGeom>
          <a:solidFill>
            <a:srgbClr val="161D3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027468" y="0"/>
            <a:ext cx="4164531" cy="6858000"/>
          </a:xfrm>
          <a:prstGeom prst="rect">
            <a:avLst/>
          </a:prstGeom>
          <a:solidFill>
            <a:srgbClr val="161D3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5" name="组合 29"/>
          <p:cNvGrpSpPr/>
          <p:nvPr/>
        </p:nvGrpSpPr>
        <p:grpSpPr>
          <a:xfrm>
            <a:off x="4121813" y="1752117"/>
            <a:ext cx="3157004" cy="4169354"/>
            <a:chOff x="4021998" y="2335064"/>
            <a:chExt cx="2090604" cy="4169354"/>
          </a:xfrm>
        </p:grpSpPr>
        <p:sp>
          <p:nvSpPr>
            <p:cNvPr id="36" name="文本框 14"/>
            <p:cNvSpPr txBox="1"/>
            <p:nvPr/>
          </p:nvSpPr>
          <p:spPr>
            <a:xfrm>
              <a:off x="4021998" y="3526478"/>
              <a:ext cx="114135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000" b="1" dirty="0">
                  <a:solidFill>
                    <a:schemeClr val="bg1"/>
                  </a:solidFill>
                  <a:cs typeface="+mn-ea"/>
                  <a:sym typeface="+mn-lt"/>
                </a:rPr>
                <a:t>六年一貫</a:t>
              </a:r>
              <a:endParaRPr lang="zh-CN" altLang="en-US" sz="3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7" name="文本框 15"/>
            <p:cNvSpPr txBox="1"/>
            <p:nvPr/>
          </p:nvSpPr>
          <p:spPr>
            <a:xfrm>
              <a:off x="4021998" y="2335064"/>
              <a:ext cx="89614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200" dirty="0">
                  <a:ln>
                    <a:solidFill>
                      <a:schemeClr val="bg1"/>
                    </a:solidFill>
                  </a:ln>
                  <a:solidFill>
                    <a:srgbClr val="F5822D"/>
                  </a:solidFill>
                  <a:cs typeface="+mn-ea"/>
                  <a:sym typeface="+mn-lt"/>
                </a:rPr>
                <a:t>0</a:t>
              </a:r>
              <a:r>
                <a:rPr lang="en-US" altLang="zh-TW" sz="7200" dirty="0">
                  <a:ln>
                    <a:solidFill>
                      <a:schemeClr val="bg1"/>
                    </a:solidFill>
                  </a:ln>
                  <a:solidFill>
                    <a:srgbClr val="F5822D"/>
                  </a:solidFill>
                  <a:cs typeface="+mn-ea"/>
                  <a:sym typeface="+mn-lt"/>
                </a:rPr>
                <a:t>3</a:t>
              </a:r>
              <a:r>
                <a:rPr lang="en-US" altLang="zh-CN" sz="7200" dirty="0">
                  <a:ln>
                    <a:solidFill>
                      <a:schemeClr val="bg1"/>
                    </a:solidFill>
                  </a:ln>
                  <a:solidFill>
                    <a:srgbClr val="F5822D"/>
                  </a:solidFill>
                  <a:cs typeface="+mn-ea"/>
                  <a:sym typeface="+mn-lt"/>
                </a:rPr>
                <a:t>.</a:t>
              </a:r>
              <a:endParaRPr lang="zh-CN" altLang="en-US" sz="7200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4021998" y="4103357"/>
              <a:ext cx="2090604" cy="2401061"/>
            </a:xfrm>
            <a:prstGeom prst="rect">
              <a:avLst/>
            </a:prstGeom>
          </p:spPr>
          <p:txBody>
            <a:bodyPr wrap="square" lIns="91840" tIns="45920" rIns="91840" bIns="45920">
              <a:spAutoFit/>
            </a:bodyPr>
            <a:lstStyle/>
            <a:p>
              <a:r>
                <a:rPr lang="zh-TW" altLang="zh-TW" sz="2500" dirty="0">
                  <a:solidFill>
                    <a:schemeClr val="bg1"/>
                  </a:solidFill>
                </a:rPr>
                <a:t>請問您如何領導教師盤點學校之優劣勢，建構更具優勢與特色的六年一貫校訂課程，以符合本校未來永續發展及學生需求？</a:t>
              </a:r>
              <a:endParaRPr lang="zh-TW" altLang="zh-TW" sz="25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39" name="组合 28"/>
          <p:cNvGrpSpPr/>
          <p:nvPr/>
        </p:nvGrpSpPr>
        <p:grpSpPr>
          <a:xfrm>
            <a:off x="8255330" y="1752117"/>
            <a:ext cx="3708805" cy="4160887"/>
            <a:chOff x="6892198" y="2335064"/>
            <a:chExt cx="2465631" cy="4160887"/>
          </a:xfrm>
        </p:grpSpPr>
        <p:sp>
          <p:nvSpPr>
            <p:cNvPr id="40" name="文本框 18"/>
            <p:cNvSpPr txBox="1"/>
            <p:nvPr/>
          </p:nvSpPr>
          <p:spPr>
            <a:xfrm>
              <a:off x="6892198" y="3526478"/>
              <a:ext cx="140158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000" b="1" dirty="0">
                  <a:solidFill>
                    <a:schemeClr val="bg1"/>
                  </a:solidFill>
                  <a:cs typeface="+mn-ea"/>
                  <a:sym typeface="+mn-lt"/>
                </a:rPr>
                <a:t>優勢與傳承</a:t>
              </a:r>
              <a:endParaRPr lang="zh-CN" altLang="en-US" sz="3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1" name="文本框 19"/>
            <p:cNvSpPr txBox="1"/>
            <p:nvPr/>
          </p:nvSpPr>
          <p:spPr>
            <a:xfrm>
              <a:off x="6892198" y="2335064"/>
              <a:ext cx="89965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200" dirty="0">
                  <a:ln>
                    <a:solidFill>
                      <a:schemeClr val="bg1"/>
                    </a:solidFill>
                  </a:ln>
                  <a:solidFill>
                    <a:srgbClr val="F5822D"/>
                  </a:solidFill>
                  <a:cs typeface="+mn-ea"/>
                  <a:sym typeface="+mn-lt"/>
                </a:rPr>
                <a:t>0</a:t>
              </a:r>
              <a:r>
                <a:rPr lang="en-US" altLang="zh-TW" sz="7200" dirty="0">
                  <a:ln>
                    <a:solidFill>
                      <a:schemeClr val="bg1"/>
                    </a:solidFill>
                  </a:ln>
                  <a:solidFill>
                    <a:srgbClr val="F5822D"/>
                  </a:solidFill>
                  <a:cs typeface="+mn-ea"/>
                  <a:sym typeface="+mn-lt"/>
                </a:rPr>
                <a:t>4</a:t>
              </a:r>
              <a:r>
                <a:rPr lang="en-US" altLang="zh-CN" sz="7200" dirty="0">
                  <a:ln>
                    <a:solidFill>
                      <a:schemeClr val="bg1"/>
                    </a:solidFill>
                  </a:ln>
                  <a:solidFill>
                    <a:srgbClr val="F5822D"/>
                  </a:solidFill>
                  <a:cs typeface="+mn-ea"/>
                  <a:sym typeface="+mn-lt"/>
                </a:rPr>
                <a:t>.</a:t>
              </a:r>
              <a:endParaRPr lang="zh-CN" altLang="en-US" sz="7200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6892199" y="4094890"/>
              <a:ext cx="2465630" cy="2401061"/>
            </a:xfrm>
            <a:prstGeom prst="rect">
              <a:avLst/>
            </a:prstGeom>
          </p:spPr>
          <p:txBody>
            <a:bodyPr wrap="square" lIns="91840" tIns="45920" rIns="91840" bIns="45920">
              <a:spAutoFit/>
            </a:bodyPr>
            <a:lstStyle/>
            <a:p>
              <a:pPr algn="just"/>
              <a:r>
                <a:rPr lang="zh-TW" altLang="zh-TW" sz="2500" dirty="0">
                  <a:solidFill>
                    <a:schemeClr val="bg1"/>
                  </a:solidFill>
                </a:rPr>
                <a:t>本校長期努力建立的特色與優勢，您認為有哪些是值得傳承下去，並且依據您的長處與特質，您將規劃哪些延續措施或創新作為？</a:t>
              </a:r>
              <a:endParaRPr lang="zh-CN" altLang="en-US" sz="2500" dirty="0">
                <a:solidFill>
                  <a:schemeClr val="bg1"/>
                </a:solidFill>
                <a:latin typeface="+mn-ea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090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4" grpId="1"/>
      <p:bldP spid="32" grpId="0" animBg="1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284" y="-183"/>
            <a:ext cx="4170025" cy="6876884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 rotWithShape="1">
          <a:blip r:embed="rId4"/>
          <a:srcRect r="49838"/>
          <a:stretch/>
        </p:blipFill>
        <p:spPr>
          <a:xfrm>
            <a:off x="3681246" y="-183"/>
            <a:ext cx="4269221" cy="687688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42637" y="397900"/>
            <a:ext cx="154459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Part 0</a:t>
            </a:r>
            <a:r>
              <a:rPr lang="en-US" altLang="zh-TW" sz="36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3</a:t>
            </a:r>
            <a:endParaRPr lang="zh-CN" altLang="en-US" sz="3600" b="1" dirty="0">
              <a:ln>
                <a:solidFill>
                  <a:schemeClr val="bg1"/>
                </a:solidFill>
              </a:ln>
              <a:solidFill>
                <a:srgbClr val="F5822D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4733" y="104423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n>
                  <a:solidFill>
                    <a:schemeClr val="bg1"/>
                  </a:solidFill>
                </a:ln>
                <a:latin typeface="+mn-ea"/>
                <a:cs typeface="+mn-ea"/>
                <a:sym typeface="+mn-lt"/>
              </a:rPr>
              <a:t>議題回應</a:t>
            </a:r>
            <a:endParaRPr lang="zh-CN" altLang="en-US" sz="4000" dirty="0">
              <a:ln>
                <a:solidFill>
                  <a:schemeClr val="bg1"/>
                </a:solidFill>
              </a:ln>
              <a:latin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903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-0.62356 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-0.26849 1.1111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7F7F7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/>
          <p:cNvPicPr>
            <a:picLocks noChangeAspect="1"/>
          </p:cNvPicPr>
          <p:nvPr/>
        </p:nvPicPr>
        <p:blipFill rotWithShape="1">
          <a:blip r:embed="rId3"/>
          <a:srcRect r="49838"/>
          <a:stretch/>
        </p:blipFill>
        <p:spPr>
          <a:xfrm>
            <a:off x="408657" y="-183"/>
            <a:ext cx="4269221" cy="687688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42637" y="397900"/>
            <a:ext cx="154459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Part 0</a:t>
            </a:r>
            <a:r>
              <a:rPr lang="en-US" altLang="zh-TW" sz="36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3</a:t>
            </a:r>
            <a:endParaRPr lang="zh-CN" altLang="en-US" sz="3600" b="1" dirty="0">
              <a:ln>
                <a:solidFill>
                  <a:schemeClr val="bg1"/>
                </a:solidFill>
              </a:ln>
              <a:solidFill>
                <a:srgbClr val="F5822D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4733" y="104423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n>
                  <a:solidFill>
                    <a:schemeClr val="bg1"/>
                  </a:solidFill>
                </a:ln>
                <a:latin typeface="+mn-ea"/>
                <a:cs typeface="+mn-ea"/>
                <a:sym typeface="+mn-lt"/>
              </a:rPr>
              <a:t>議題回應</a:t>
            </a:r>
            <a:endParaRPr lang="zh-CN" altLang="en-US" sz="4000" dirty="0">
              <a:ln>
                <a:solidFill>
                  <a:schemeClr val="bg1"/>
                </a:solidFill>
              </a:ln>
              <a:latin typeface="+mn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32893" y="-183"/>
            <a:ext cx="8059108" cy="68572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L-圖案 19"/>
          <p:cNvSpPr/>
          <p:nvPr/>
        </p:nvSpPr>
        <p:spPr>
          <a:xfrm rot="5400000">
            <a:off x="4854508" y="3368155"/>
            <a:ext cx="1005651" cy="1703778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等腰三角形 21"/>
          <p:cNvSpPr/>
          <p:nvPr/>
        </p:nvSpPr>
        <p:spPr>
          <a:xfrm>
            <a:off x="5922415" y="3260157"/>
            <a:ext cx="290222" cy="285044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L-圖案 22"/>
          <p:cNvSpPr/>
          <p:nvPr/>
        </p:nvSpPr>
        <p:spPr>
          <a:xfrm rot="5400000">
            <a:off x="6737542" y="2910509"/>
            <a:ext cx="1005651" cy="1703778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等腰三角形 24"/>
          <p:cNvSpPr/>
          <p:nvPr/>
        </p:nvSpPr>
        <p:spPr>
          <a:xfrm>
            <a:off x="7805448" y="2802511"/>
            <a:ext cx="290222" cy="285044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L-圖案 25"/>
          <p:cNvSpPr/>
          <p:nvPr/>
        </p:nvSpPr>
        <p:spPr>
          <a:xfrm rot="5400000">
            <a:off x="8620576" y="2452864"/>
            <a:ext cx="1005651" cy="1703778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文字方塊 10"/>
          <p:cNvSpPr txBox="1"/>
          <p:nvPr/>
        </p:nvSpPr>
        <p:spPr>
          <a:xfrm>
            <a:off x="6409556" y="2100910"/>
            <a:ext cx="1743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000" dirty="0">
                <a:solidFill>
                  <a:schemeClr val="accent4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學生</a:t>
            </a:r>
            <a:endParaRPr lang="en-US" altLang="zh-TW" sz="3000" dirty="0">
              <a:solidFill>
                <a:schemeClr val="accent4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3000" dirty="0">
                <a:solidFill>
                  <a:schemeClr val="accent4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基本學力</a:t>
            </a:r>
            <a:endParaRPr lang="en-US" altLang="zh-TW" sz="3000" dirty="0">
              <a:solidFill>
                <a:schemeClr val="accent4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444459" y="2646431"/>
            <a:ext cx="1743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全體教師</a:t>
            </a:r>
            <a:endParaRPr lang="en-US" altLang="zh-TW" sz="3000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30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齊心</a:t>
            </a:r>
            <a:endParaRPr lang="en-US" altLang="zh-TW" sz="3000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等腰三角形 15"/>
          <p:cNvSpPr/>
          <p:nvPr/>
        </p:nvSpPr>
        <p:spPr>
          <a:xfrm>
            <a:off x="9685067" y="2337476"/>
            <a:ext cx="290222" cy="285044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L-圖案 16"/>
          <p:cNvSpPr/>
          <p:nvPr/>
        </p:nvSpPr>
        <p:spPr>
          <a:xfrm rot="5400000">
            <a:off x="10500195" y="1987829"/>
            <a:ext cx="1005651" cy="1703778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文字方塊 18"/>
          <p:cNvSpPr txBox="1"/>
          <p:nvPr/>
        </p:nvSpPr>
        <p:spPr>
          <a:xfrm>
            <a:off x="10177523" y="397900"/>
            <a:ext cx="172355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往上延伸</a:t>
            </a:r>
            <a:endParaRPr lang="en-US" altLang="zh-TW" sz="3000" dirty="0">
              <a:solidFill>
                <a:srgbClr val="00B0F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3000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國中部</a:t>
            </a:r>
            <a:endParaRPr lang="en-US" altLang="zh-TW" sz="3000" dirty="0">
              <a:solidFill>
                <a:srgbClr val="00B0F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30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高中部</a:t>
            </a:r>
            <a:endParaRPr lang="en-US" altLang="zh-TW" sz="3000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30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向下紮根</a:t>
            </a:r>
            <a:endParaRPr lang="en-US" altLang="zh-TW" sz="3000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8230009" y="1294985"/>
            <a:ext cx="17439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000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聽得懂</a:t>
            </a:r>
            <a:endParaRPr lang="en-US" altLang="zh-TW" sz="3000" dirty="0">
              <a:solidFill>
                <a:schemeClr val="accent2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3000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學得會</a:t>
            </a:r>
            <a:endParaRPr lang="en-US" altLang="zh-TW" sz="3000" dirty="0">
              <a:solidFill>
                <a:schemeClr val="accent2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3000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做得出來</a:t>
            </a:r>
            <a:endParaRPr lang="en-US" altLang="zh-TW" sz="3000" dirty="0">
              <a:solidFill>
                <a:schemeClr val="accent2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7" name="Picture 2" descr="以斯拉記【三】重建根基| 睦鄰台福基督教會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2F2309"/>
              </a:clrFrom>
              <a:clrTo>
                <a:srgbClr val="2F230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8333" y1="61017" x2="28333" y2="61017"/>
                        <a14:foregroundMark x1="22667" y1="60169" x2="22667" y2="60169"/>
                        <a14:foregroundMark x1="27667" y1="58475" x2="27667" y2="58475"/>
                        <a14:foregroundMark x1="29667" y1="58475" x2="29667" y2="58475"/>
                        <a14:foregroundMark x1="72667" y1="58898" x2="72667" y2="58898"/>
                        <a14:foregroundMark x1="77333" y1="56780" x2="77333" y2="56780"/>
                        <a14:foregroundMark x1="80333" y1="57203" x2="80333" y2="57203"/>
                        <a14:foregroundMark x1="81333" y1="57203" x2="81333" y2="57203"/>
                        <a14:backgroundMark x1="35667" y1="56780" x2="35667" y2="56780"/>
                        <a14:backgroundMark x1="39333" y1="53814" x2="39333" y2="53814"/>
                        <a14:backgroundMark x1="46000" y1="54661" x2="46000" y2="54661"/>
                        <a14:backgroundMark x1="54667" y1="53814" x2="54667" y2="53814"/>
                        <a14:backgroundMark x1="43333" y1="52966" x2="43333" y2="52966"/>
                        <a14:backgroundMark x1="55667" y1="56780" x2="55667" y2="5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4" t="9246" r="14646" b="7467"/>
          <a:stretch/>
        </p:blipFill>
        <p:spPr bwMode="auto">
          <a:xfrm>
            <a:off x="7224613" y="4916054"/>
            <a:ext cx="2605565" cy="241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矩形 35"/>
          <p:cNvSpPr/>
          <p:nvPr/>
        </p:nvSpPr>
        <p:spPr>
          <a:xfrm>
            <a:off x="7518701" y="5419261"/>
            <a:ext cx="20173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5000" b="1" spc="50" dirty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</a:rPr>
              <a:t>發展</a:t>
            </a:r>
            <a:endParaRPr lang="en-US" altLang="zh-TW" sz="5000" b="1" spc="50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n-ea"/>
            </a:endParaRPr>
          </a:p>
          <a:p>
            <a:pPr algn="ctr"/>
            <a:r>
              <a:rPr lang="zh-TW" altLang="en-US" sz="4000" b="1" spc="50" dirty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</a:rPr>
              <a:t>根基</a:t>
            </a:r>
          </a:p>
        </p:txBody>
      </p:sp>
      <p:grpSp>
        <p:nvGrpSpPr>
          <p:cNvPr id="38" name="群組 37"/>
          <p:cNvGrpSpPr/>
          <p:nvPr/>
        </p:nvGrpSpPr>
        <p:grpSpPr>
          <a:xfrm>
            <a:off x="4812632" y="4013735"/>
            <a:ext cx="1155031" cy="2389044"/>
            <a:chOff x="4812632" y="4013735"/>
            <a:chExt cx="1155031" cy="2389044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6"/>
            <a:srcRect l="16909" t="11291" r="19515" b="16377"/>
            <a:stretch/>
          </p:blipFill>
          <p:spPr>
            <a:xfrm>
              <a:off x="4812632" y="4013735"/>
              <a:ext cx="1155031" cy="1896177"/>
            </a:xfrm>
            <a:prstGeom prst="rect">
              <a:avLst/>
            </a:prstGeom>
          </p:spPr>
        </p:pic>
        <p:sp>
          <p:nvSpPr>
            <p:cNvPr id="39" name="文字方塊 38"/>
            <p:cNvSpPr txBox="1"/>
            <p:nvPr/>
          </p:nvSpPr>
          <p:spPr>
            <a:xfrm>
              <a:off x="4946493" y="5848781"/>
              <a:ext cx="95410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3000" dirty="0">
                  <a:solidFill>
                    <a:schemeClr val="bg1">
                      <a:lumMod val="6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一貫</a:t>
              </a:r>
              <a:endParaRPr lang="en-US" altLang="zh-TW" sz="30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6718434" y="3503596"/>
            <a:ext cx="1126155" cy="2406316"/>
            <a:chOff x="6718434" y="3503596"/>
            <a:chExt cx="1126155" cy="2406316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7"/>
            <a:srcRect l="18538" t="9473" r="19476" b="15625"/>
            <a:stretch/>
          </p:blipFill>
          <p:spPr>
            <a:xfrm>
              <a:off x="6718434" y="3503596"/>
              <a:ext cx="1126155" cy="1963553"/>
            </a:xfrm>
            <a:prstGeom prst="rect">
              <a:avLst/>
            </a:prstGeom>
          </p:spPr>
        </p:pic>
        <p:sp>
          <p:nvSpPr>
            <p:cNvPr id="41" name="文字方塊 40"/>
            <p:cNvSpPr txBox="1"/>
            <p:nvPr/>
          </p:nvSpPr>
          <p:spPr>
            <a:xfrm>
              <a:off x="6804457" y="5355914"/>
              <a:ext cx="95410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3000" dirty="0">
                  <a:solidFill>
                    <a:schemeClr val="bg1">
                      <a:lumMod val="6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一貫</a:t>
              </a:r>
              <a:endParaRPr lang="en-US" altLang="zh-TW" sz="30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4" name="群組 43"/>
          <p:cNvGrpSpPr/>
          <p:nvPr/>
        </p:nvGrpSpPr>
        <p:grpSpPr>
          <a:xfrm>
            <a:off x="8778240" y="3003082"/>
            <a:ext cx="1577809" cy="2088586"/>
            <a:chOff x="8778240" y="3003082"/>
            <a:chExt cx="1577809" cy="2088586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8"/>
            <a:srcRect l="16138" t="8169" r="28728"/>
            <a:stretch/>
          </p:blipFill>
          <p:spPr>
            <a:xfrm>
              <a:off x="8778240" y="3003082"/>
              <a:ext cx="847023" cy="1836297"/>
            </a:xfrm>
            <a:prstGeom prst="rect">
              <a:avLst/>
            </a:prstGeom>
          </p:spPr>
        </p:pic>
        <p:sp>
          <p:nvSpPr>
            <p:cNvPr id="42" name="文字方塊 41"/>
            <p:cNvSpPr txBox="1"/>
            <p:nvPr/>
          </p:nvSpPr>
          <p:spPr>
            <a:xfrm>
              <a:off x="9401942" y="4537670"/>
              <a:ext cx="95410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3000" dirty="0">
                  <a:solidFill>
                    <a:schemeClr val="bg1">
                      <a:lumMod val="6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一貫</a:t>
              </a:r>
              <a:endParaRPr lang="en-US" altLang="zh-TW" sz="30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5" name="群組 44"/>
          <p:cNvGrpSpPr/>
          <p:nvPr/>
        </p:nvGrpSpPr>
        <p:grpSpPr>
          <a:xfrm>
            <a:off x="10501162" y="2589196"/>
            <a:ext cx="1078030" cy="2410673"/>
            <a:chOff x="10501162" y="2589196"/>
            <a:chExt cx="1078030" cy="2410673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9"/>
            <a:srcRect l="18690" t="9518" r="21972" b="15754"/>
            <a:stretch/>
          </p:blipFill>
          <p:spPr>
            <a:xfrm>
              <a:off x="10501162" y="2589196"/>
              <a:ext cx="1078030" cy="1963553"/>
            </a:xfrm>
            <a:prstGeom prst="rect">
              <a:avLst/>
            </a:prstGeom>
          </p:spPr>
        </p:pic>
        <p:sp>
          <p:nvSpPr>
            <p:cNvPr id="43" name="文字方塊 42"/>
            <p:cNvSpPr txBox="1"/>
            <p:nvPr/>
          </p:nvSpPr>
          <p:spPr>
            <a:xfrm>
              <a:off x="10614717" y="4445871"/>
              <a:ext cx="95410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3000" dirty="0">
                  <a:solidFill>
                    <a:schemeClr val="bg1">
                      <a:lumMod val="6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一貫</a:t>
              </a:r>
              <a:endParaRPr lang="en-US" altLang="zh-TW" sz="30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152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/>
      <p:bldP spid="19" grpId="0"/>
      <p:bldP spid="15" grpId="0"/>
      <p:bldP spid="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/>
          <p:cNvPicPr>
            <a:picLocks noChangeAspect="1"/>
          </p:cNvPicPr>
          <p:nvPr/>
        </p:nvPicPr>
        <p:blipFill rotWithShape="1">
          <a:blip r:embed="rId3"/>
          <a:srcRect r="49838"/>
          <a:stretch/>
        </p:blipFill>
        <p:spPr>
          <a:xfrm>
            <a:off x="408657" y="-183"/>
            <a:ext cx="4269221" cy="687688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42637" y="397900"/>
            <a:ext cx="154459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Part 0</a:t>
            </a:r>
            <a:r>
              <a:rPr lang="en-US" altLang="zh-TW" sz="36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3</a:t>
            </a:r>
            <a:endParaRPr lang="zh-CN" altLang="en-US" sz="3600" b="1" dirty="0">
              <a:ln>
                <a:solidFill>
                  <a:schemeClr val="bg1"/>
                </a:solidFill>
              </a:ln>
              <a:solidFill>
                <a:srgbClr val="F5822D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4733" y="104423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n>
                  <a:solidFill>
                    <a:schemeClr val="bg1"/>
                  </a:solidFill>
                </a:ln>
                <a:latin typeface="+mn-ea"/>
                <a:cs typeface="+mn-ea"/>
                <a:sym typeface="+mn-lt"/>
              </a:rPr>
              <a:t>議題回應</a:t>
            </a:r>
            <a:endParaRPr lang="zh-CN" altLang="en-US" sz="4000" dirty="0">
              <a:ln>
                <a:solidFill>
                  <a:schemeClr val="bg1"/>
                </a:solidFill>
              </a:ln>
              <a:latin typeface="+mn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32893" y="-183"/>
            <a:ext cx="8059108" cy="68572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L-圖案 19"/>
          <p:cNvSpPr/>
          <p:nvPr/>
        </p:nvSpPr>
        <p:spPr>
          <a:xfrm rot="5400000">
            <a:off x="4854508" y="3368155"/>
            <a:ext cx="1005651" cy="1703778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等腰三角形 21"/>
          <p:cNvSpPr/>
          <p:nvPr/>
        </p:nvSpPr>
        <p:spPr>
          <a:xfrm>
            <a:off x="5922415" y="3260157"/>
            <a:ext cx="290222" cy="285044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L-圖案 22"/>
          <p:cNvSpPr/>
          <p:nvPr/>
        </p:nvSpPr>
        <p:spPr>
          <a:xfrm rot="5400000">
            <a:off x="6737542" y="2910509"/>
            <a:ext cx="1005651" cy="1703778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等腰三角形 24"/>
          <p:cNvSpPr/>
          <p:nvPr/>
        </p:nvSpPr>
        <p:spPr>
          <a:xfrm>
            <a:off x="7805448" y="2802511"/>
            <a:ext cx="290222" cy="285044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L-圖案 25"/>
          <p:cNvSpPr/>
          <p:nvPr/>
        </p:nvSpPr>
        <p:spPr>
          <a:xfrm rot="5400000">
            <a:off x="8620576" y="2452864"/>
            <a:ext cx="1005651" cy="1703778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文字方塊 10"/>
          <p:cNvSpPr txBox="1"/>
          <p:nvPr/>
        </p:nvSpPr>
        <p:spPr>
          <a:xfrm>
            <a:off x="6409556" y="2100910"/>
            <a:ext cx="1743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000" dirty="0">
                <a:solidFill>
                  <a:schemeClr val="accent4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學生</a:t>
            </a:r>
            <a:endParaRPr lang="en-US" altLang="zh-TW" sz="3000" dirty="0">
              <a:solidFill>
                <a:schemeClr val="accent4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3000" dirty="0">
                <a:solidFill>
                  <a:schemeClr val="accent4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基本學力</a:t>
            </a:r>
            <a:endParaRPr lang="en-US" altLang="zh-TW" sz="3000" dirty="0">
              <a:solidFill>
                <a:schemeClr val="accent4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444459" y="2646431"/>
            <a:ext cx="1743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全體教師</a:t>
            </a:r>
            <a:endParaRPr lang="en-US" altLang="zh-TW" sz="3000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30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齊心</a:t>
            </a:r>
            <a:endParaRPr lang="en-US" altLang="zh-TW" sz="3000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等腰三角形 15"/>
          <p:cNvSpPr/>
          <p:nvPr/>
        </p:nvSpPr>
        <p:spPr>
          <a:xfrm>
            <a:off x="9685067" y="2337476"/>
            <a:ext cx="290222" cy="285044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L-圖案 16"/>
          <p:cNvSpPr/>
          <p:nvPr/>
        </p:nvSpPr>
        <p:spPr>
          <a:xfrm rot="5400000">
            <a:off x="10500195" y="1987829"/>
            <a:ext cx="1005651" cy="1703778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文字方塊 14"/>
          <p:cNvSpPr txBox="1"/>
          <p:nvPr/>
        </p:nvSpPr>
        <p:spPr>
          <a:xfrm>
            <a:off x="8230009" y="1294985"/>
            <a:ext cx="17439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000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聽得懂</a:t>
            </a:r>
            <a:endParaRPr lang="en-US" altLang="zh-TW" sz="3000" dirty="0">
              <a:solidFill>
                <a:schemeClr val="accent2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3000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學得會</a:t>
            </a:r>
            <a:endParaRPr lang="en-US" altLang="zh-TW" sz="3000" dirty="0">
              <a:solidFill>
                <a:schemeClr val="accent2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3000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做得出來</a:t>
            </a:r>
            <a:endParaRPr lang="en-US" altLang="zh-TW" sz="3000" dirty="0">
              <a:solidFill>
                <a:schemeClr val="accent2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7" name="Picture 2" descr="以斯拉記【三】重建根基| 睦鄰台福基督教會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2F2309"/>
              </a:clrFrom>
              <a:clrTo>
                <a:srgbClr val="2F230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8333" y1="61017" x2="28333" y2="61017"/>
                        <a14:foregroundMark x1="22667" y1="60169" x2="22667" y2="60169"/>
                        <a14:foregroundMark x1="27667" y1="58475" x2="27667" y2="58475"/>
                        <a14:foregroundMark x1="29667" y1="58475" x2="29667" y2="58475"/>
                        <a14:foregroundMark x1="72667" y1="58898" x2="72667" y2="58898"/>
                        <a14:foregroundMark x1="77333" y1="56780" x2="77333" y2="56780"/>
                        <a14:foregroundMark x1="80333" y1="57203" x2="80333" y2="57203"/>
                        <a14:foregroundMark x1="81333" y1="57203" x2="81333" y2="57203"/>
                        <a14:backgroundMark x1="35667" y1="56780" x2="35667" y2="56780"/>
                        <a14:backgroundMark x1="39333" y1="53814" x2="39333" y2="53814"/>
                        <a14:backgroundMark x1="46000" y1="54661" x2="46000" y2="54661"/>
                        <a14:backgroundMark x1="54667" y1="53814" x2="54667" y2="53814"/>
                        <a14:backgroundMark x1="43333" y1="52966" x2="43333" y2="52966"/>
                        <a14:backgroundMark x1="55667" y1="56780" x2="55667" y2="5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4" t="9246" r="14646" b="7467"/>
          <a:stretch/>
        </p:blipFill>
        <p:spPr bwMode="auto">
          <a:xfrm>
            <a:off x="7224613" y="4916054"/>
            <a:ext cx="2605565" cy="241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矩形 35"/>
          <p:cNvSpPr/>
          <p:nvPr/>
        </p:nvSpPr>
        <p:spPr>
          <a:xfrm>
            <a:off x="7518701" y="5419261"/>
            <a:ext cx="20173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5000" b="1" spc="50" dirty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</a:rPr>
              <a:t>發展</a:t>
            </a:r>
            <a:endParaRPr lang="en-US" altLang="zh-TW" sz="5000" b="1" spc="50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n-ea"/>
            </a:endParaRPr>
          </a:p>
          <a:p>
            <a:pPr algn="ctr"/>
            <a:r>
              <a:rPr lang="zh-TW" altLang="en-US" sz="4000" b="1" spc="50" dirty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</a:rPr>
              <a:t>根基</a:t>
            </a:r>
          </a:p>
        </p:txBody>
      </p:sp>
      <p:grpSp>
        <p:nvGrpSpPr>
          <p:cNvPr id="38" name="群組 37"/>
          <p:cNvGrpSpPr/>
          <p:nvPr/>
        </p:nvGrpSpPr>
        <p:grpSpPr>
          <a:xfrm>
            <a:off x="4812632" y="4013735"/>
            <a:ext cx="1155031" cy="2389044"/>
            <a:chOff x="4812632" y="4013735"/>
            <a:chExt cx="1155031" cy="2389044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6"/>
            <a:srcRect l="16909" t="11291" r="19515" b="16377"/>
            <a:stretch/>
          </p:blipFill>
          <p:spPr>
            <a:xfrm>
              <a:off x="4812632" y="4013735"/>
              <a:ext cx="1155031" cy="1896177"/>
            </a:xfrm>
            <a:prstGeom prst="rect">
              <a:avLst/>
            </a:prstGeom>
          </p:spPr>
        </p:pic>
        <p:sp>
          <p:nvSpPr>
            <p:cNvPr id="39" name="文字方塊 38"/>
            <p:cNvSpPr txBox="1"/>
            <p:nvPr/>
          </p:nvSpPr>
          <p:spPr>
            <a:xfrm>
              <a:off x="4946493" y="5848781"/>
              <a:ext cx="95410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3000" dirty="0">
                  <a:solidFill>
                    <a:schemeClr val="bg1">
                      <a:lumMod val="6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一貫</a:t>
              </a:r>
              <a:endParaRPr lang="en-US" altLang="zh-TW" sz="30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6718434" y="3503596"/>
            <a:ext cx="1126155" cy="2406316"/>
            <a:chOff x="6718434" y="3503596"/>
            <a:chExt cx="1126155" cy="2406316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7"/>
            <a:srcRect l="18538" t="9473" r="19476" b="15625"/>
            <a:stretch/>
          </p:blipFill>
          <p:spPr>
            <a:xfrm>
              <a:off x="6718434" y="3503596"/>
              <a:ext cx="1126155" cy="1963553"/>
            </a:xfrm>
            <a:prstGeom prst="rect">
              <a:avLst/>
            </a:prstGeom>
          </p:spPr>
        </p:pic>
        <p:sp>
          <p:nvSpPr>
            <p:cNvPr id="41" name="文字方塊 40"/>
            <p:cNvSpPr txBox="1"/>
            <p:nvPr/>
          </p:nvSpPr>
          <p:spPr>
            <a:xfrm>
              <a:off x="6804457" y="5355914"/>
              <a:ext cx="95410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3000" dirty="0">
                  <a:solidFill>
                    <a:schemeClr val="bg1">
                      <a:lumMod val="6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一貫</a:t>
              </a:r>
              <a:endParaRPr lang="en-US" altLang="zh-TW" sz="30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4" name="群組 43"/>
          <p:cNvGrpSpPr/>
          <p:nvPr/>
        </p:nvGrpSpPr>
        <p:grpSpPr>
          <a:xfrm>
            <a:off x="8778240" y="3003082"/>
            <a:ext cx="1577809" cy="2088586"/>
            <a:chOff x="8778240" y="3003082"/>
            <a:chExt cx="1577809" cy="2088586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8"/>
            <a:srcRect l="16138" t="8169" r="28728"/>
            <a:stretch/>
          </p:blipFill>
          <p:spPr>
            <a:xfrm>
              <a:off x="8778240" y="3003082"/>
              <a:ext cx="847023" cy="1836297"/>
            </a:xfrm>
            <a:prstGeom prst="rect">
              <a:avLst/>
            </a:prstGeom>
          </p:spPr>
        </p:pic>
        <p:sp>
          <p:nvSpPr>
            <p:cNvPr id="42" name="文字方塊 41"/>
            <p:cNvSpPr txBox="1"/>
            <p:nvPr/>
          </p:nvSpPr>
          <p:spPr>
            <a:xfrm>
              <a:off x="9401942" y="4537670"/>
              <a:ext cx="95410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3000" dirty="0">
                  <a:solidFill>
                    <a:schemeClr val="bg1">
                      <a:lumMod val="6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一貫</a:t>
              </a:r>
              <a:endParaRPr lang="en-US" altLang="zh-TW" sz="30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5" name="群組 44"/>
          <p:cNvGrpSpPr/>
          <p:nvPr/>
        </p:nvGrpSpPr>
        <p:grpSpPr>
          <a:xfrm>
            <a:off x="10501162" y="2589196"/>
            <a:ext cx="1078030" cy="2410673"/>
            <a:chOff x="10501162" y="2589196"/>
            <a:chExt cx="1078030" cy="2410673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9"/>
            <a:srcRect l="18690" t="9518" r="21972" b="15754"/>
            <a:stretch/>
          </p:blipFill>
          <p:spPr>
            <a:xfrm>
              <a:off x="10501162" y="2589196"/>
              <a:ext cx="1078030" cy="1963553"/>
            </a:xfrm>
            <a:prstGeom prst="rect">
              <a:avLst/>
            </a:prstGeom>
          </p:spPr>
        </p:pic>
        <p:sp>
          <p:nvSpPr>
            <p:cNvPr id="43" name="文字方塊 42"/>
            <p:cNvSpPr txBox="1"/>
            <p:nvPr/>
          </p:nvSpPr>
          <p:spPr>
            <a:xfrm>
              <a:off x="10614717" y="4445871"/>
              <a:ext cx="95410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3000" dirty="0">
                  <a:solidFill>
                    <a:schemeClr val="bg1">
                      <a:lumMod val="6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一貫</a:t>
              </a:r>
              <a:endParaRPr lang="en-US" altLang="zh-TW" sz="30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5786767" y="1451984"/>
            <a:ext cx="4232608" cy="1169551"/>
          </a:xfrm>
          <a:prstGeom prst="rect">
            <a:avLst/>
          </a:prstGeom>
          <a:solidFill>
            <a:srgbClr val="5E3E35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適性揚才</a:t>
            </a:r>
            <a:endParaRPr lang="en-US" altLang="zh-TW" sz="3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5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讓學生去應去的地方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10177523" y="397900"/>
            <a:ext cx="172355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往上延伸</a:t>
            </a:r>
            <a:endParaRPr lang="en-US" altLang="zh-TW" sz="3000" dirty="0">
              <a:solidFill>
                <a:srgbClr val="00B0F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3000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國中部</a:t>
            </a:r>
            <a:endParaRPr lang="en-US" altLang="zh-TW" sz="3000" dirty="0">
              <a:solidFill>
                <a:srgbClr val="00B0F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30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高中部</a:t>
            </a:r>
            <a:endParaRPr lang="en-US" altLang="zh-TW" sz="3000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30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向下紮根</a:t>
            </a:r>
            <a:endParaRPr lang="en-US" altLang="zh-TW" sz="3000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橢圓 33">
            <a:extLst>
              <a:ext uri="{FF2B5EF4-FFF2-40B4-BE49-F238E27FC236}">
                <a16:creationId xmlns:a16="http://schemas.microsoft.com/office/drawing/2014/main" id="{5E995C60-07AB-4B4D-8BC2-88129807F943}"/>
              </a:ext>
            </a:extLst>
          </p:cNvPr>
          <p:cNvSpPr/>
          <p:nvPr/>
        </p:nvSpPr>
        <p:spPr>
          <a:xfrm>
            <a:off x="4240270" y="397900"/>
            <a:ext cx="7872327" cy="6535800"/>
          </a:xfrm>
          <a:prstGeom prst="ellipse">
            <a:avLst/>
          </a:prstGeom>
          <a:noFill/>
          <a:ln w="57150" cap="flat" cmpd="sng" algn="ctr">
            <a:solidFill>
              <a:schemeClr val="bg1"/>
            </a:solidFill>
            <a:prstDash val="dash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 rot="589154">
            <a:off x="5214750" y="690619"/>
            <a:ext cx="7173345" cy="3511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zh-TW" altLang="en-US" sz="45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靜態、動態、生態、心態</a:t>
            </a:r>
          </a:p>
        </p:txBody>
      </p:sp>
      <p:sp>
        <p:nvSpPr>
          <p:cNvPr id="35" name="矩形 34"/>
          <p:cNvSpPr/>
          <p:nvPr/>
        </p:nvSpPr>
        <p:spPr>
          <a:xfrm>
            <a:off x="2851243" y="336614"/>
            <a:ext cx="2309295" cy="63094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組織永續</a:t>
            </a:r>
          </a:p>
        </p:txBody>
      </p:sp>
    </p:spTree>
    <p:extLst>
      <p:ext uri="{BB962C8B-B14F-4D97-AF65-F5344CB8AC3E}">
        <p14:creationId xmlns:p14="http://schemas.microsoft.com/office/powerpoint/2010/main" val="322598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1"/>
      <p:bldP spid="11" grpId="2"/>
      <p:bldP spid="12" grpId="1"/>
      <p:bldP spid="12" grpId="2"/>
      <p:bldP spid="15" grpId="1"/>
      <p:bldP spid="15" grpId="2"/>
      <p:bldP spid="36" grpId="0"/>
      <p:bldP spid="7" grpId="0" animBg="1"/>
      <p:bldP spid="7" grpId="1" animBg="1"/>
      <p:bldP spid="19" grpId="1"/>
      <p:bldP spid="19" grpId="2"/>
      <p:bldP spid="34" grpId="0" animBg="1"/>
      <p:bldP spid="34" grpId="1" animBg="1"/>
      <p:bldP spid="2" grpId="0"/>
      <p:bldP spid="2" grpId="1"/>
      <p:bldP spid="35" grpId="0" animBg="1"/>
      <p:bldP spid="3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/>
          <p:cNvPicPr>
            <a:picLocks noChangeAspect="1"/>
          </p:cNvPicPr>
          <p:nvPr/>
        </p:nvPicPr>
        <p:blipFill rotWithShape="1">
          <a:blip r:embed="rId3"/>
          <a:srcRect r="49838"/>
          <a:stretch/>
        </p:blipFill>
        <p:spPr>
          <a:xfrm>
            <a:off x="408657" y="-183"/>
            <a:ext cx="4269221" cy="6876884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4123267" y="-975"/>
            <a:ext cx="8068733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87" y="-183"/>
            <a:ext cx="4170025" cy="687688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42637" y="397900"/>
            <a:ext cx="154459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Part 0</a:t>
            </a:r>
            <a:r>
              <a:rPr lang="en-US" altLang="zh-TW" sz="36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3</a:t>
            </a:r>
            <a:endParaRPr lang="zh-CN" altLang="en-US" sz="3600" b="1" dirty="0">
              <a:ln>
                <a:solidFill>
                  <a:schemeClr val="bg1"/>
                </a:solidFill>
              </a:ln>
              <a:solidFill>
                <a:srgbClr val="F5822D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4733" y="104423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n>
                  <a:solidFill>
                    <a:schemeClr val="bg1"/>
                  </a:solidFill>
                </a:ln>
                <a:latin typeface="+mn-ea"/>
                <a:cs typeface="+mn-ea"/>
                <a:sym typeface="+mn-lt"/>
              </a:rPr>
              <a:t>議題回應</a:t>
            </a:r>
            <a:endParaRPr lang="zh-CN" altLang="en-US" sz="4000" dirty="0">
              <a:ln>
                <a:solidFill>
                  <a:schemeClr val="bg1"/>
                </a:solidFill>
              </a:ln>
              <a:latin typeface="+mn-ea"/>
              <a:cs typeface="+mn-ea"/>
              <a:sym typeface="+mn-lt"/>
            </a:endParaRPr>
          </a:p>
        </p:txBody>
      </p:sp>
      <p:sp>
        <p:nvSpPr>
          <p:cNvPr id="47" name="文字方塊 46"/>
          <p:cNvSpPr txBox="1"/>
          <p:nvPr/>
        </p:nvSpPr>
        <p:spPr>
          <a:xfrm>
            <a:off x="6048128" y="3375121"/>
            <a:ext cx="14931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500" b="1" dirty="0">
                <a:solidFill>
                  <a:srgbClr val="C00000"/>
                </a:solidFill>
                <a:latin typeface="+mn-ea"/>
              </a:rPr>
              <a:t>全面傳承</a:t>
            </a:r>
          </a:p>
        </p:txBody>
      </p:sp>
      <p:sp>
        <p:nvSpPr>
          <p:cNvPr id="52" name="文字方塊 51"/>
          <p:cNvSpPr txBox="1"/>
          <p:nvPr/>
        </p:nvSpPr>
        <p:spPr>
          <a:xfrm>
            <a:off x="6239574" y="4136354"/>
            <a:ext cx="1069524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3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接前後</a:t>
            </a:r>
            <a:endParaRPr lang="en-US" altLang="zh-TW" sz="2300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3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連上下</a:t>
            </a:r>
            <a:endParaRPr lang="en-US" altLang="zh-TW" sz="2300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3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洽內外</a:t>
            </a:r>
            <a:endParaRPr lang="en-US" altLang="zh-TW" sz="2300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3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合異同</a:t>
            </a:r>
            <a:endParaRPr lang="en-US" altLang="zh-TW" sz="2300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9" name="直線接點 48"/>
          <p:cNvCxnSpPr/>
          <p:nvPr/>
        </p:nvCxnSpPr>
        <p:spPr>
          <a:xfrm>
            <a:off x="4778079" y="3902990"/>
            <a:ext cx="3096290" cy="16390"/>
          </a:xfrm>
          <a:prstGeom prst="line">
            <a:avLst/>
          </a:prstGeom>
          <a:ln w="76200">
            <a:gradFill flip="none" rotWithShape="1">
              <a:gsLst>
                <a:gs pos="89600">
                  <a:srgbClr val="FFCC66"/>
                </a:gs>
                <a:gs pos="0">
                  <a:srgbClr val="FFCC66"/>
                </a:gs>
                <a:gs pos="50000">
                  <a:schemeClr val="bg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字方塊 49"/>
          <p:cNvSpPr txBox="1"/>
          <p:nvPr/>
        </p:nvSpPr>
        <p:spPr>
          <a:xfrm>
            <a:off x="5213704" y="2553522"/>
            <a:ext cx="646331" cy="2255242"/>
          </a:xfrm>
          <a:prstGeom prst="rect">
            <a:avLst/>
          </a:prstGeom>
          <a:gradFill flip="none" rotWithShape="1">
            <a:gsLst>
              <a:gs pos="45000">
                <a:srgbClr val="FFFFCC"/>
              </a:gs>
              <a:gs pos="53754">
                <a:srgbClr val="FFFFCC"/>
              </a:gs>
              <a:gs pos="91250">
                <a:schemeClr val="bg1"/>
              </a:gs>
              <a:gs pos="0">
                <a:srgbClr val="FFCC66"/>
              </a:gs>
              <a:gs pos="50000">
                <a:srgbClr val="FFFFCC"/>
              </a:gs>
              <a:gs pos="100000">
                <a:schemeClr val="bg1"/>
              </a:gs>
            </a:gsLst>
            <a:lin ang="10800000" scaled="1"/>
            <a:tileRect/>
          </a:gradFill>
          <a:effectLst>
            <a:softEdge rad="63500"/>
          </a:effectLst>
        </p:spPr>
        <p:txBody>
          <a:bodyPr vert="eaVert" wrap="square" rtlCol="0" anchor="ctr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特色與優勢</a:t>
            </a:r>
            <a:endParaRPr lang="en-US" altLang="zh-TW" sz="3000" b="1" dirty="0">
              <a:solidFill>
                <a:schemeClr val="accent4">
                  <a:lumMod val="50000"/>
                </a:schemeClr>
              </a:solidFill>
              <a:latin typeface="+mn-ea"/>
            </a:endParaRPr>
          </a:p>
        </p:txBody>
      </p:sp>
      <p:cxnSp>
        <p:nvCxnSpPr>
          <p:cNvPr id="59" name="直線接點 58"/>
          <p:cNvCxnSpPr/>
          <p:nvPr/>
        </p:nvCxnSpPr>
        <p:spPr>
          <a:xfrm flipV="1">
            <a:off x="7874369" y="3252753"/>
            <a:ext cx="938901" cy="696508"/>
          </a:xfrm>
          <a:prstGeom prst="line">
            <a:avLst/>
          </a:prstGeom>
          <a:ln w="76200">
            <a:gradFill flip="none" rotWithShape="1">
              <a:gsLst>
                <a:gs pos="89600">
                  <a:srgbClr val="FFCC66"/>
                </a:gs>
                <a:gs pos="0">
                  <a:srgbClr val="FFCC66"/>
                </a:gs>
                <a:gs pos="50000">
                  <a:schemeClr val="bg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群組 57"/>
          <p:cNvGrpSpPr/>
          <p:nvPr/>
        </p:nvGrpSpPr>
        <p:grpSpPr>
          <a:xfrm>
            <a:off x="8002176" y="2033836"/>
            <a:ext cx="2108699" cy="1647307"/>
            <a:chOff x="8030676" y="2033836"/>
            <a:chExt cx="2108699" cy="1647307"/>
          </a:xfrm>
        </p:grpSpPr>
        <p:sp>
          <p:nvSpPr>
            <p:cNvPr id="28" name="橢圓 27"/>
            <p:cNvSpPr/>
            <p:nvPr/>
          </p:nvSpPr>
          <p:spPr>
            <a:xfrm>
              <a:off x="8394436" y="2039863"/>
              <a:ext cx="1744939" cy="164128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文字方塊 56"/>
            <p:cNvSpPr txBox="1"/>
            <p:nvPr/>
          </p:nvSpPr>
          <p:spPr>
            <a:xfrm rot="21310906">
              <a:off x="8030676" y="2033836"/>
              <a:ext cx="774571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3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+mn-ea"/>
                </a:rPr>
                <a:t>結合</a:t>
              </a:r>
              <a:endParaRPr lang="en-US" altLang="zh-TW" sz="2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</a:endParaRPr>
            </a:p>
          </p:txBody>
        </p:sp>
      </p:grpSp>
      <p:sp>
        <p:nvSpPr>
          <p:cNvPr id="53" name="文字方塊 52"/>
          <p:cNvSpPr txBox="1"/>
          <p:nvPr/>
        </p:nvSpPr>
        <p:spPr>
          <a:xfrm>
            <a:off x="8661610" y="2191398"/>
            <a:ext cx="121058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個人專長</a:t>
            </a:r>
            <a:endParaRPr lang="en-US" altLang="zh-TW" sz="2000" b="1" dirty="0">
              <a:solidFill>
                <a:schemeClr val="accent2">
                  <a:lumMod val="7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7210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7" grpId="0"/>
      <p:bldP spid="52" grpId="0"/>
      <p:bldP spid="50" grpId="0" animBg="1"/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"/>
          <a:stretch/>
        </p:blipFill>
        <p:spPr>
          <a:xfrm>
            <a:off x="0" y="898090"/>
            <a:ext cx="12192000" cy="457199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898089"/>
            <a:ext cx="12192000" cy="4571999"/>
          </a:xfrm>
          <a:prstGeom prst="rect">
            <a:avLst/>
          </a:prstGeom>
          <a:solidFill>
            <a:schemeClr val="tx1">
              <a:lumMod val="95000"/>
              <a:lumOff val="5000"/>
              <a:alpha val="4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TW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496084" y="3324296"/>
            <a:ext cx="1799595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40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latin typeface="Constantia" panose="02030602050306030303" pitchFamily="18" charset="0"/>
                <a:cs typeface="+mn-ea"/>
                <a:sym typeface="+mn-lt"/>
              </a:rPr>
              <a:t>Part 01</a:t>
            </a:r>
            <a:endParaRPr lang="zh-CN" altLang="en-US" sz="4000" b="1" dirty="0">
              <a:ln>
                <a:solidFill>
                  <a:schemeClr val="bg1"/>
                </a:solidFill>
              </a:ln>
              <a:solidFill>
                <a:srgbClr val="F5822D"/>
              </a:solidFill>
              <a:latin typeface="Constantia" panose="02030602050306030303" pitchFamily="18" charset="0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13618" y="3816611"/>
            <a:ext cx="2810385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zh-TW" altLang="en-US" sz="3000" b="1" spc="300" dirty="0">
                <a:solidFill>
                  <a:prstClr val="white"/>
                </a:solidFill>
                <a:cs typeface="+mn-ea"/>
                <a:sym typeface="+mn-lt"/>
              </a:rPr>
              <a:t>關於 </a:t>
            </a:r>
            <a:r>
              <a:rPr lang="zh-TW" altLang="en-US" sz="4000" b="1" spc="300" dirty="0">
                <a:solidFill>
                  <a:prstClr val="white"/>
                </a:solidFill>
                <a:cs typeface="+mn-ea"/>
                <a:sym typeface="+mn-lt"/>
              </a:rPr>
              <a:t>陳科名</a:t>
            </a:r>
            <a:endParaRPr lang="zh-CN" altLang="en-US" sz="4000" b="1" spc="3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516220" y="2502133"/>
            <a:ext cx="210826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2500" b="1" dirty="0">
                <a:solidFill>
                  <a:schemeClr val="bg1"/>
                </a:solidFill>
                <a:effectLst>
                  <a:outerShdw blurRad="88900" dist="38100" dir="2700000" algn="tl">
                    <a:schemeClr val="tx1">
                      <a:alpha val="6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一、個人簡歷</a:t>
            </a:r>
            <a:endParaRPr lang="en-US" altLang="zh-TW" sz="2500" b="1" dirty="0">
              <a:solidFill>
                <a:schemeClr val="bg1"/>
              </a:solidFill>
              <a:effectLst>
                <a:outerShdw blurRad="88900" dist="38100" dir="2700000" algn="tl">
                  <a:schemeClr val="tx1">
                    <a:alpha val="60000"/>
                  </a:scheme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200000"/>
              </a:lnSpc>
            </a:pPr>
            <a:r>
              <a:rPr lang="zh-TW" altLang="en-US" sz="2500" b="1" dirty="0">
                <a:solidFill>
                  <a:schemeClr val="bg1"/>
                </a:solidFill>
                <a:effectLst>
                  <a:outerShdw blurRad="88900" dist="38100" dir="2700000" algn="tl">
                    <a:schemeClr val="tx1">
                      <a:alpha val="6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二、服務績效</a:t>
            </a:r>
            <a:endParaRPr lang="en-US" altLang="zh-TW" sz="2500" b="1" dirty="0">
              <a:solidFill>
                <a:schemeClr val="bg1"/>
              </a:solidFill>
              <a:effectLst>
                <a:outerShdw blurRad="88900" dist="38100" dir="2700000" algn="tl">
                  <a:schemeClr val="tx1">
                    <a:alpha val="60000"/>
                  </a:scheme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200000"/>
              </a:lnSpc>
            </a:pPr>
            <a:r>
              <a:rPr lang="zh-TW" altLang="en-US" sz="2500" b="1" dirty="0">
                <a:solidFill>
                  <a:schemeClr val="bg1"/>
                </a:solidFill>
                <a:effectLst>
                  <a:outerShdw blurRad="88900" dist="38100" dir="2700000" algn="tl">
                    <a:schemeClr val="tx1">
                      <a:alpha val="6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三、專業成長</a:t>
            </a:r>
            <a:endParaRPr lang="en-US" altLang="zh-TW" sz="2500" b="1" dirty="0">
              <a:solidFill>
                <a:schemeClr val="bg1"/>
              </a:solidFill>
              <a:effectLst>
                <a:outerShdw blurRad="88900" dist="38100" dir="2700000" algn="tl">
                  <a:schemeClr val="tx1">
                    <a:alpha val="60000"/>
                  </a:scheme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051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/>
          <p:cNvPicPr>
            <a:picLocks noChangeAspect="1"/>
          </p:cNvPicPr>
          <p:nvPr/>
        </p:nvPicPr>
        <p:blipFill rotWithShape="1">
          <a:blip r:embed="rId3"/>
          <a:srcRect r="49838"/>
          <a:stretch/>
        </p:blipFill>
        <p:spPr>
          <a:xfrm>
            <a:off x="408657" y="-183"/>
            <a:ext cx="4269221" cy="6876884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4123267" y="-975"/>
            <a:ext cx="8068733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87" y="-183"/>
            <a:ext cx="4170025" cy="687688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42637" y="397900"/>
            <a:ext cx="154459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Part 0</a:t>
            </a:r>
            <a:r>
              <a:rPr lang="en-US" altLang="zh-TW" sz="36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cs typeface="+mn-ea"/>
                <a:sym typeface="+mn-lt"/>
              </a:rPr>
              <a:t>3</a:t>
            </a:r>
            <a:endParaRPr lang="zh-CN" altLang="en-US" sz="3600" b="1" dirty="0">
              <a:ln>
                <a:solidFill>
                  <a:schemeClr val="bg1"/>
                </a:solidFill>
              </a:ln>
              <a:solidFill>
                <a:srgbClr val="F5822D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4733" y="104423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n>
                  <a:solidFill>
                    <a:schemeClr val="bg1"/>
                  </a:solidFill>
                </a:ln>
                <a:latin typeface="+mn-ea"/>
                <a:cs typeface="+mn-ea"/>
                <a:sym typeface="+mn-lt"/>
              </a:rPr>
              <a:t>議題回應</a:t>
            </a:r>
            <a:endParaRPr lang="zh-CN" altLang="en-US" sz="4000" dirty="0">
              <a:ln>
                <a:solidFill>
                  <a:schemeClr val="bg1"/>
                </a:solidFill>
              </a:ln>
              <a:latin typeface="+mn-ea"/>
              <a:cs typeface="+mn-ea"/>
              <a:sym typeface="+mn-lt"/>
            </a:endParaRPr>
          </a:p>
        </p:txBody>
      </p:sp>
      <p:sp>
        <p:nvSpPr>
          <p:cNvPr id="47" name="文字方塊 46"/>
          <p:cNvSpPr txBox="1"/>
          <p:nvPr/>
        </p:nvSpPr>
        <p:spPr>
          <a:xfrm>
            <a:off x="6048128" y="3375121"/>
            <a:ext cx="14931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500" b="1" dirty="0">
                <a:solidFill>
                  <a:srgbClr val="C00000"/>
                </a:solidFill>
                <a:latin typeface="+mn-ea"/>
              </a:rPr>
              <a:t>全面傳承</a:t>
            </a:r>
          </a:p>
        </p:txBody>
      </p:sp>
      <p:sp>
        <p:nvSpPr>
          <p:cNvPr id="51" name="文字方塊 50"/>
          <p:cNvSpPr txBox="1"/>
          <p:nvPr/>
        </p:nvSpPr>
        <p:spPr>
          <a:xfrm>
            <a:off x="10353624" y="203200"/>
            <a:ext cx="17751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+mn-ea"/>
              </a:rPr>
              <a:t>卓越枋中</a:t>
            </a:r>
          </a:p>
        </p:txBody>
      </p:sp>
      <p:sp>
        <p:nvSpPr>
          <p:cNvPr id="52" name="文字方塊 51"/>
          <p:cNvSpPr txBox="1"/>
          <p:nvPr/>
        </p:nvSpPr>
        <p:spPr>
          <a:xfrm>
            <a:off x="6239574" y="4136354"/>
            <a:ext cx="1069524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3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接前後</a:t>
            </a:r>
            <a:endParaRPr lang="en-US" altLang="zh-TW" sz="2300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3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連上下</a:t>
            </a:r>
            <a:endParaRPr lang="en-US" altLang="zh-TW" sz="2300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3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洽內外</a:t>
            </a:r>
            <a:endParaRPr lang="en-US" altLang="zh-TW" sz="2300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3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合異同</a:t>
            </a:r>
            <a:endParaRPr lang="en-US" altLang="zh-TW" sz="2300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9" name="直線接點 48"/>
          <p:cNvCxnSpPr/>
          <p:nvPr/>
        </p:nvCxnSpPr>
        <p:spPr>
          <a:xfrm>
            <a:off x="4778079" y="3902990"/>
            <a:ext cx="3096290" cy="16390"/>
          </a:xfrm>
          <a:prstGeom prst="line">
            <a:avLst/>
          </a:prstGeom>
          <a:ln w="76200">
            <a:gradFill flip="none" rotWithShape="1">
              <a:gsLst>
                <a:gs pos="89600">
                  <a:srgbClr val="FFCC66"/>
                </a:gs>
                <a:gs pos="0">
                  <a:srgbClr val="FFCC66"/>
                </a:gs>
                <a:gs pos="50000">
                  <a:schemeClr val="bg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字方塊 49"/>
          <p:cNvSpPr txBox="1"/>
          <p:nvPr/>
        </p:nvSpPr>
        <p:spPr>
          <a:xfrm>
            <a:off x="5213704" y="2553522"/>
            <a:ext cx="646331" cy="2255242"/>
          </a:xfrm>
          <a:prstGeom prst="rect">
            <a:avLst/>
          </a:prstGeom>
          <a:gradFill flip="none" rotWithShape="1">
            <a:gsLst>
              <a:gs pos="45000">
                <a:srgbClr val="FFFFCC"/>
              </a:gs>
              <a:gs pos="53754">
                <a:srgbClr val="FFFFCC"/>
              </a:gs>
              <a:gs pos="91250">
                <a:schemeClr val="bg1"/>
              </a:gs>
              <a:gs pos="0">
                <a:srgbClr val="FFCC66"/>
              </a:gs>
              <a:gs pos="50000">
                <a:srgbClr val="FFFFCC"/>
              </a:gs>
              <a:gs pos="100000">
                <a:schemeClr val="bg1"/>
              </a:gs>
            </a:gsLst>
            <a:lin ang="10800000" scaled="1"/>
            <a:tileRect/>
          </a:gradFill>
          <a:effectLst>
            <a:softEdge rad="63500"/>
          </a:effectLst>
        </p:spPr>
        <p:txBody>
          <a:bodyPr vert="eaVert" wrap="square" rtlCol="0" anchor="ctr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特色與優勢</a:t>
            </a:r>
            <a:endParaRPr lang="en-US" altLang="zh-TW" sz="3000" b="1" dirty="0">
              <a:solidFill>
                <a:schemeClr val="accent4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10722643" y="1555818"/>
            <a:ext cx="140615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3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從</a:t>
            </a:r>
            <a:r>
              <a:rPr lang="en-US" altLang="zh-TW" sz="23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A</a:t>
            </a:r>
            <a:r>
              <a:rPr lang="zh-TW" altLang="en-US" sz="23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到</a:t>
            </a:r>
            <a:r>
              <a:rPr lang="en-US" altLang="zh-TW" sz="23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A+</a:t>
            </a:r>
          </a:p>
        </p:txBody>
      </p:sp>
      <p:cxnSp>
        <p:nvCxnSpPr>
          <p:cNvPr id="54" name="直線接點 53"/>
          <p:cNvCxnSpPr/>
          <p:nvPr/>
        </p:nvCxnSpPr>
        <p:spPr>
          <a:xfrm flipV="1">
            <a:off x="9238405" y="1778956"/>
            <a:ext cx="1421038" cy="1096147"/>
          </a:xfrm>
          <a:prstGeom prst="line">
            <a:avLst/>
          </a:prstGeom>
          <a:ln w="76200">
            <a:gradFill flip="none" rotWithShape="1">
              <a:gsLst>
                <a:gs pos="89600">
                  <a:srgbClr val="FFCC66"/>
                </a:gs>
                <a:gs pos="0">
                  <a:srgbClr val="FFCC66"/>
                </a:gs>
                <a:gs pos="50000">
                  <a:schemeClr val="bg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接點 58"/>
          <p:cNvCxnSpPr/>
          <p:nvPr/>
        </p:nvCxnSpPr>
        <p:spPr>
          <a:xfrm flipV="1">
            <a:off x="7874369" y="3252753"/>
            <a:ext cx="938901" cy="696508"/>
          </a:xfrm>
          <a:prstGeom prst="line">
            <a:avLst/>
          </a:prstGeom>
          <a:ln w="76200">
            <a:gradFill flip="none" rotWithShape="1">
              <a:gsLst>
                <a:gs pos="89600">
                  <a:srgbClr val="FFCC66"/>
                </a:gs>
                <a:gs pos="0">
                  <a:srgbClr val="FFCC66"/>
                </a:gs>
                <a:gs pos="50000">
                  <a:schemeClr val="bg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群組 57"/>
          <p:cNvGrpSpPr/>
          <p:nvPr/>
        </p:nvGrpSpPr>
        <p:grpSpPr>
          <a:xfrm>
            <a:off x="8002176" y="2033836"/>
            <a:ext cx="2108699" cy="1647307"/>
            <a:chOff x="8030676" y="2033836"/>
            <a:chExt cx="2108699" cy="1647307"/>
          </a:xfrm>
        </p:grpSpPr>
        <p:sp>
          <p:nvSpPr>
            <p:cNvPr id="28" name="橢圓 27"/>
            <p:cNvSpPr/>
            <p:nvPr/>
          </p:nvSpPr>
          <p:spPr>
            <a:xfrm>
              <a:off x="8394436" y="2039863"/>
              <a:ext cx="1744939" cy="164128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文字方塊 56"/>
            <p:cNvSpPr txBox="1"/>
            <p:nvPr/>
          </p:nvSpPr>
          <p:spPr>
            <a:xfrm rot="21310906">
              <a:off x="8030676" y="2033836"/>
              <a:ext cx="774571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3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+mn-ea"/>
                </a:rPr>
                <a:t>結合</a:t>
              </a:r>
              <a:endParaRPr lang="en-US" altLang="zh-TW" sz="2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</a:endParaRPr>
            </a:p>
          </p:txBody>
        </p:sp>
      </p:grpSp>
      <p:sp>
        <p:nvSpPr>
          <p:cNvPr id="53" name="文字方塊 52"/>
          <p:cNvSpPr txBox="1"/>
          <p:nvPr/>
        </p:nvSpPr>
        <p:spPr>
          <a:xfrm>
            <a:off x="8661610" y="2191398"/>
            <a:ext cx="121058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個人專長</a:t>
            </a:r>
            <a:endParaRPr lang="en-US" altLang="zh-TW" sz="2000" b="1" dirty="0">
              <a:solidFill>
                <a:schemeClr val="accent2">
                  <a:lumMod val="75000"/>
                </a:schemeClr>
              </a:solidFill>
              <a:latin typeface="+mn-ea"/>
            </a:endParaRPr>
          </a:p>
        </p:txBody>
      </p:sp>
      <p:pic>
        <p:nvPicPr>
          <p:cNvPr id="67" name="圖片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30" y="203200"/>
            <a:ext cx="6988987" cy="6547851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8276890" y="2191398"/>
            <a:ext cx="1980029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個人專長</a:t>
            </a:r>
            <a:endParaRPr lang="en-US" altLang="zh-TW" sz="2000" b="1" dirty="0">
              <a:solidFill>
                <a:schemeClr val="accent2">
                  <a:lumMod val="75000"/>
                </a:schemeClr>
              </a:solidFill>
              <a:latin typeface="+mn-ea"/>
            </a:endParaRPr>
          </a:p>
          <a:p>
            <a:pPr algn="ctr"/>
            <a:r>
              <a:rPr lang="en-US" altLang="zh-TW" sz="2000" b="1" dirty="0">
                <a:solidFill>
                  <a:srgbClr val="002060"/>
                </a:solidFill>
                <a:latin typeface="+mn-ea"/>
              </a:rPr>
              <a:t>+</a:t>
            </a:r>
          </a:p>
          <a:p>
            <a:pPr algn="ctr"/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全校教師</a:t>
            </a:r>
            <a:endParaRPr lang="en-US" altLang="zh-TW" sz="2800" b="1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pPr algn="ctr"/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力量與支持</a:t>
            </a:r>
            <a:endParaRPr lang="en-US" altLang="zh-TW" sz="2800" b="1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4098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6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"/>
          <a:stretch/>
        </p:blipFill>
        <p:spPr>
          <a:xfrm>
            <a:off x="0" y="898090"/>
            <a:ext cx="12192000" cy="457199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898089"/>
            <a:ext cx="12192000" cy="4571999"/>
          </a:xfrm>
          <a:prstGeom prst="rect">
            <a:avLst/>
          </a:prstGeom>
          <a:solidFill>
            <a:srgbClr val="0D0D0D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TW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496084" y="2594300"/>
            <a:ext cx="187634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4000" b="1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latin typeface="Constantia" panose="02030602050306030303" pitchFamily="18" charset="0"/>
                <a:cs typeface="+mn-ea"/>
                <a:sym typeface="+mn-lt"/>
              </a:rPr>
              <a:t>Part 04</a:t>
            </a:r>
            <a:endParaRPr lang="zh-CN" altLang="en-US" sz="4000" b="1" dirty="0">
              <a:ln>
                <a:solidFill>
                  <a:schemeClr val="bg1"/>
                </a:solidFill>
              </a:ln>
              <a:solidFill>
                <a:srgbClr val="F5822D"/>
              </a:solidFill>
              <a:latin typeface="Constantia" panose="02030602050306030303" pitchFamily="18" charset="0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13618" y="3190142"/>
            <a:ext cx="1877437" cy="55399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zh-TW" altLang="en-US" sz="3000" b="1" spc="300" dirty="0">
                <a:solidFill>
                  <a:prstClr val="white"/>
                </a:solidFill>
                <a:cs typeface="+mn-ea"/>
                <a:sym typeface="+mn-lt"/>
              </a:rPr>
              <a:t>展望未來</a:t>
            </a:r>
            <a:endParaRPr lang="zh-CN" altLang="en-US" sz="4000" b="1" spc="3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408589" y="1517082"/>
            <a:ext cx="841187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000">
                <a:solidFill>
                  <a:schemeClr val="bg1"/>
                </a:solidFill>
              </a:rPr>
              <a:t>話不多說、事不少做、走在第一、做到最後</a:t>
            </a:r>
            <a:endParaRPr lang="en-US" altLang="zh-TW" sz="3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solidFill>
                  <a:schemeClr val="bg1"/>
                </a:solidFill>
              </a:rPr>
              <a:t>                     </a:t>
            </a:r>
            <a:r>
              <a:rPr lang="zh-TW" altLang="zh-TW" sz="3000" dirty="0">
                <a:solidFill>
                  <a:schemeClr val="bg1"/>
                </a:solidFill>
              </a:rPr>
              <a:t>鼓勵</a:t>
            </a:r>
            <a:r>
              <a:rPr lang="zh-TW" altLang="en-US" sz="3000" dirty="0">
                <a:solidFill>
                  <a:schemeClr val="bg1"/>
                </a:solidFill>
              </a:rPr>
              <a:t>  </a:t>
            </a:r>
            <a:r>
              <a:rPr lang="zh-TW" altLang="zh-TW" sz="3000" dirty="0">
                <a:solidFill>
                  <a:schemeClr val="bg1"/>
                </a:solidFill>
              </a:rPr>
              <a:t>學生做「真正的自己」、</a:t>
            </a:r>
            <a:endParaRPr lang="en-US" altLang="zh-TW" sz="3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solidFill>
                  <a:schemeClr val="bg1"/>
                </a:solidFill>
              </a:rPr>
              <a:t>                               </a:t>
            </a:r>
            <a:r>
              <a:rPr lang="zh-TW" altLang="zh-TW" sz="3000" dirty="0">
                <a:solidFill>
                  <a:schemeClr val="bg1"/>
                </a:solidFill>
              </a:rPr>
              <a:t>同仁追求「屬於自己的幸福」</a:t>
            </a:r>
            <a:r>
              <a:rPr lang="zh-TW" altLang="en-US" sz="3000" dirty="0">
                <a:solidFill>
                  <a:schemeClr val="bg1"/>
                </a:solidFill>
              </a:rPr>
              <a:t>。</a:t>
            </a:r>
            <a:endParaRPr lang="en-US" altLang="zh-TW" sz="3000" b="1" dirty="0">
              <a:solidFill>
                <a:schemeClr val="bg1"/>
              </a:solidFill>
              <a:effectLst>
                <a:outerShdw blurRad="88900" dist="38100" dir="2700000" algn="tl">
                  <a:schemeClr val="tx1">
                    <a:alpha val="60000"/>
                  </a:scheme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2372431" y="4280694"/>
            <a:ext cx="9162130" cy="2225975"/>
            <a:chOff x="885958" y="-829961"/>
            <a:chExt cx="8239225" cy="1798582"/>
          </a:xfrm>
        </p:grpSpPr>
        <p:sp>
          <p:nvSpPr>
            <p:cNvPr id="14" name="圓角矩形 3"/>
            <p:cNvSpPr/>
            <p:nvPr/>
          </p:nvSpPr>
          <p:spPr>
            <a:xfrm>
              <a:off x="885958" y="-646485"/>
              <a:ext cx="8239225" cy="1615106"/>
            </a:xfrm>
            <a:custGeom>
              <a:avLst/>
              <a:gdLst>
                <a:gd name="connsiteX0" fmla="*/ 0 w 8489482"/>
                <a:gd name="connsiteY0" fmla="*/ 247053 h 1482290"/>
                <a:gd name="connsiteX1" fmla="*/ 247053 w 8489482"/>
                <a:gd name="connsiteY1" fmla="*/ 0 h 1482290"/>
                <a:gd name="connsiteX2" fmla="*/ 8242429 w 8489482"/>
                <a:gd name="connsiteY2" fmla="*/ 0 h 1482290"/>
                <a:gd name="connsiteX3" fmla="*/ 8489482 w 8489482"/>
                <a:gd name="connsiteY3" fmla="*/ 247053 h 1482290"/>
                <a:gd name="connsiteX4" fmla="*/ 8489482 w 8489482"/>
                <a:gd name="connsiteY4" fmla="*/ 1235237 h 1482290"/>
                <a:gd name="connsiteX5" fmla="*/ 8242429 w 8489482"/>
                <a:gd name="connsiteY5" fmla="*/ 1482290 h 1482290"/>
                <a:gd name="connsiteX6" fmla="*/ 247053 w 8489482"/>
                <a:gd name="connsiteY6" fmla="*/ 1482290 h 1482290"/>
                <a:gd name="connsiteX7" fmla="*/ 0 w 8489482"/>
                <a:gd name="connsiteY7" fmla="*/ 1235237 h 1482290"/>
                <a:gd name="connsiteX8" fmla="*/ 0 w 8489482"/>
                <a:gd name="connsiteY8" fmla="*/ 247053 h 1482290"/>
                <a:gd name="connsiteX0" fmla="*/ 0 w 8489482"/>
                <a:gd name="connsiteY0" fmla="*/ 247053 h 1597793"/>
                <a:gd name="connsiteX1" fmla="*/ 247053 w 8489482"/>
                <a:gd name="connsiteY1" fmla="*/ 0 h 1597793"/>
                <a:gd name="connsiteX2" fmla="*/ 8242429 w 8489482"/>
                <a:gd name="connsiteY2" fmla="*/ 0 h 1597793"/>
                <a:gd name="connsiteX3" fmla="*/ 8489482 w 8489482"/>
                <a:gd name="connsiteY3" fmla="*/ 247053 h 1597793"/>
                <a:gd name="connsiteX4" fmla="*/ 8489482 w 8489482"/>
                <a:gd name="connsiteY4" fmla="*/ 1235237 h 1597793"/>
                <a:gd name="connsiteX5" fmla="*/ 8242429 w 8489482"/>
                <a:gd name="connsiteY5" fmla="*/ 1482290 h 1597793"/>
                <a:gd name="connsiteX6" fmla="*/ 766817 w 8489482"/>
                <a:gd name="connsiteY6" fmla="*/ 1597793 h 1597793"/>
                <a:gd name="connsiteX7" fmla="*/ 0 w 8489482"/>
                <a:gd name="connsiteY7" fmla="*/ 1235237 h 1597793"/>
                <a:gd name="connsiteX8" fmla="*/ 0 w 8489482"/>
                <a:gd name="connsiteY8" fmla="*/ 247053 h 1597793"/>
                <a:gd name="connsiteX0" fmla="*/ 0 w 8489482"/>
                <a:gd name="connsiteY0" fmla="*/ 247053 h 1597793"/>
                <a:gd name="connsiteX1" fmla="*/ 247053 w 8489482"/>
                <a:gd name="connsiteY1" fmla="*/ 0 h 1597793"/>
                <a:gd name="connsiteX2" fmla="*/ 8242429 w 8489482"/>
                <a:gd name="connsiteY2" fmla="*/ 0 h 1597793"/>
                <a:gd name="connsiteX3" fmla="*/ 8489482 w 8489482"/>
                <a:gd name="connsiteY3" fmla="*/ 247053 h 1597793"/>
                <a:gd name="connsiteX4" fmla="*/ 8489482 w 8489482"/>
                <a:gd name="connsiteY4" fmla="*/ 1235237 h 1597793"/>
                <a:gd name="connsiteX5" fmla="*/ 8242429 w 8489482"/>
                <a:gd name="connsiteY5" fmla="*/ 1482290 h 1597793"/>
                <a:gd name="connsiteX6" fmla="*/ 766817 w 8489482"/>
                <a:gd name="connsiteY6" fmla="*/ 1597793 h 1597793"/>
                <a:gd name="connsiteX7" fmla="*/ 0 w 8489482"/>
                <a:gd name="connsiteY7" fmla="*/ 1235237 h 1597793"/>
                <a:gd name="connsiteX8" fmla="*/ 0 w 8489482"/>
                <a:gd name="connsiteY8" fmla="*/ 247053 h 1597793"/>
                <a:gd name="connsiteX0" fmla="*/ 0 w 8489482"/>
                <a:gd name="connsiteY0" fmla="*/ 247053 h 1597793"/>
                <a:gd name="connsiteX1" fmla="*/ 247053 w 8489482"/>
                <a:gd name="connsiteY1" fmla="*/ 0 h 1597793"/>
                <a:gd name="connsiteX2" fmla="*/ 8242429 w 8489482"/>
                <a:gd name="connsiteY2" fmla="*/ 0 h 1597793"/>
                <a:gd name="connsiteX3" fmla="*/ 8489482 w 8489482"/>
                <a:gd name="connsiteY3" fmla="*/ 247053 h 1597793"/>
                <a:gd name="connsiteX4" fmla="*/ 8489482 w 8489482"/>
                <a:gd name="connsiteY4" fmla="*/ 1235237 h 1597793"/>
                <a:gd name="connsiteX5" fmla="*/ 7530159 w 8489482"/>
                <a:gd name="connsiteY5" fmla="*/ 1578542 h 1597793"/>
                <a:gd name="connsiteX6" fmla="*/ 766817 w 8489482"/>
                <a:gd name="connsiteY6" fmla="*/ 1597793 h 1597793"/>
                <a:gd name="connsiteX7" fmla="*/ 0 w 8489482"/>
                <a:gd name="connsiteY7" fmla="*/ 1235237 h 1597793"/>
                <a:gd name="connsiteX8" fmla="*/ 0 w 8489482"/>
                <a:gd name="connsiteY8" fmla="*/ 247053 h 1597793"/>
                <a:gd name="connsiteX0" fmla="*/ 0 w 8489482"/>
                <a:gd name="connsiteY0" fmla="*/ 247053 h 1597793"/>
                <a:gd name="connsiteX1" fmla="*/ 247053 w 8489482"/>
                <a:gd name="connsiteY1" fmla="*/ 0 h 1597793"/>
                <a:gd name="connsiteX2" fmla="*/ 8242429 w 8489482"/>
                <a:gd name="connsiteY2" fmla="*/ 0 h 1597793"/>
                <a:gd name="connsiteX3" fmla="*/ 8489482 w 8489482"/>
                <a:gd name="connsiteY3" fmla="*/ 247053 h 1597793"/>
                <a:gd name="connsiteX4" fmla="*/ 8489482 w 8489482"/>
                <a:gd name="connsiteY4" fmla="*/ 1235237 h 1597793"/>
                <a:gd name="connsiteX5" fmla="*/ 7530159 w 8489482"/>
                <a:gd name="connsiteY5" fmla="*/ 1578542 h 1597793"/>
                <a:gd name="connsiteX6" fmla="*/ 766817 w 8489482"/>
                <a:gd name="connsiteY6" fmla="*/ 1597793 h 1597793"/>
                <a:gd name="connsiteX7" fmla="*/ 0 w 8489482"/>
                <a:gd name="connsiteY7" fmla="*/ 1235237 h 1597793"/>
                <a:gd name="connsiteX8" fmla="*/ 0 w 8489482"/>
                <a:gd name="connsiteY8" fmla="*/ 247053 h 1597793"/>
                <a:gd name="connsiteX0" fmla="*/ 0 w 8489482"/>
                <a:gd name="connsiteY0" fmla="*/ 372182 h 1722922"/>
                <a:gd name="connsiteX1" fmla="*/ 1065201 w 8489482"/>
                <a:gd name="connsiteY1" fmla="*/ 0 h 1722922"/>
                <a:gd name="connsiteX2" fmla="*/ 8242429 w 8489482"/>
                <a:gd name="connsiteY2" fmla="*/ 125129 h 1722922"/>
                <a:gd name="connsiteX3" fmla="*/ 8489482 w 8489482"/>
                <a:gd name="connsiteY3" fmla="*/ 372182 h 1722922"/>
                <a:gd name="connsiteX4" fmla="*/ 8489482 w 8489482"/>
                <a:gd name="connsiteY4" fmla="*/ 1360366 h 1722922"/>
                <a:gd name="connsiteX5" fmla="*/ 7530159 w 8489482"/>
                <a:gd name="connsiteY5" fmla="*/ 1703671 h 1722922"/>
                <a:gd name="connsiteX6" fmla="*/ 766817 w 8489482"/>
                <a:gd name="connsiteY6" fmla="*/ 1722922 h 1722922"/>
                <a:gd name="connsiteX7" fmla="*/ 0 w 8489482"/>
                <a:gd name="connsiteY7" fmla="*/ 1360366 h 1722922"/>
                <a:gd name="connsiteX8" fmla="*/ 0 w 8489482"/>
                <a:gd name="connsiteY8" fmla="*/ 372182 h 1722922"/>
                <a:gd name="connsiteX0" fmla="*/ 0 w 8489482"/>
                <a:gd name="connsiteY0" fmla="*/ 381807 h 1732547"/>
                <a:gd name="connsiteX1" fmla="*/ 1065201 w 8489482"/>
                <a:gd name="connsiteY1" fmla="*/ 9625 h 1732547"/>
                <a:gd name="connsiteX2" fmla="*/ 7713039 w 8489482"/>
                <a:gd name="connsiteY2" fmla="*/ 0 h 1732547"/>
                <a:gd name="connsiteX3" fmla="*/ 8489482 w 8489482"/>
                <a:gd name="connsiteY3" fmla="*/ 381807 h 1732547"/>
                <a:gd name="connsiteX4" fmla="*/ 8489482 w 8489482"/>
                <a:gd name="connsiteY4" fmla="*/ 1369991 h 1732547"/>
                <a:gd name="connsiteX5" fmla="*/ 7530159 w 8489482"/>
                <a:gd name="connsiteY5" fmla="*/ 1713296 h 1732547"/>
                <a:gd name="connsiteX6" fmla="*/ 766817 w 8489482"/>
                <a:gd name="connsiteY6" fmla="*/ 1732547 h 1732547"/>
                <a:gd name="connsiteX7" fmla="*/ 0 w 8489482"/>
                <a:gd name="connsiteY7" fmla="*/ 1369991 h 1732547"/>
                <a:gd name="connsiteX8" fmla="*/ 0 w 8489482"/>
                <a:gd name="connsiteY8" fmla="*/ 381807 h 1732547"/>
                <a:gd name="connsiteX0" fmla="*/ 0 w 8489482"/>
                <a:gd name="connsiteY0" fmla="*/ 381807 h 1732547"/>
                <a:gd name="connsiteX1" fmla="*/ 1065201 w 8489482"/>
                <a:gd name="connsiteY1" fmla="*/ 9625 h 1732547"/>
                <a:gd name="connsiteX2" fmla="*/ 7713039 w 8489482"/>
                <a:gd name="connsiteY2" fmla="*/ 0 h 1732547"/>
                <a:gd name="connsiteX3" fmla="*/ 8171849 w 8489482"/>
                <a:gd name="connsiteY3" fmla="*/ 660940 h 1732547"/>
                <a:gd name="connsiteX4" fmla="*/ 8489482 w 8489482"/>
                <a:gd name="connsiteY4" fmla="*/ 1369991 h 1732547"/>
                <a:gd name="connsiteX5" fmla="*/ 7530159 w 8489482"/>
                <a:gd name="connsiteY5" fmla="*/ 1713296 h 1732547"/>
                <a:gd name="connsiteX6" fmla="*/ 766817 w 8489482"/>
                <a:gd name="connsiteY6" fmla="*/ 1732547 h 1732547"/>
                <a:gd name="connsiteX7" fmla="*/ 0 w 8489482"/>
                <a:gd name="connsiteY7" fmla="*/ 1369991 h 1732547"/>
                <a:gd name="connsiteX8" fmla="*/ 0 w 8489482"/>
                <a:gd name="connsiteY8" fmla="*/ 381807 h 1732547"/>
                <a:gd name="connsiteX0" fmla="*/ 0 w 8489482"/>
                <a:gd name="connsiteY0" fmla="*/ 381807 h 1732547"/>
                <a:gd name="connsiteX1" fmla="*/ 1065201 w 8489482"/>
                <a:gd name="connsiteY1" fmla="*/ 9625 h 1732547"/>
                <a:gd name="connsiteX2" fmla="*/ 7713039 w 8489482"/>
                <a:gd name="connsiteY2" fmla="*/ 0 h 1732547"/>
                <a:gd name="connsiteX3" fmla="*/ 8171849 w 8489482"/>
                <a:gd name="connsiteY3" fmla="*/ 660940 h 1732547"/>
                <a:gd name="connsiteX4" fmla="*/ 8489482 w 8489482"/>
                <a:gd name="connsiteY4" fmla="*/ 1369991 h 1732547"/>
                <a:gd name="connsiteX5" fmla="*/ 7530159 w 8489482"/>
                <a:gd name="connsiteY5" fmla="*/ 1713296 h 1732547"/>
                <a:gd name="connsiteX6" fmla="*/ 766817 w 8489482"/>
                <a:gd name="connsiteY6" fmla="*/ 1732547 h 1732547"/>
                <a:gd name="connsiteX7" fmla="*/ 0 w 8489482"/>
                <a:gd name="connsiteY7" fmla="*/ 1369991 h 1732547"/>
                <a:gd name="connsiteX8" fmla="*/ 0 w 8489482"/>
                <a:gd name="connsiteY8" fmla="*/ 381807 h 1732547"/>
                <a:gd name="connsiteX0" fmla="*/ 0 w 8489482"/>
                <a:gd name="connsiteY0" fmla="*/ 381807 h 1732547"/>
                <a:gd name="connsiteX1" fmla="*/ 1065201 w 8489482"/>
                <a:gd name="connsiteY1" fmla="*/ 9625 h 1732547"/>
                <a:gd name="connsiteX2" fmla="*/ 7713039 w 8489482"/>
                <a:gd name="connsiteY2" fmla="*/ 0 h 1732547"/>
                <a:gd name="connsiteX3" fmla="*/ 8171849 w 8489482"/>
                <a:gd name="connsiteY3" fmla="*/ 660940 h 1732547"/>
                <a:gd name="connsiteX4" fmla="*/ 8489482 w 8489482"/>
                <a:gd name="connsiteY4" fmla="*/ 1369991 h 1732547"/>
                <a:gd name="connsiteX5" fmla="*/ 7530159 w 8489482"/>
                <a:gd name="connsiteY5" fmla="*/ 1713296 h 1732547"/>
                <a:gd name="connsiteX6" fmla="*/ 766817 w 8489482"/>
                <a:gd name="connsiteY6" fmla="*/ 1732547 h 1732547"/>
                <a:gd name="connsiteX7" fmla="*/ 0 w 8489482"/>
                <a:gd name="connsiteY7" fmla="*/ 1369991 h 1732547"/>
                <a:gd name="connsiteX8" fmla="*/ 0 w 8489482"/>
                <a:gd name="connsiteY8" fmla="*/ 381807 h 1732547"/>
                <a:gd name="connsiteX0" fmla="*/ 221381 w 8489482"/>
                <a:gd name="connsiteY0" fmla="*/ 410683 h 1732547"/>
                <a:gd name="connsiteX1" fmla="*/ 1065201 w 8489482"/>
                <a:gd name="connsiteY1" fmla="*/ 9625 h 1732547"/>
                <a:gd name="connsiteX2" fmla="*/ 7713039 w 8489482"/>
                <a:gd name="connsiteY2" fmla="*/ 0 h 1732547"/>
                <a:gd name="connsiteX3" fmla="*/ 8171849 w 8489482"/>
                <a:gd name="connsiteY3" fmla="*/ 660940 h 1732547"/>
                <a:gd name="connsiteX4" fmla="*/ 8489482 w 8489482"/>
                <a:gd name="connsiteY4" fmla="*/ 1369991 h 1732547"/>
                <a:gd name="connsiteX5" fmla="*/ 7530159 w 8489482"/>
                <a:gd name="connsiteY5" fmla="*/ 1713296 h 1732547"/>
                <a:gd name="connsiteX6" fmla="*/ 766817 w 8489482"/>
                <a:gd name="connsiteY6" fmla="*/ 1732547 h 1732547"/>
                <a:gd name="connsiteX7" fmla="*/ 0 w 8489482"/>
                <a:gd name="connsiteY7" fmla="*/ 1369991 h 1732547"/>
                <a:gd name="connsiteX8" fmla="*/ 221381 w 8489482"/>
                <a:gd name="connsiteY8" fmla="*/ 410683 h 1732547"/>
                <a:gd name="connsiteX0" fmla="*/ 221381 w 8489482"/>
                <a:gd name="connsiteY0" fmla="*/ 410683 h 1746543"/>
                <a:gd name="connsiteX1" fmla="*/ 1065201 w 8489482"/>
                <a:gd name="connsiteY1" fmla="*/ 9625 h 1746543"/>
                <a:gd name="connsiteX2" fmla="*/ 7713039 w 8489482"/>
                <a:gd name="connsiteY2" fmla="*/ 0 h 1746543"/>
                <a:gd name="connsiteX3" fmla="*/ 8171849 w 8489482"/>
                <a:gd name="connsiteY3" fmla="*/ 660940 h 1746543"/>
                <a:gd name="connsiteX4" fmla="*/ 8489482 w 8489482"/>
                <a:gd name="connsiteY4" fmla="*/ 1369991 h 1746543"/>
                <a:gd name="connsiteX5" fmla="*/ 7530159 w 8489482"/>
                <a:gd name="connsiteY5" fmla="*/ 1713296 h 1746543"/>
                <a:gd name="connsiteX6" fmla="*/ 4271356 w 8489482"/>
                <a:gd name="connsiteY6" fmla="*/ 1706660 h 1746543"/>
                <a:gd name="connsiteX7" fmla="*/ 766817 w 8489482"/>
                <a:gd name="connsiteY7" fmla="*/ 1732547 h 1746543"/>
                <a:gd name="connsiteX8" fmla="*/ 0 w 8489482"/>
                <a:gd name="connsiteY8" fmla="*/ 1369991 h 1746543"/>
                <a:gd name="connsiteX9" fmla="*/ 221381 w 8489482"/>
                <a:gd name="connsiteY9" fmla="*/ 410683 h 1746543"/>
                <a:gd name="connsiteX0" fmla="*/ 221381 w 8489482"/>
                <a:gd name="connsiteY0" fmla="*/ 410683 h 1746543"/>
                <a:gd name="connsiteX1" fmla="*/ 1065201 w 8489482"/>
                <a:gd name="connsiteY1" fmla="*/ 9625 h 1746543"/>
                <a:gd name="connsiteX2" fmla="*/ 7713039 w 8489482"/>
                <a:gd name="connsiteY2" fmla="*/ 0 h 1746543"/>
                <a:gd name="connsiteX3" fmla="*/ 8171849 w 8489482"/>
                <a:gd name="connsiteY3" fmla="*/ 660940 h 1746543"/>
                <a:gd name="connsiteX4" fmla="*/ 8489482 w 8489482"/>
                <a:gd name="connsiteY4" fmla="*/ 1369991 h 1746543"/>
                <a:gd name="connsiteX5" fmla="*/ 7530159 w 8489482"/>
                <a:gd name="connsiteY5" fmla="*/ 1713296 h 1746543"/>
                <a:gd name="connsiteX6" fmla="*/ 4271356 w 8489482"/>
                <a:gd name="connsiteY6" fmla="*/ 1706660 h 1746543"/>
                <a:gd name="connsiteX7" fmla="*/ 766817 w 8489482"/>
                <a:gd name="connsiteY7" fmla="*/ 1732547 h 1746543"/>
                <a:gd name="connsiteX8" fmla="*/ 0 w 8489482"/>
                <a:gd name="connsiteY8" fmla="*/ 1369991 h 1746543"/>
                <a:gd name="connsiteX9" fmla="*/ 221381 w 8489482"/>
                <a:gd name="connsiteY9" fmla="*/ 410683 h 1746543"/>
                <a:gd name="connsiteX0" fmla="*/ 221381 w 8489482"/>
                <a:gd name="connsiteY0" fmla="*/ 410683 h 1742662"/>
                <a:gd name="connsiteX1" fmla="*/ 1065201 w 8489482"/>
                <a:gd name="connsiteY1" fmla="*/ 9625 h 1742662"/>
                <a:gd name="connsiteX2" fmla="*/ 7713039 w 8489482"/>
                <a:gd name="connsiteY2" fmla="*/ 0 h 1742662"/>
                <a:gd name="connsiteX3" fmla="*/ 8171849 w 8489482"/>
                <a:gd name="connsiteY3" fmla="*/ 660940 h 1742662"/>
                <a:gd name="connsiteX4" fmla="*/ 8489482 w 8489482"/>
                <a:gd name="connsiteY4" fmla="*/ 1369991 h 1742662"/>
                <a:gd name="connsiteX5" fmla="*/ 7530159 w 8489482"/>
                <a:gd name="connsiteY5" fmla="*/ 1713296 h 1742662"/>
                <a:gd name="connsiteX6" fmla="*/ 4271356 w 8489482"/>
                <a:gd name="connsiteY6" fmla="*/ 1706660 h 1742662"/>
                <a:gd name="connsiteX7" fmla="*/ 766817 w 8489482"/>
                <a:gd name="connsiteY7" fmla="*/ 1732547 h 1742662"/>
                <a:gd name="connsiteX8" fmla="*/ 0 w 8489482"/>
                <a:gd name="connsiteY8" fmla="*/ 1369991 h 1742662"/>
                <a:gd name="connsiteX9" fmla="*/ 221381 w 8489482"/>
                <a:gd name="connsiteY9" fmla="*/ 410683 h 1742662"/>
                <a:gd name="connsiteX0" fmla="*/ 221381 w 8489482"/>
                <a:gd name="connsiteY0" fmla="*/ 410683 h 1812538"/>
                <a:gd name="connsiteX1" fmla="*/ 1065201 w 8489482"/>
                <a:gd name="connsiteY1" fmla="*/ 9625 h 1812538"/>
                <a:gd name="connsiteX2" fmla="*/ 7713039 w 8489482"/>
                <a:gd name="connsiteY2" fmla="*/ 0 h 1812538"/>
                <a:gd name="connsiteX3" fmla="*/ 8171849 w 8489482"/>
                <a:gd name="connsiteY3" fmla="*/ 660940 h 1812538"/>
                <a:gd name="connsiteX4" fmla="*/ 8489482 w 8489482"/>
                <a:gd name="connsiteY4" fmla="*/ 1369991 h 1812538"/>
                <a:gd name="connsiteX5" fmla="*/ 7530159 w 8489482"/>
                <a:gd name="connsiteY5" fmla="*/ 1713296 h 1812538"/>
                <a:gd name="connsiteX6" fmla="*/ 4223229 w 8489482"/>
                <a:gd name="connsiteY6" fmla="*/ 1812538 h 1812538"/>
                <a:gd name="connsiteX7" fmla="*/ 766817 w 8489482"/>
                <a:gd name="connsiteY7" fmla="*/ 1732547 h 1812538"/>
                <a:gd name="connsiteX8" fmla="*/ 0 w 8489482"/>
                <a:gd name="connsiteY8" fmla="*/ 1369991 h 1812538"/>
                <a:gd name="connsiteX9" fmla="*/ 221381 w 8489482"/>
                <a:gd name="connsiteY9" fmla="*/ 410683 h 1812538"/>
                <a:gd name="connsiteX0" fmla="*/ 539015 w 8489482"/>
                <a:gd name="connsiteY0" fmla="*/ 564687 h 1812538"/>
                <a:gd name="connsiteX1" fmla="*/ 1065201 w 8489482"/>
                <a:gd name="connsiteY1" fmla="*/ 9625 h 1812538"/>
                <a:gd name="connsiteX2" fmla="*/ 7713039 w 8489482"/>
                <a:gd name="connsiteY2" fmla="*/ 0 h 1812538"/>
                <a:gd name="connsiteX3" fmla="*/ 8171849 w 8489482"/>
                <a:gd name="connsiteY3" fmla="*/ 660940 h 1812538"/>
                <a:gd name="connsiteX4" fmla="*/ 8489482 w 8489482"/>
                <a:gd name="connsiteY4" fmla="*/ 1369991 h 1812538"/>
                <a:gd name="connsiteX5" fmla="*/ 7530159 w 8489482"/>
                <a:gd name="connsiteY5" fmla="*/ 1713296 h 1812538"/>
                <a:gd name="connsiteX6" fmla="*/ 4223229 w 8489482"/>
                <a:gd name="connsiteY6" fmla="*/ 1812538 h 1812538"/>
                <a:gd name="connsiteX7" fmla="*/ 766817 w 8489482"/>
                <a:gd name="connsiteY7" fmla="*/ 1732547 h 1812538"/>
                <a:gd name="connsiteX8" fmla="*/ 0 w 8489482"/>
                <a:gd name="connsiteY8" fmla="*/ 1369991 h 1812538"/>
                <a:gd name="connsiteX9" fmla="*/ 539015 w 8489482"/>
                <a:gd name="connsiteY9" fmla="*/ 564687 h 1812538"/>
                <a:gd name="connsiteX0" fmla="*/ 288758 w 8239225"/>
                <a:gd name="connsiteY0" fmla="*/ 564687 h 1812538"/>
                <a:gd name="connsiteX1" fmla="*/ 814944 w 8239225"/>
                <a:gd name="connsiteY1" fmla="*/ 9625 h 1812538"/>
                <a:gd name="connsiteX2" fmla="*/ 7462782 w 8239225"/>
                <a:gd name="connsiteY2" fmla="*/ 0 h 1812538"/>
                <a:gd name="connsiteX3" fmla="*/ 7921592 w 8239225"/>
                <a:gd name="connsiteY3" fmla="*/ 660940 h 1812538"/>
                <a:gd name="connsiteX4" fmla="*/ 8239225 w 8239225"/>
                <a:gd name="connsiteY4" fmla="*/ 1369991 h 1812538"/>
                <a:gd name="connsiteX5" fmla="*/ 7279902 w 8239225"/>
                <a:gd name="connsiteY5" fmla="*/ 1713296 h 1812538"/>
                <a:gd name="connsiteX6" fmla="*/ 3972972 w 8239225"/>
                <a:gd name="connsiteY6" fmla="*/ 1812538 h 1812538"/>
                <a:gd name="connsiteX7" fmla="*/ 516560 w 8239225"/>
                <a:gd name="connsiteY7" fmla="*/ 1732547 h 1812538"/>
                <a:gd name="connsiteX8" fmla="*/ 0 w 8239225"/>
                <a:gd name="connsiteY8" fmla="*/ 1119734 h 1812538"/>
                <a:gd name="connsiteX9" fmla="*/ 288758 w 8239225"/>
                <a:gd name="connsiteY9" fmla="*/ 564687 h 1812538"/>
                <a:gd name="connsiteX0" fmla="*/ 173255 w 8239225"/>
                <a:gd name="connsiteY0" fmla="*/ 468435 h 1812538"/>
                <a:gd name="connsiteX1" fmla="*/ 814944 w 8239225"/>
                <a:gd name="connsiteY1" fmla="*/ 9625 h 1812538"/>
                <a:gd name="connsiteX2" fmla="*/ 7462782 w 8239225"/>
                <a:gd name="connsiteY2" fmla="*/ 0 h 1812538"/>
                <a:gd name="connsiteX3" fmla="*/ 7921592 w 8239225"/>
                <a:gd name="connsiteY3" fmla="*/ 660940 h 1812538"/>
                <a:gd name="connsiteX4" fmla="*/ 8239225 w 8239225"/>
                <a:gd name="connsiteY4" fmla="*/ 1369991 h 1812538"/>
                <a:gd name="connsiteX5" fmla="*/ 7279902 w 8239225"/>
                <a:gd name="connsiteY5" fmla="*/ 1713296 h 1812538"/>
                <a:gd name="connsiteX6" fmla="*/ 3972972 w 8239225"/>
                <a:gd name="connsiteY6" fmla="*/ 1812538 h 1812538"/>
                <a:gd name="connsiteX7" fmla="*/ 516560 w 8239225"/>
                <a:gd name="connsiteY7" fmla="*/ 1732547 h 1812538"/>
                <a:gd name="connsiteX8" fmla="*/ 0 w 8239225"/>
                <a:gd name="connsiteY8" fmla="*/ 1119734 h 1812538"/>
                <a:gd name="connsiteX9" fmla="*/ 173255 w 8239225"/>
                <a:gd name="connsiteY9" fmla="*/ 468435 h 1812538"/>
                <a:gd name="connsiteX0" fmla="*/ 173255 w 8239225"/>
                <a:gd name="connsiteY0" fmla="*/ 468435 h 1812538"/>
                <a:gd name="connsiteX1" fmla="*/ 891947 w 8239225"/>
                <a:gd name="connsiteY1" fmla="*/ 105878 h 1812538"/>
                <a:gd name="connsiteX2" fmla="*/ 7462782 w 8239225"/>
                <a:gd name="connsiteY2" fmla="*/ 0 h 1812538"/>
                <a:gd name="connsiteX3" fmla="*/ 7921592 w 8239225"/>
                <a:gd name="connsiteY3" fmla="*/ 660940 h 1812538"/>
                <a:gd name="connsiteX4" fmla="*/ 8239225 w 8239225"/>
                <a:gd name="connsiteY4" fmla="*/ 1369991 h 1812538"/>
                <a:gd name="connsiteX5" fmla="*/ 7279902 w 8239225"/>
                <a:gd name="connsiteY5" fmla="*/ 1713296 h 1812538"/>
                <a:gd name="connsiteX6" fmla="*/ 3972972 w 8239225"/>
                <a:gd name="connsiteY6" fmla="*/ 1812538 h 1812538"/>
                <a:gd name="connsiteX7" fmla="*/ 516560 w 8239225"/>
                <a:gd name="connsiteY7" fmla="*/ 1732547 h 1812538"/>
                <a:gd name="connsiteX8" fmla="*/ 0 w 8239225"/>
                <a:gd name="connsiteY8" fmla="*/ 1119734 h 1812538"/>
                <a:gd name="connsiteX9" fmla="*/ 173255 w 8239225"/>
                <a:gd name="connsiteY9" fmla="*/ 468435 h 1812538"/>
                <a:gd name="connsiteX0" fmla="*/ 173255 w 8239225"/>
                <a:gd name="connsiteY0" fmla="*/ 488835 h 1832938"/>
                <a:gd name="connsiteX1" fmla="*/ 891947 w 8239225"/>
                <a:gd name="connsiteY1" fmla="*/ 126278 h 1832938"/>
                <a:gd name="connsiteX2" fmla="*/ 7462782 w 8239225"/>
                <a:gd name="connsiteY2" fmla="*/ 20400 h 1832938"/>
                <a:gd name="connsiteX3" fmla="*/ 7921592 w 8239225"/>
                <a:gd name="connsiteY3" fmla="*/ 681340 h 1832938"/>
                <a:gd name="connsiteX4" fmla="*/ 8239225 w 8239225"/>
                <a:gd name="connsiteY4" fmla="*/ 1390391 h 1832938"/>
                <a:gd name="connsiteX5" fmla="*/ 7279902 w 8239225"/>
                <a:gd name="connsiteY5" fmla="*/ 1733696 h 1832938"/>
                <a:gd name="connsiteX6" fmla="*/ 3972972 w 8239225"/>
                <a:gd name="connsiteY6" fmla="*/ 1832938 h 1832938"/>
                <a:gd name="connsiteX7" fmla="*/ 516560 w 8239225"/>
                <a:gd name="connsiteY7" fmla="*/ 1752947 h 1832938"/>
                <a:gd name="connsiteX8" fmla="*/ 0 w 8239225"/>
                <a:gd name="connsiteY8" fmla="*/ 1140134 h 1832938"/>
                <a:gd name="connsiteX9" fmla="*/ 173255 w 8239225"/>
                <a:gd name="connsiteY9" fmla="*/ 488835 h 1832938"/>
                <a:gd name="connsiteX0" fmla="*/ 173255 w 8239225"/>
                <a:gd name="connsiteY0" fmla="*/ 574313 h 1918416"/>
                <a:gd name="connsiteX1" fmla="*/ 891947 w 8239225"/>
                <a:gd name="connsiteY1" fmla="*/ 211756 h 1918416"/>
                <a:gd name="connsiteX2" fmla="*/ 7183649 w 8239225"/>
                <a:gd name="connsiteY2" fmla="*/ 0 h 1918416"/>
                <a:gd name="connsiteX3" fmla="*/ 7921592 w 8239225"/>
                <a:gd name="connsiteY3" fmla="*/ 766818 h 1918416"/>
                <a:gd name="connsiteX4" fmla="*/ 8239225 w 8239225"/>
                <a:gd name="connsiteY4" fmla="*/ 1475869 h 1918416"/>
                <a:gd name="connsiteX5" fmla="*/ 7279902 w 8239225"/>
                <a:gd name="connsiteY5" fmla="*/ 1819174 h 1918416"/>
                <a:gd name="connsiteX6" fmla="*/ 3972972 w 8239225"/>
                <a:gd name="connsiteY6" fmla="*/ 1918416 h 1918416"/>
                <a:gd name="connsiteX7" fmla="*/ 516560 w 8239225"/>
                <a:gd name="connsiteY7" fmla="*/ 1838425 h 1918416"/>
                <a:gd name="connsiteX8" fmla="*/ 0 w 8239225"/>
                <a:gd name="connsiteY8" fmla="*/ 1225612 h 1918416"/>
                <a:gd name="connsiteX9" fmla="*/ 173255 w 8239225"/>
                <a:gd name="connsiteY9" fmla="*/ 574313 h 1918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39225" h="1918416">
                  <a:moveTo>
                    <a:pt x="173255" y="574313"/>
                  </a:moveTo>
                  <a:cubicBezTo>
                    <a:pt x="173255" y="437869"/>
                    <a:pt x="755503" y="211756"/>
                    <a:pt x="891947" y="211756"/>
                  </a:cubicBezTo>
                  <a:cubicBezTo>
                    <a:pt x="3005223" y="-16043"/>
                    <a:pt x="4993371" y="35293"/>
                    <a:pt x="7183649" y="0"/>
                  </a:cubicBezTo>
                  <a:cubicBezTo>
                    <a:pt x="7320093" y="0"/>
                    <a:pt x="8017845" y="514871"/>
                    <a:pt x="7921592" y="766818"/>
                  </a:cubicBezTo>
                  <a:cubicBezTo>
                    <a:pt x="8383605" y="608532"/>
                    <a:pt x="8133347" y="1239519"/>
                    <a:pt x="8239225" y="1475869"/>
                  </a:cubicBezTo>
                  <a:cubicBezTo>
                    <a:pt x="8239225" y="1612313"/>
                    <a:pt x="7416346" y="1819174"/>
                    <a:pt x="7279902" y="1819174"/>
                  </a:cubicBezTo>
                  <a:cubicBezTo>
                    <a:pt x="6572068" y="1860848"/>
                    <a:pt x="4984692" y="1847831"/>
                    <a:pt x="3972972" y="1918416"/>
                  </a:cubicBezTo>
                  <a:lnTo>
                    <a:pt x="516560" y="1838425"/>
                  </a:lnTo>
                  <a:cubicBezTo>
                    <a:pt x="380116" y="1838425"/>
                    <a:pt x="0" y="1362056"/>
                    <a:pt x="0" y="1225612"/>
                  </a:cubicBezTo>
                  <a:lnTo>
                    <a:pt x="173255" y="574313"/>
                  </a:ln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5" name="群組 14"/>
            <p:cNvGrpSpPr/>
            <p:nvPr/>
          </p:nvGrpSpPr>
          <p:grpSpPr>
            <a:xfrm>
              <a:off x="1025244" y="-829961"/>
              <a:ext cx="7660668" cy="1659922"/>
              <a:chOff x="511184" y="73709"/>
              <a:chExt cx="7660668" cy="1659922"/>
            </a:xfrm>
          </p:grpSpPr>
          <p:sp>
            <p:nvSpPr>
              <p:cNvPr id="16" name="文字方塊 15"/>
              <p:cNvSpPr txBox="1"/>
              <p:nvPr/>
            </p:nvSpPr>
            <p:spPr>
              <a:xfrm>
                <a:off x="511184" y="1064738"/>
                <a:ext cx="2093106" cy="6309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3500" b="1" dirty="0">
                    <a:ln w="0"/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/>
                    </a:gradFill>
                    <a:effectLst>
                      <a:reflection blurRad="6350" stA="53000" endA="300" endPos="35500" dir="5400000" sy="-90000" algn="bl" rotWithShape="0"/>
                    </a:effectLst>
                    <a:latin typeface="金梅浪漫海報字體" panose="02010509060101010101" pitchFamily="49" charset="-120"/>
                    <a:ea typeface="金梅浪漫海報字體" panose="02010509060101010101" pitchFamily="49" charset="-120"/>
                  </a:rPr>
                  <a:t>屏南之星</a:t>
                </a:r>
              </a:p>
            </p:txBody>
          </p:sp>
          <p:pic>
            <p:nvPicPr>
              <p:cNvPr id="17" name="圖片 1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6972" y="1108096"/>
                <a:ext cx="3614880" cy="53421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8" name="圖片 17"/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0001" b="80400"/>
              <a:stretch/>
            </p:blipFill>
            <p:spPr>
              <a:xfrm>
                <a:off x="1557737" y="73709"/>
                <a:ext cx="1872208" cy="100811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9" name="圖片 18"/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947" r="32693" b="62199"/>
              <a:stretch/>
            </p:blipFill>
            <p:spPr>
              <a:xfrm>
                <a:off x="2289957" y="815360"/>
                <a:ext cx="1800200" cy="918271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0" name="圖片 19"/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493" r="59616" b="41907"/>
              <a:stretch/>
            </p:blipFill>
            <p:spPr>
              <a:xfrm rot="150156">
                <a:off x="3819404" y="472197"/>
                <a:ext cx="879409" cy="820783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1" name="圖片 20"/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9481" r="-2306" b="21600"/>
              <a:stretch/>
            </p:blipFill>
            <p:spPr>
              <a:xfrm>
                <a:off x="4331759" y="121460"/>
                <a:ext cx="2888539" cy="1027232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94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11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164245" y="1631779"/>
            <a:ext cx="2749471" cy="8617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zh-TW" altLang="en-US" sz="5000" dirty="0">
                <a:solidFill>
                  <a:srgbClr val="AF935C"/>
                </a:solidFill>
                <a:cs typeface="+mn-ea"/>
                <a:sym typeface="+mn-lt"/>
              </a:rPr>
              <a:t>簡報結束</a:t>
            </a:r>
            <a:endParaRPr lang="zh-CN" altLang="en-US" sz="5000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sp>
        <p:nvSpPr>
          <p:cNvPr id="4" name="Title 20"/>
          <p:cNvSpPr txBox="1">
            <a:spLocks/>
          </p:cNvSpPr>
          <p:nvPr/>
        </p:nvSpPr>
        <p:spPr>
          <a:xfrm>
            <a:off x="4684095" y="2493553"/>
            <a:ext cx="3581962" cy="41254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TW" altLang="en-US" sz="20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感謝聆聽</a:t>
            </a:r>
            <a:endParaRPr lang="en-US" altLang="zh-CN" sz="200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532" y="337002"/>
            <a:ext cx="2498190" cy="1665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85" y="3479307"/>
            <a:ext cx="5815219" cy="3040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450" y="4039655"/>
            <a:ext cx="3768943" cy="2510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0" y="400210"/>
            <a:ext cx="4028899" cy="2265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33" y="2219794"/>
            <a:ext cx="2459409" cy="163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2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0" y="898089"/>
            <a:ext cx="12192000" cy="4571999"/>
            <a:chOff x="0" y="898089"/>
            <a:chExt cx="12192000" cy="457199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9"/>
            <a:stretch/>
          </p:blipFill>
          <p:spPr>
            <a:xfrm>
              <a:off x="0" y="898090"/>
              <a:ext cx="12192000" cy="4571998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0" y="898089"/>
              <a:ext cx="12192000" cy="4571999"/>
            </a:xfrm>
            <a:prstGeom prst="rect">
              <a:avLst/>
            </a:prstGeom>
            <a:solidFill>
              <a:srgbClr val="0D0D0D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zh-TW" b="1" dirty="0"/>
            </a:p>
          </p:txBody>
        </p:sp>
        <p:grpSp>
          <p:nvGrpSpPr>
            <p:cNvPr id="13" name="群組 12"/>
            <p:cNvGrpSpPr/>
            <p:nvPr/>
          </p:nvGrpSpPr>
          <p:grpSpPr>
            <a:xfrm>
              <a:off x="1662217" y="2407505"/>
              <a:ext cx="9162130" cy="2225975"/>
              <a:chOff x="885958" y="-829961"/>
              <a:chExt cx="8239225" cy="1798582"/>
            </a:xfrm>
          </p:grpSpPr>
          <p:sp>
            <p:nvSpPr>
              <p:cNvPr id="14" name="圓角矩形 3"/>
              <p:cNvSpPr/>
              <p:nvPr/>
            </p:nvSpPr>
            <p:spPr>
              <a:xfrm>
                <a:off x="885958" y="-646485"/>
                <a:ext cx="8239225" cy="1615106"/>
              </a:xfrm>
              <a:custGeom>
                <a:avLst/>
                <a:gdLst>
                  <a:gd name="connsiteX0" fmla="*/ 0 w 8489482"/>
                  <a:gd name="connsiteY0" fmla="*/ 247053 h 1482290"/>
                  <a:gd name="connsiteX1" fmla="*/ 247053 w 8489482"/>
                  <a:gd name="connsiteY1" fmla="*/ 0 h 1482290"/>
                  <a:gd name="connsiteX2" fmla="*/ 8242429 w 8489482"/>
                  <a:gd name="connsiteY2" fmla="*/ 0 h 1482290"/>
                  <a:gd name="connsiteX3" fmla="*/ 8489482 w 8489482"/>
                  <a:gd name="connsiteY3" fmla="*/ 247053 h 1482290"/>
                  <a:gd name="connsiteX4" fmla="*/ 8489482 w 8489482"/>
                  <a:gd name="connsiteY4" fmla="*/ 1235237 h 1482290"/>
                  <a:gd name="connsiteX5" fmla="*/ 8242429 w 8489482"/>
                  <a:gd name="connsiteY5" fmla="*/ 1482290 h 1482290"/>
                  <a:gd name="connsiteX6" fmla="*/ 247053 w 8489482"/>
                  <a:gd name="connsiteY6" fmla="*/ 1482290 h 1482290"/>
                  <a:gd name="connsiteX7" fmla="*/ 0 w 8489482"/>
                  <a:gd name="connsiteY7" fmla="*/ 1235237 h 1482290"/>
                  <a:gd name="connsiteX8" fmla="*/ 0 w 8489482"/>
                  <a:gd name="connsiteY8" fmla="*/ 247053 h 1482290"/>
                  <a:gd name="connsiteX0" fmla="*/ 0 w 8489482"/>
                  <a:gd name="connsiteY0" fmla="*/ 247053 h 1597793"/>
                  <a:gd name="connsiteX1" fmla="*/ 247053 w 8489482"/>
                  <a:gd name="connsiteY1" fmla="*/ 0 h 1597793"/>
                  <a:gd name="connsiteX2" fmla="*/ 8242429 w 8489482"/>
                  <a:gd name="connsiteY2" fmla="*/ 0 h 1597793"/>
                  <a:gd name="connsiteX3" fmla="*/ 8489482 w 8489482"/>
                  <a:gd name="connsiteY3" fmla="*/ 247053 h 1597793"/>
                  <a:gd name="connsiteX4" fmla="*/ 8489482 w 8489482"/>
                  <a:gd name="connsiteY4" fmla="*/ 1235237 h 1597793"/>
                  <a:gd name="connsiteX5" fmla="*/ 8242429 w 8489482"/>
                  <a:gd name="connsiteY5" fmla="*/ 1482290 h 1597793"/>
                  <a:gd name="connsiteX6" fmla="*/ 766817 w 8489482"/>
                  <a:gd name="connsiteY6" fmla="*/ 1597793 h 1597793"/>
                  <a:gd name="connsiteX7" fmla="*/ 0 w 8489482"/>
                  <a:gd name="connsiteY7" fmla="*/ 1235237 h 1597793"/>
                  <a:gd name="connsiteX8" fmla="*/ 0 w 8489482"/>
                  <a:gd name="connsiteY8" fmla="*/ 247053 h 1597793"/>
                  <a:gd name="connsiteX0" fmla="*/ 0 w 8489482"/>
                  <a:gd name="connsiteY0" fmla="*/ 247053 h 1597793"/>
                  <a:gd name="connsiteX1" fmla="*/ 247053 w 8489482"/>
                  <a:gd name="connsiteY1" fmla="*/ 0 h 1597793"/>
                  <a:gd name="connsiteX2" fmla="*/ 8242429 w 8489482"/>
                  <a:gd name="connsiteY2" fmla="*/ 0 h 1597793"/>
                  <a:gd name="connsiteX3" fmla="*/ 8489482 w 8489482"/>
                  <a:gd name="connsiteY3" fmla="*/ 247053 h 1597793"/>
                  <a:gd name="connsiteX4" fmla="*/ 8489482 w 8489482"/>
                  <a:gd name="connsiteY4" fmla="*/ 1235237 h 1597793"/>
                  <a:gd name="connsiteX5" fmla="*/ 8242429 w 8489482"/>
                  <a:gd name="connsiteY5" fmla="*/ 1482290 h 1597793"/>
                  <a:gd name="connsiteX6" fmla="*/ 766817 w 8489482"/>
                  <a:gd name="connsiteY6" fmla="*/ 1597793 h 1597793"/>
                  <a:gd name="connsiteX7" fmla="*/ 0 w 8489482"/>
                  <a:gd name="connsiteY7" fmla="*/ 1235237 h 1597793"/>
                  <a:gd name="connsiteX8" fmla="*/ 0 w 8489482"/>
                  <a:gd name="connsiteY8" fmla="*/ 247053 h 1597793"/>
                  <a:gd name="connsiteX0" fmla="*/ 0 w 8489482"/>
                  <a:gd name="connsiteY0" fmla="*/ 247053 h 1597793"/>
                  <a:gd name="connsiteX1" fmla="*/ 247053 w 8489482"/>
                  <a:gd name="connsiteY1" fmla="*/ 0 h 1597793"/>
                  <a:gd name="connsiteX2" fmla="*/ 8242429 w 8489482"/>
                  <a:gd name="connsiteY2" fmla="*/ 0 h 1597793"/>
                  <a:gd name="connsiteX3" fmla="*/ 8489482 w 8489482"/>
                  <a:gd name="connsiteY3" fmla="*/ 247053 h 1597793"/>
                  <a:gd name="connsiteX4" fmla="*/ 8489482 w 8489482"/>
                  <a:gd name="connsiteY4" fmla="*/ 1235237 h 1597793"/>
                  <a:gd name="connsiteX5" fmla="*/ 7530159 w 8489482"/>
                  <a:gd name="connsiteY5" fmla="*/ 1578542 h 1597793"/>
                  <a:gd name="connsiteX6" fmla="*/ 766817 w 8489482"/>
                  <a:gd name="connsiteY6" fmla="*/ 1597793 h 1597793"/>
                  <a:gd name="connsiteX7" fmla="*/ 0 w 8489482"/>
                  <a:gd name="connsiteY7" fmla="*/ 1235237 h 1597793"/>
                  <a:gd name="connsiteX8" fmla="*/ 0 w 8489482"/>
                  <a:gd name="connsiteY8" fmla="*/ 247053 h 1597793"/>
                  <a:gd name="connsiteX0" fmla="*/ 0 w 8489482"/>
                  <a:gd name="connsiteY0" fmla="*/ 247053 h 1597793"/>
                  <a:gd name="connsiteX1" fmla="*/ 247053 w 8489482"/>
                  <a:gd name="connsiteY1" fmla="*/ 0 h 1597793"/>
                  <a:gd name="connsiteX2" fmla="*/ 8242429 w 8489482"/>
                  <a:gd name="connsiteY2" fmla="*/ 0 h 1597793"/>
                  <a:gd name="connsiteX3" fmla="*/ 8489482 w 8489482"/>
                  <a:gd name="connsiteY3" fmla="*/ 247053 h 1597793"/>
                  <a:gd name="connsiteX4" fmla="*/ 8489482 w 8489482"/>
                  <a:gd name="connsiteY4" fmla="*/ 1235237 h 1597793"/>
                  <a:gd name="connsiteX5" fmla="*/ 7530159 w 8489482"/>
                  <a:gd name="connsiteY5" fmla="*/ 1578542 h 1597793"/>
                  <a:gd name="connsiteX6" fmla="*/ 766817 w 8489482"/>
                  <a:gd name="connsiteY6" fmla="*/ 1597793 h 1597793"/>
                  <a:gd name="connsiteX7" fmla="*/ 0 w 8489482"/>
                  <a:gd name="connsiteY7" fmla="*/ 1235237 h 1597793"/>
                  <a:gd name="connsiteX8" fmla="*/ 0 w 8489482"/>
                  <a:gd name="connsiteY8" fmla="*/ 247053 h 1597793"/>
                  <a:gd name="connsiteX0" fmla="*/ 0 w 8489482"/>
                  <a:gd name="connsiteY0" fmla="*/ 372182 h 1722922"/>
                  <a:gd name="connsiteX1" fmla="*/ 1065201 w 8489482"/>
                  <a:gd name="connsiteY1" fmla="*/ 0 h 1722922"/>
                  <a:gd name="connsiteX2" fmla="*/ 8242429 w 8489482"/>
                  <a:gd name="connsiteY2" fmla="*/ 125129 h 1722922"/>
                  <a:gd name="connsiteX3" fmla="*/ 8489482 w 8489482"/>
                  <a:gd name="connsiteY3" fmla="*/ 372182 h 1722922"/>
                  <a:gd name="connsiteX4" fmla="*/ 8489482 w 8489482"/>
                  <a:gd name="connsiteY4" fmla="*/ 1360366 h 1722922"/>
                  <a:gd name="connsiteX5" fmla="*/ 7530159 w 8489482"/>
                  <a:gd name="connsiteY5" fmla="*/ 1703671 h 1722922"/>
                  <a:gd name="connsiteX6" fmla="*/ 766817 w 8489482"/>
                  <a:gd name="connsiteY6" fmla="*/ 1722922 h 1722922"/>
                  <a:gd name="connsiteX7" fmla="*/ 0 w 8489482"/>
                  <a:gd name="connsiteY7" fmla="*/ 1360366 h 1722922"/>
                  <a:gd name="connsiteX8" fmla="*/ 0 w 8489482"/>
                  <a:gd name="connsiteY8" fmla="*/ 372182 h 1722922"/>
                  <a:gd name="connsiteX0" fmla="*/ 0 w 8489482"/>
                  <a:gd name="connsiteY0" fmla="*/ 381807 h 1732547"/>
                  <a:gd name="connsiteX1" fmla="*/ 1065201 w 8489482"/>
                  <a:gd name="connsiteY1" fmla="*/ 9625 h 1732547"/>
                  <a:gd name="connsiteX2" fmla="*/ 7713039 w 8489482"/>
                  <a:gd name="connsiteY2" fmla="*/ 0 h 1732547"/>
                  <a:gd name="connsiteX3" fmla="*/ 8489482 w 8489482"/>
                  <a:gd name="connsiteY3" fmla="*/ 381807 h 1732547"/>
                  <a:gd name="connsiteX4" fmla="*/ 8489482 w 8489482"/>
                  <a:gd name="connsiteY4" fmla="*/ 1369991 h 1732547"/>
                  <a:gd name="connsiteX5" fmla="*/ 7530159 w 8489482"/>
                  <a:gd name="connsiteY5" fmla="*/ 1713296 h 1732547"/>
                  <a:gd name="connsiteX6" fmla="*/ 766817 w 8489482"/>
                  <a:gd name="connsiteY6" fmla="*/ 1732547 h 1732547"/>
                  <a:gd name="connsiteX7" fmla="*/ 0 w 8489482"/>
                  <a:gd name="connsiteY7" fmla="*/ 1369991 h 1732547"/>
                  <a:gd name="connsiteX8" fmla="*/ 0 w 8489482"/>
                  <a:gd name="connsiteY8" fmla="*/ 381807 h 1732547"/>
                  <a:gd name="connsiteX0" fmla="*/ 0 w 8489482"/>
                  <a:gd name="connsiteY0" fmla="*/ 381807 h 1732547"/>
                  <a:gd name="connsiteX1" fmla="*/ 1065201 w 8489482"/>
                  <a:gd name="connsiteY1" fmla="*/ 9625 h 1732547"/>
                  <a:gd name="connsiteX2" fmla="*/ 7713039 w 8489482"/>
                  <a:gd name="connsiteY2" fmla="*/ 0 h 1732547"/>
                  <a:gd name="connsiteX3" fmla="*/ 8171849 w 8489482"/>
                  <a:gd name="connsiteY3" fmla="*/ 660940 h 1732547"/>
                  <a:gd name="connsiteX4" fmla="*/ 8489482 w 8489482"/>
                  <a:gd name="connsiteY4" fmla="*/ 1369991 h 1732547"/>
                  <a:gd name="connsiteX5" fmla="*/ 7530159 w 8489482"/>
                  <a:gd name="connsiteY5" fmla="*/ 1713296 h 1732547"/>
                  <a:gd name="connsiteX6" fmla="*/ 766817 w 8489482"/>
                  <a:gd name="connsiteY6" fmla="*/ 1732547 h 1732547"/>
                  <a:gd name="connsiteX7" fmla="*/ 0 w 8489482"/>
                  <a:gd name="connsiteY7" fmla="*/ 1369991 h 1732547"/>
                  <a:gd name="connsiteX8" fmla="*/ 0 w 8489482"/>
                  <a:gd name="connsiteY8" fmla="*/ 381807 h 1732547"/>
                  <a:gd name="connsiteX0" fmla="*/ 0 w 8489482"/>
                  <a:gd name="connsiteY0" fmla="*/ 381807 h 1732547"/>
                  <a:gd name="connsiteX1" fmla="*/ 1065201 w 8489482"/>
                  <a:gd name="connsiteY1" fmla="*/ 9625 h 1732547"/>
                  <a:gd name="connsiteX2" fmla="*/ 7713039 w 8489482"/>
                  <a:gd name="connsiteY2" fmla="*/ 0 h 1732547"/>
                  <a:gd name="connsiteX3" fmla="*/ 8171849 w 8489482"/>
                  <a:gd name="connsiteY3" fmla="*/ 660940 h 1732547"/>
                  <a:gd name="connsiteX4" fmla="*/ 8489482 w 8489482"/>
                  <a:gd name="connsiteY4" fmla="*/ 1369991 h 1732547"/>
                  <a:gd name="connsiteX5" fmla="*/ 7530159 w 8489482"/>
                  <a:gd name="connsiteY5" fmla="*/ 1713296 h 1732547"/>
                  <a:gd name="connsiteX6" fmla="*/ 766817 w 8489482"/>
                  <a:gd name="connsiteY6" fmla="*/ 1732547 h 1732547"/>
                  <a:gd name="connsiteX7" fmla="*/ 0 w 8489482"/>
                  <a:gd name="connsiteY7" fmla="*/ 1369991 h 1732547"/>
                  <a:gd name="connsiteX8" fmla="*/ 0 w 8489482"/>
                  <a:gd name="connsiteY8" fmla="*/ 381807 h 1732547"/>
                  <a:gd name="connsiteX0" fmla="*/ 0 w 8489482"/>
                  <a:gd name="connsiteY0" fmla="*/ 381807 h 1732547"/>
                  <a:gd name="connsiteX1" fmla="*/ 1065201 w 8489482"/>
                  <a:gd name="connsiteY1" fmla="*/ 9625 h 1732547"/>
                  <a:gd name="connsiteX2" fmla="*/ 7713039 w 8489482"/>
                  <a:gd name="connsiteY2" fmla="*/ 0 h 1732547"/>
                  <a:gd name="connsiteX3" fmla="*/ 8171849 w 8489482"/>
                  <a:gd name="connsiteY3" fmla="*/ 660940 h 1732547"/>
                  <a:gd name="connsiteX4" fmla="*/ 8489482 w 8489482"/>
                  <a:gd name="connsiteY4" fmla="*/ 1369991 h 1732547"/>
                  <a:gd name="connsiteX5" fmla="*/ 7530159 w 8489482"/>
                  <a:gd name="connsiteY5" fmla="*/ 1713296 h 1732547"/>
                  <a:gd name="connsiteX6" fmla="*/ 766817 w 8489482"/>
                  <a:gd name="connsiteY6" fmla="*/ 1732547 h 1732547"/>
                  <a:gd name="connsiteX7" fmla="*/ 0 w 8489482"/>
                  <a:gd name="connsiteY7" fmla="*/ 1369991 h 1732547"/>
                  <a:gd name="connsiteX8" fmla="*/ 0 w 8489482"/>
                  <a:gd name="connsiteY8" fmla="*/ 381807 h 1732547"/>
                  <a:gd name="connsiteX0" fmla="*/ 221381 w 8489482"/>
                  <a:gd name="connsiteY0" fmla="*/ 410683 h 1732547"/>
                  <a:gd name="connsiteX1" fmla="*/ 1065201 w 8489482"/>
                  <a:gd name="connsiteY1" fmla="*/ 9625 h 1732547"/>
                  <a:gd name="connsiteX2" fmla="*/ 7713039 w 8489482"/>
                  <a:gd name="connsiteY2" fmla="*/ 0 h 1732547"/>
                  <a:gd name="connsiteX3" fmla="*/ 8171849 w 8489482"/>
                  <a:gd name="connsiteY3" fmla="*/ 660940 h 1732547"/>
                  <a:gd name="connsiteX4" fmla="*/ 8489482 w 8489482"/>
                  <a:gd name="connsiteY4" fmla="*/ 1369991 h 1732547"/>
                  <a:gd name="connsiteX5" fmla="*/ 7530159 w 8489482"/>
                  <a:gd name="connsiteY5" fmla="*/ 1713296 h 1732547"/>
                  <a:gd name="connsiteX6" fmla="*/ 766817 w 8489482"/>
                  <a:gd name="connsiteY6" fmla="*/ 1732547 h 1732547"/>
                  <a:gd name="connsiteX7" fmla="*/ 0 w 8489482"/>
                  <a:gd name="connsiteY7" fmla="*/ 1369991 h 1732547"/>
                  <a:gd name="connsiteX8" fmla="*/ 221381 w 8489482"/>
                  <a:gd name="connsiteY8" fmla="*/ 410683 h 1732547"/>
                  <a:gd name="connsiteX0" fmla="*/ 221381 w 8489482"/>
                  <a:gd name="connsiteY0" fmla="*/ 410683 h 1746543"/>
                  <a:gd name="connsiteX1" fmla="*/ 1065201 w 8489482"/>
                  <a:gd name="connsiteY1" fmla="*/ 9625 h 1746543"/>
                  <a:gd name="connsiteX2" fmla="*/ 7713039 w 8489482"/>
                  <a:gd name="connsiteY2" fmla="*/ 0 h 1746543"/>
                  <a:gd name="connsiteX3" fmla="*/ 8171849 w 8489482"/>
                  <a:gd name="connsiteY3" fmla="*/ 660940 h 1746543"/>
                  <a:gd name="connsiteX4" fmla="*/ 8489482 w 8489482"/>
                  <a:gd name="connsiteY4" fmla="*/ 1369991 h 1746543"/>
                  <a:gd name="connsiteX5" fmla="*/ 7530159 w 8489482"/>
                  <a:gd name="connsiteY5" fmla="*/ 1713296 h 1746543"/>
                  <a:gd name="connsiteX6" fmla="*/ 4271356 w 8489482"/>
                  <a:gd name="connsiteY6" fmla="*/ 1706660 h 1746543"/>
                  <a:gd name="connsiteX7" fmla="*/ 766817 w 8489482"/>
                  <a:gd name="connsiteY7" fmla="*/ 1732547 h 1746543"/>
                  <a:gd name="connsiteX8" fmla="*/ 0 w 8489482"/>
                  <a:gd name="connsiteY8" fmla="*/ 1369991 h 1746543"/>
                  <a:gd name="connsiteX9" fmla="*/ 221381 w 8489482"/>
                  <a:gd name="connsiteY9" fmla="*/ 410683 h 1746543"/>
                  <a:gd name="connsiteX0" fmla="*/ 221381 w 8489482"/>
                  <a:gd name="connsiteY0" fmla="*/ 410683 h 1746543"/>
                  <a:gd name="connsiteX1" fmla="*/ 1065201 w 8489482"/>
                  <a:gd name="connsiteY1" fmla="*/ 9625 h 1746543"/>
                  <a:gd name="connsiteX2" fmla="*/ 7713039 w 8489482"/>
                  <a:gd name="connsiteY2" fmla="*/ 0 h 1746543"/>
                  <a:gd name="connsiteX3" fmla="*/ 8171849 w 8489482"/>
                  <a:gd name="connsiteY3" fmla="*/ 660940 h 1746543"/>
                  <a:gd name="connsiteX4" fmla="*/ 8489482 w 8489482"/>
                  <a:gd name="connsiteY4" fmla="*/ 1369991 h 1746543"/>
                  <a:gd name="connsiteX5" fmla="*/ 7530159 w 8489482"/>
                  <a:gd name="connsiteY5" fmla="*/ 1713296 h 1746543"/>
                  <a:gd name="connsiteX6" fmla="*/ 4271356 w 8489482"/>
                  <a:gd name="connsiteY6" fmla="*/ 1706660 h 1746543"/>
                  <a:gd name="connsiteX7" fmla="*/ 766817 w 8489482"/>
                  <a:gd name="connsiteY7" fmla="*/ 1732547 h 1746543"/>
                  <a:gd name="connsiteX8" fmla="*/ 0 w 8489482"/>
                  <a:gd name="connsiteY8" fmla="*/ 1369991 h 1746543"/>
                  <a:gd name="connsiteX9" fmla="*/ 221381 w 8489482"/>
                  <a:gd name="connsiteY9" fmla="*/ 410683 h 1746543"/>
                  <a:gd name="connsiteX0" fmla="*/ 221381 w 8489482"/>
                  <a:gd name="connsiteY0" fmla="*/ 410683 h 1742662"/>
                  <a:gd name="connsiteX1" fmla="*/ 1065201 w 8489482"/>
                  <a:gd name="connsiteY1" fmla="*/ 9625 h 1742662"/>
                  <a:gd name="connsiteX2" fmla="*/ 7713039 w 8489482"/>
                  <a:gd name="connsiteY2" fmla="*/ 0 h 1742662"/>
                  <a:gd name="connsiteX3" fmla="*/ 8171849 w 8489482"/>
                  <a:gd name="connsiteY3" fmla="*/ 660940 h 1742662"/>
                  <a:gd name="connsiteX4" fmla="*/ 8489482 w 8489482"/>
                  <a:gd name="connsiteY4" fmla="*/ 1369991 h 1742662"/>
                  <a:gd name="connsiteX5" fmla="*/ 7530159 w 8489482"/>
                  <a:gd name="connsiteY5" fmla="*/ 1713296 h 1742662"/>
                  <a:gd name="connsiteX6" fmla="*/ 4271356 w 8489482"/>
                  <a:gd name="connsiteY6" fmla="*/ 1706660 h 1742662"/>
                  <a:gd name="connsiteX7" fmla="*/ 766817 w 8489482"/>
                  <a:gd name="connsiteY7" fmla="*/ 1732547 h 1742662"/>
                  <a:gd name="connsiteX8" fmla="*/ 0 w 8489482"/>
                  <a:gd name="connsiteY8" fmla="*/ 1369991 h 1742662"/>
                  <a:gd name="connsiteX9" fmla="*/ 221381 w 8489482"/>
                  <a:gd name="connsiteY9" fmla="*/ 410683 h 1742662"/>
                  <a:gd name="connsiteX0" fmla="*/ 221381 w 8489482"/>
                  <a:gd name="connsiteY0" fmla="*/ 410683 h 1812538"/>
                  <a:gd name="connsiteX1" fmla="*/ 1065201 w 8489482"/>
                  <a:gd name="connsiteY1" fmla="*/ 9625 h 1812538"/>
                  <a:gd name="connsiteX2" fmla="*/ 7713039 w 8489482"/>
                  <a:gd name="connsiteY2" fmla="*/ 0 h 1812538"/>
                  <a:gd name="connsiteX3" fmla="*/ 8171849 w 8489482"/>
                  <a:gd name="connsiteY3" fmla="*/ 660940 h 1812538"/>
                  <a:gd name="connsiteX4" fmla="*/ 8489482 w 8489482"/>
                  <a:gd name="connsiteY4" fmla="*/ 1369991 h 1812538"/>
                  <a:gd name="connsiteX5" fmla="*/ 7530159 w 8489482"/>
                  <a:gd name="connsiteY5" fmla="*/ 1713296 h 1812538"/>
                  <a:gd name="connsiteX6" fmla="*/ 4223229 w 8489482"/>
                  <a:gd name="connsiteY6" fmla="*/ 1812538 h 1812538"/>
                  <a:gd name="connsiteX7" fmla="*/ 766817 w 8489482"/>
                  <a:gd name="connsiteY7" fmla="*/ 1732547 h 1812538"/>
                  <a:gd name="connsiteX8" fmla="*/ 0 w 8489482"/>
                  <a:gd name="connsiteY8" fmla="*/ 1369991 h 1812538"/>
                  <a:gd name="connsiteX9" fmla="*/ 221381 w 8489482"/>
                  <a:gd name="connsiteY9" fmla="*/ 410683 h 1812538"/>
                  <a:gd name="connsiteX0" fmla="*/ 539015 w 8489482"/>
                  <a:gd name="connsiteY0" fmla="*/ 564687 h 1812538"/>
                  <a:gd name="connsiteX1" fmla="*/ 1065201 w 8489482"/>
                  <a:gd name="connsiteY1" fmla="*/ 9625 h 1812538"/>
                  <a:gd name="connsiteX2" fmla="*/ 7713039 w 8489482"/>
                  <a:gd name="connsiteY2" fmla="*/ 0 h 1812538"/>
                  <a:gd name="connsiteX3" fmla="*/ 8171849 w 8489482"/>
                  <a:gd name="connsiteY3" fmla="*/ 660940 h 1812538"/>
                  <a:gd name="connsiteX4" fmla="*/ 8489482 w 8489482"/>
                  <a:gd name="connsiteY4" fmla="*/ 1369991 h 1812538"/>
                  <a:gd name="connsiteX5" fmla="*/ 7530159 w 8489482"/>
                  <a:gd name="connsiteY5" fmla="*/ 1713296 h 1812538"/>
                  <a:gd name="connsiteX6" fmla="*/ 4223229 w 8489482"/>
                  <a:gd name="connsiteY6" fmla="*/ 1812538 h 1812538"/>
                  <a:gd name="connsiteX7" fmla="*/ 766817 w 8489482"/>
                  <a:gd name="connsiteY7" fmla="*/ 1732547 h 1812538"/>
                  <a:gd name="connsiteX8" fmla="*/ 0 w 8489482"/>
                  <a:gd name="connsiteY8" fmla="*/ 1369991 h 1812538"/>
                  <a:gd name="connsiteX9" fmla="*/ 539015 w 8489482"/>
                  <a:gd name="connsiteY9" fmla="*/ 564687 h 1812538"/>
                  <a:gd name="connsiteX0" fmla="*/ 288758 w 8239225"/>
                  <a:gd name="connsiteY0" fmla="*/ 564687 h 1812538"/>
                  <a:gd name="connsiteX1" fmla="*/ 814944 w 8239225"/>
                  <a:gd name="connsiteY1" fmla="*/ 9625 h 1812538"/>
                  <a:gd name="connsiteX2" fmla="*/ 7462782 w 8239225"/>
                  <a:gd name="connsiteY2" fmla="*/ 0 h 1812538"/>
                  <a:gd name="connsiteX3" fmla="*/ 7921592 w 8239225"/>
                  <a:gd name="connsiteY3" fmla="*/ 660940 h 1812538"/>
                  <a:gd name="connsiteX4" fmla="*/ 8239225 w 8239225"/>
                  <a:gd name="connsiteY4" fmla="*/ 1369991 h 1812538"/>
                  <a:gd name="connsiteX5" fmla="*/ 7279902 w 8239225"/>
                  <a:gd name="connsiteY5" fmla="*/ 1713296 h 1812538"/>
                  <a:gd name="connsiteX6" fmla="*/ 3972972 w 8239225"/>
                  <a:gd name="connsiteY6" fmla="*/ 1812538 h 1812538"/>
                  <a:gd name="connsiteX7" fmla="*/ 516560 w 8239225"/>
                  <a:gd name="connsiteY7" fmla="*/ 1732547 h 1812538"/>
                  <a:gd name="connsiteX8" fmla="*/ 0 w 8239225"/>
                  <a:gd name="connsiteY8" fmla="*/ 1119734 h 1812538"/>
                  <a:gd name="connsiteX9" fmla="*/ 288758 w 8239225"/>
                  <a:gd name="connsiteY9" fmla="*/ 564687 h 1812538"/>
                  <a:gd name="connsiteX0" fmla="*/ 173255 w 8239225"/>
                  <a:gd name="connsiteY0" fmla="*/ 468435 h 1812538"/>
                  <a:gd name="connsiteX1" fmla="*/ 814944 w 8239225"/>
                  <a:gd name="connsiteY1" fmla="*/ 9625 h 1812538"/>
                  <a:gd name="connsiteX2" fmla="*/ 7462782 w 8239225"/>
                  <a:gd name="connsiteY2" fmla="*/ 0 h 1812538"/>
                  <a:gd name="connsiteX3" fmla="*/ 7921592 w 8239225"/>
                  <a:gd name="connsiteY3" fmla="*/ 660940 h 1812538"/>
                  <a:gd name="connsiteX4" fmla="*/ 8239225 w 8239225"/>
                  <a:gd name="connsiteY4" fmla="*/ 1369991 h 1812538"/>
                  <a:gd name="connsiteX5" fmla="*/ 7279902 w 8239225"/>
                  <a:gd name="connsiteY5" fmla="*/ 1713296 h 1812538"/>
                  <a:gd name="connsiteX6" fmla="*/ 3972972 w 8239225"/>
                  <a:gd name="connsiteY6" fmla="*/ 1812538 h 1812538"/>
                  <a:gd name="connsiteX7" fmla="*/ 516560 w 8239225"/>
                  <a:gd name="connsiteY7" fmla="*/ 1732547 h 1812538"/>
                  <a:gd name="connsiteX8" fmla="*/ 0 w 8239225"/>
                  <a:gd name="connsiteY8" fmla="*/ 1119734 h 1812538"/>
                  <a:gd name="connsiteX9" fmla="*/ 173255 w 8239225"/>
                  <a:gd name="connsiteY9" fmla="*/ 468435 h 1812538"/>
                  <a:gd name="connsiteX0" fmla="*/ 173255 w 8239225"/>
                  <a:gd name="connsiteY0" fmla="*/ 468435 h 1812538"/>
                  <a:gd name="connsiteX1" fmla="*/ 891947 w 8239225"/>
                  <a:gd name="connsiteY1" fmla="*/ 105878 h 1812538"/>
                  <a:gd name="connsiteX2" fmla="*/ 7462782 w 8239225"/>
                  <a:gd name="connsiteY2" fmla="*/ 0 h 1812538"/>
                  <a:gd name="connsiteX3" fmla="*/ 7921592 w 8239225"/>
                  <a:gd name="connsiteY3" fmla="*/ 660940 h 1812538"/>
                  <a:gd name="connsiteX4" fmla="*/ 8239225 w 8239225"/>
                  <a:gd name="connsiteY4" fmla="*/ 1369991 h 1812538"/>
                  <a:gd name="connsiteX5" fmla="*/ 7279902 w 8239225"/>
                  <a:gd name="connsiteY5" fmla="*/ 1713296 h 1812538"/>
                  <a:gd name="connsiteX6" fmla="*/ 3972972 w 8239225"/>
                  <a:gd name="connsiteY6" fmla="*/ 1812538 h 1812538"/>
                  <a:gd name="connsiteX7" fmla="*/ 516560 w 8239225"/>
                  <a:gd name="connsiteY7" fmla="*/ 1732547 h 1812538"/>
                  <a:gd name="connsiteX8" fmla="*/ 0 w 8239225"/>
                  <a:gd name="connsiteY8" fmla="*/ 1119734 h 1812538"/>
                  <a:gd name="connsiteX9" fmla="*/ 173255 w 8239225"/>
                  <a:gd name="connsiteY9" fmla="*/ 468435 h 1812538"/>
                  <a:gd name="connsiteX0" fmla="*/ 173255 w 8239225"/>
                  <a:gd name="connsiteY0" fmla="*/ 488835 h 1832938"/>
                  <a:gd name="connsiteX1" fmla="*/ 891947 w 8239225"/>
                  <a:gd name="connsiteY1" fmla="*/ 126278 h 1832938"/>
                  <a:gd name="connsiteX2" fmla="*/ 7462782 w 8239225"/>
                  <a:gd name="connsiteY2" fmla="*/ 20400 h 1832938"/>
                  <a:gd name="connsiteX3" fmla="*/ 7921592 w 8239225"/>
                  <a:gd name="connsiteY3" fmla="*/ 681340 h 1832938"/>
                  <a:gd name="connsiteX4" fmla="*/ 8239225 w 8239225"/>
                  <a:gd name="connsiteY4" fmla="*/ 1390391 h 1832938"/>
                  <a:gd name="connsiteX5" fmla="*/ 7279902 w 8239225"/>
                  <a:gd name="connsiteY5" fmla="*/ 1733696 h 1832938"/>
                  <a:gd name="connsiteX6" fmla="*/ 3972972 w 8239225"/>
                  <a:gd name="connsiteY6" fmla="*/ 1832938 h 1832938"/>
                  <a:gd name="connsiteX7" fmla="*/ 516560 w 8239225"/>
                  <a:gd name="connsiteY7" fmla="*/ 1752947 h 1832938"/>
                  <a:gd name="connsiteX8" fmla="*/ 0 w 8239225"/>
                  <a:gd name="connsiteY8" fmla="*/ 1140134 h 1832938"/>
                  <a:gd name="connsiteX9" fmla="*/ 173255 w 8239225"/>
                  <a:gd name="connsiteY9" fmla="*/ 488835 h 1832938"/>
                  <a:gd name="connsiteX0" fmla="*/ 173255 w 8239225"/>
                  <a:gd name="connsiteY0" fmla="*/ 574313 h 1918416"/>
                  <a:gd name="connsiteX1" fmla="*/ 891947 w 8239225"/>
                  <a:gd name="connsiteY1" fmla="*/ 211756 h 1918416"/>
                  <a:gd name="connsiteX2" fmla="*/ 7183649 w 8239225"/>
                  <a:gd name="connsiteY2" fmla="*/ 0 h 1918416"/>
                  <a:gd name="connsiteX3" fmla="*/ 7921592 w 8239225"/>
                  <a:gd name="connsiteY3" fmla="*/ 766818 h 1918416"/>
                  <a:gd name="connsiteX4" fmla="*/ 8239225 w 8239225"/>
                  <a:gd name="connsiteY4" fmla="*/ 1475869 h 1918416"/>
                  <a:gd name="connsiteX5" fmla="*/ 7279902 w 8239225"/>
                  <a:gd name="connsiteY5" fmla="*/ 1819174 h 1918416"/>
                  <a:gd name="connsiteX6" fmla="*/ 3972972 w 8239225"/>
                  <a:gd name="connsiteY6" fmla="*/ 1918416 h 1918416"/>
                  <a:gd name="connsiteX7" fmla="*/ 516560 w 8239225"/>
                  <a:gd name="connsiteY7" fmla="*/ 1838425 h 1918416"/>
                  <a:gd name="connsiteX8" fmla="*/ 0 w 8239225"/>
                  <a:gd name="connsiteY8" fmla="*/ 1225612 h 1918416"/>
                  <a:gd name="connsiteX9" fmla="*/ 173255 w 8239225"/>
                  <a:gd name="connsiteY9" fmla="*/ 574313 h 191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39225" h="1918416">
                    <a:moveTo>
                      <a:pt x="173255" y="574313"/>
                    </a:moveTo>
                    <a:cubicBezTo>
                      <a:pt x="173255" y="437869"/>
                      <a:pt x="755503" y="211756"/>
                      <a:pt x="891947" y="211756"/>
                    </a:cubicBezTo>
                    <a:cubicBezTo>
                      <a:pt x="3005223" y="-16043"/>
                      <a:pt x="4993371" y="35293"/>
                      <a:pt x="7183649" y="0"/>
                    </a:cubicBezTo>
                    <a:cubicBezTo>
                      <a:pt x="7320093" y="0"/>
                      <a:pt x="8017845" y="514871"/>
                      <a:pt x="7921592" y="766818"/>
                    </a:cubicBezTo>
                    <a:cubicBezTo>
                      <a:pt x="8383605" y="608532"/>
                      <a:pt x="8133347" y="1239519"/>
                      <a:pt x="8239225" y="1475869"/>
                    </a:cubicBezTo>
                    <a:cubicBezTo>
                      <a:pt x="8239225" y="1612313"/>
                      <a:pt x="7416346" y="1819174"/>
                      <a:pt x="7279902" y="1819174"/>
                    </a:cubicBezTo>
                    <a:cubicBezTo>
                      <a:pt x="6572068" y="1860848"/>
                      <a:pt x="4984692" y="1847831"/>
                      <a:pt x="3972972" y="1918416"/>
                    </a:cubicBezTo>
                    <a:lnTo>
                      <a:pt x="516560" y="1838425"/>
                    </a:lnTo>
                    <a:cubicBezTo>
                      <a:pt x="380116" y="1838425"/>
                      <a:pt x="0" y="1362056"/>
                      <a:pt x="0" y="1225612"/>
                    </a:cubicBezTo>
                    <a:lnTo>
                      <a:pt x="173255" y="574313"/>
                    </a:ln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15" name="群組 14"/>
              <p:cNvGrpSpPr/>
              <p:nvPr/>
            </p:nvGrpSpPr>
            <p:grpSpPr>
              <a:xfrm>
                <a:off x="1025244" y="-829961"/>
                <a:ext cx="7660668" cy="1659922"/>
                <a:chOff x="511184" y="73709"/>
                <a:chExt cx="7660668" cy="1659922"/>
              </a:xfrm>
            </p:grpSpPr>
            <p:sp>
              <p:nvSpPr>
                <p:cNvPr id="16" name="文字方塊 15"/>
                <p:cNvSpPr txBox="1"/>
                <p:nvPr/>
              </p:nvSpPr>
              <p:spPr>
                <a:xfrm>
                  <a:off x="511184" y="1064738"/>
                  <a:ext cx="2093106" cy="63094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zh-TW" altLang="en-US" sz="3500" b="1" dirty="0">
                      <a:ln w="0"/>
                      <a:gradFill>
                        <a:gsLst>
                          <a:gs pos="0">
                            <a:schemeClr val="accent5">
                              <a:lumMod val="50000"/>
                            </a:schemeClr>
                          </a:gs>
                          <a:gs pos="50000">
                            <a:schemeClr val="accent5"/>
                          </a:gs>
                          <a:gs pos="100000">
                            <a:schemeClr val="accent5">
                              <a:lumMod val="60000"/>
                              <a:lumOff val="40000"/>
                            </a:schemeClr>
                          </a:gs>
                        </a:gsLst>
                        <a:lin ang="5400000"/>
                      </a:gradFill>
                      <a:effectLst>
                        <a:reflection blurRad="6350" stA="53000" endA="300" endPos="35500" dir="5400000" sy="-90000" algn="bl" rotWithShape="0"/>
                      </a:effectLst>
                      <a:latin typeface="金梅浪漫海報字體" panose="02010509060101010101" pitchFamily="49" charset="-120"/>
                      <a:ea typeface="金梅浪漫海報字體" panose="02010509060101010101" pitchFamily="49" charset="-120"/>
                    </a:rPr>
                    <a:t>屏南之星</a:t>
                  </a:r>
                </a:p>
              </p:txBody>
            </p:sp>
            <p:pic>
              <p:nvPicPr>
                <p:cNvPr id="17" name="圖片 16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56972" y="1108096"/>
                  <a:ext cx="3614880" cy="534219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8" name="圖片 17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0001" b="80400"/>
                <a:stretch/>
              </p:blipFill>
              <p:spPr>
                <a:xfrm>
                  <a:off x="1557737" y="73709"/>
                  <a:ext cx="1872208" cy="100811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9" name="圖片 18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9947" r="32693" b="62199"/>
                <a:stretch/>
              </p:blipFill>
              <p:spPr>
                <a:xfrm>
                  <a:off x="2289957" y="815360"/>
                  <a:ext cx="1800200" cy="918271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20" name="圖片 1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8493" r="59616" b="41907"/>
                <a:stretch/>
              </p:blipFill>
              <p:spPr>
                <a:xfrm rot="150156">
                  <a:off x="3819404" y="472197"/>
                  <a:ext cx="879409" cy="820783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21" name="圖片 2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9481" r="-2306" b="21600"/>
                <a:stretch/>
              </p:blipFill>
              <p:spPr>
                <a:xfrm>
                  <a:off x="4331759" y="121460"/>
                  <a:ext cx="2888539" cy="1027232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03240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8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6" t="74217" b="-1"/>
          <a:stretch/>
        </p:blipFill>
        <p:spPr bwMode="auto">
          <a:xfrm>
            <a:off x="3436634" y="5856462"/>
            <a:ext cx="7017326" cy="1001538"/>
          </a:xfrm>
          <a:prstGeom prst="rect">
            <a:avLst/>
          </a:prstGeom>
          <a:noFill/>
        </p:spPr>
      </p:pic>
      <p:grpSp>
        <p:nvGrpSpPr>
          <p:cNvPr id="19" name="群組 18"/>
          <p:cNvGrpSpPr/>
          <p:nvPr/>
        </p:nvGrpSpPr>
        <p:grpSpPr>
          <a:xfrm>
            <a:off x="610588" y="3754582"/>
            <a:ext cx="12565296" cy="3103418"/>
            <a:chOff x="610588" y="3754582"/>
            <a:chExt cx="12565296" cy="3103418"/>
          </a:xfrm>
        </p:grpSpPr>
        <p:pic>
          <p:nvPicPr>
            <p:cNvPr id="17" name="圖片 16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89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66" t="72970"/>
            <a:stretch/>
          </p:blipFill>
          <p:spPr bwMode="auto">
            <a:xfrm>
              <a:off x="8015065" y="5808059"/>
              <a:ext cx="5160819" cy="1049941"/>
            </a:xfrm>
            <a:prstGeom prst="rect">
              <a:avLst/>
            </a:prstGeom>
            <a:noFill/>
          </p:spPr>
        </p:pic>
        <p:pic>
          <p:nvPicPr>
            <p:cNvPr id="15" name="圖片 14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89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06"/>
            <a:stretch/>
          </p:blipFill>
          <p:spPr bwMode="auto">
            <a:xfrm>
              <a:off x="610588" y="3754582"/>
              <a:ext cx="9032881" cy="3103418"/>
            </a:xfrm>
            <a:prstGeom prst="rect">
              <a:avLst/>
            </a:prstGeom>
            <a:noFill/>
          </p:spPr>
        </p:pic>
      </p:grpSp>
      <p:sp>
        <p:nvSpPr>
          <p:cNvPr id="7" name="文本框 6"/>
          <p:cNvSpPr txBox="1"/>
          <p:nvPr/>
        </p:nvSpPr>
        <p:spPr>
          <a:xfrm>
            <a:off x="1483150" y="256565"/>
            <a:ext cx="364715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500" b="1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一、個人簡歷</a:t>
            </a:r>
            <a:endParaRPr lang="zh-CN" altLang="en-US" sz="4500" b="1" dirty="0">
              <a:solidFill>
                <a:schemeClr val="accent2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70279" y="1173427"/>
            <a:ext cx="11101697" cy="232067"/>
            <a:chOff x="3399949" y="4067540"/>
            <a:chExt cx="12810401" cy="267784"/>
          </a:xfrm>
          <a:solidFill>
            <a:schemeClr val="accent2"/>
          </a:solidFill>
        </p:grpSpPr>
        <p:sp>
          <p:nvSpPr>
            <p:cNvPr id="9" name="任意多边形 8"/>
            <p:cNvSpPr/>
            <p:nvPr/>
          </p:nvSpPr>
          <p:spPr>
            <a:xfrm>
              <a:off x="6026598" y="4067540"/>
              <a:ext cx="138804" cy="267784"/>
            </a:xfrm>
            <a:custGeom>
              <a:avLst/>
              <a:gdLst>
                <a:gd name="connsiteX0" fmla="*/ 69402 w 138804"/>
                <a:gd name="connsiteY0" fmla="*/ 0 h 267784"/>
                <a:gd name="connsiteX1" fmla="*/ 138804 w 138804"/>
                <a:gd name="connsiteY1" fmla="*/ 78286 h 267784"/>
                <a:gd name="connsiteX2" fmla="*/ 69402 w 138804"/>
                <a:gd name="connsiteY2" fmla="*/ 267784 h 267784"/>
                <a:gd name="connsiteX3" fmla="*/ 0 w 138804"/>
                <a:gd name="connsiteY3" fmla="*/ 78286 h 267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804" h="267784">
                  <a:moveTo>
                    <a:pt x="69402" y="0"/>
                  </a:moveTo>
                  <a:lnTo>
                    <a:pt x="138804" y="78286"/>
                  </a:lnTo>
                  <a:lnTo>
                    <a:pt x="69402" y="267784"/>
                  </a:lnTo>
                  <a:lnTo>
                    <a:pt x="0" y="78286"/>
                  </a:lnTo>
                  <a:close/>
                </a:path>
              </a:pathLst>
            </a:custGeom>
            <a:grpFill/>
            <a:ln>
              <a:solidFill>
                <a:srgbClr val="FD94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399949" y="4149586"/>
              <a:ext cx="12810401" cy="0"/>
              <a:chOff x="3394710" y="4250530"/>
              <a:chExt cx="12810401" cy="0"/>
            </a:xfrm>
            <a:grpFill/>
          </p:grpSpPr>
          <p:cxnSp>
            <p:nvCxnSpPr>
              <p:cNvPr id="11" name="直接连接符 10"/>
              <p:cNvCxnSpPr/>
              <p:nvPr/>
            </p:nvCxnSpPr>
            <p:spPr>
              <a:xfrm>
                <a:off x="6267450" y="4250530"/>
                <a:ext cx="9937661" cy="0"/>
              </a:xfrm>
              <a:prstGeom prst="line">
                <a:avLst/>
              </a:prstGeom>
              <a:grpFill/>
              <a:ln>
                <a:solidFill>
                  <a:srgbClr val="FD94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3394710" y="4250530"/>
                <a:ext cx="2519363" cy="0"/>
              </a:xfrm>
              <a:prstGeom prst="line">
                <a:avLst/>
              </a:prstGeom>
              <a:grpFill/>
              <a:ln>
                <a:solidFill>
                  <a:srgbClr val="FD94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Title 20"/>
          <p:cNvSpPr txBox="1">
            <a:spLocks/>
          </p:cNvSpPr>
          <p:nvPr/>
        </p:nvSpPr>
        <p:spPr>
          <a:xfrm>
            <a:off x="970279" y="1422265"/>
            <a:ext cx="5620415" cy="164660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marL="536575" lvl="0" indent="-536575" algn="l">
              <a:spcBef>
                <a:spcPts val="600"/>
              </a:spcBef>
              <a:spcAft>
                <a:spcPts val="600"/>
              </a:spcAft>
              <a:buFontTx/>
              <a:buChar char="۞"/>
            </a:pPr>
            <a:r>
              <a:rPr lang="zh-TW" altLang="en-US" b="1" dirty="0">
                <a:solidFill>
                  <a:srgbClr val="273E89"/>
                </a:solidFill>
                <a:latin typeface="+mn-ea"/>
                <a:ea typeface="+mn-ea"/>
              </a:rPr>
              <a:t>現職</a:t>
            </a:r>
            <a:r>
              <a:rPr lang="zh-TW" altLang="zh-TW" b="1" dirty="0">
                <a:solidFill>
                  <a:srgbClr val="273E89"/>
                </a:solidFill>
                <a:latin typeface="+mn-ea"/>
                <a:ea typeface="+mn-ea"/>
              </a:rPr>
              <a:t>：</a:t>
            </a:r>
            <a:endParaRPr lang="en-US" altLang="zh-TW" b="1" dirty="0">
              <a:solidFill>
                <a:srgbClr val="273E89"/>
              </a:solidFill>
              <a:latin typeface="+mn-ea"/>
              <a:ea typeface="+mn-ea"/>
            </a:endParaRPr>
          </a:p>
          <a:p>
            <a:pPr lvl="0" indent="536575" algn="l">
              <a:spcBef>
                <a:spcPts val="600"/>
              </a:spcBef>
              <a:spcAft>
                <a:spcPts val="600"/>
              </a:spcAft>
            </a:pPr>
            <a:r>
              <a:rPr lang="zh-TW" altLang="zh-TW" dirty="0">
                <a:solidFill>
                  <a:schemeClr val="bg2">
                    <a:lumMod val="25000"/>
                  </a:schemeClr>
                </a:solidFill>
              </a:rPr>
              <a:t>國立屏北高中</a:t>
            </a:r>
            <a:endParaRPr lang="en-US" altLang="zh-TW" dirty="0">
              <a:solidFill>
                <a:schemeClr val="bg2">
                  <a:lumMod val="25000"/>
                </a:schemeClr>
              </a:solidFill>
            </a:endParaRPr>
          </a:p>
          <a:p>
            <a:pPr lvl="0" indent="536575" algn="l">
              <a:spcBef>
                <a:spcPts val="600"/>
              </a:spcBef>
              <a:spcAft>
                <a:spcPts val="600"/>
              </a:spcAft>
            </a:pPr>
            <a:r>
              <a:rPr lang="zh-TW" altLang="zh-TW" dirty="0">
                <a:solidFill>
                  <a:schemeClr val="bg2">
                    <a:lumMod val="25000"/>
                  </a:schemeClr>
                </a:solidFill>
              </a:rPr>
              <a:t>教務主任</a:t>
            </a:r>
            <a:endParaRPr lang="zh-TW" altLang="zh-TW" dirty="0">
              <a:solidFill>
                <a:schemeClr val="bg2">
                  <a:lumMod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0" name="Title 20"/>
          <p:cNvSpPr txBox="1">
            <a:spLocks/>
          </p:cNvSpPr>
          <p:nvPr/>
        </p:nvSpPr>
        <p:spPr>
          <a:xfrm>
            <a:off x="3919151" y="1422265"/>
            <a:ext cx="5620415" cy="44627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marL="536575" lvl="0" indent="-536575" algn="l">
              <a:spcBef>
                <a:spcPts val="600"/>
              </a:spcBef>
              <a:spcAft>
                <a:spcPts val="600"/>
              </a:spcAft>
              <a:buFontTx/>
              <a:buChar char="۞"/>
            </a:pPr>
            <a:r>
              <a:rPr lang="zh-TW" altLang="en-US" b="1" dirty="0">
                <a:solidFill>
                  <a:srgbClr val="273E89"/>
                </a:solidFill>
                <a:latin typeface="+mn-ea"/>
                <a:ea typeface="+mn-ea"/>
              </a:rPr>
              <a:t>學歷</a:t>
            </a:r>
            <a:r>
              <a:rPr lang="zh-TW" altLang="zh-TW" b="1" dirty="0">
                <a:solidFill>
                  <a:srgbClr val="273E89"/>
                </a:solidFill>
                <a:latin typeface="+mn-ea"/>
                <a:ea typeface="+mn-ea"/>
              </a:rPr>
              <a:t>：</a:t>
            </a:r>
            <a:endParaRPr lang="en-US" altLang="zh-TW" b="1" dirty="0">
              <a:solidFill>
                <a:srgbClr val="273E89"/>
              </a:solidFill>
              <a:latin typeface="+mn-ea"/>
              <a:ea typeface="+mn-ea"/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15549"/>
            <a:ext cx="1726065" cy="839020"/>
          </a:xfrm>
          <a:prstGeom prst="rect">
            <a:avLst/>
          </a:prstGeom>
        </p:spPr>
      </p:pic>
      <p:sp>
        <p:nvSpPr>
          <p:cNvPr id="18" name="文字版面配置區 1">
            <a:extLst>
              <a:ext uri="{FF2B5EF4-FFF2-40B4-BE49-F238E27FC236}">
                <a16:creationId xmlns:a16="http://schemas.microsoft.com/office/drawing/2014/main" id="{1CCE9D2C-7F80-4F61-8E68-F52C29A04B90}"/>
              </a:ext>
            </a:extLst>
          </p:cNvPr>
          <p:cNvSpPr txBox="1">
            <a:spLocks/>
          </p:cNvSpPr>
          <p:nvPr/>
        </p:nvSpPr>
        <p:spPr>
          <a:xfrm>
            <a:off x="5393522" y="390054"/>
            <a:ext cx="5615619" cy="5425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20000"/>
                <a:lumOff val="80000"/>
              </a:schemeClr>
            </a:solidFill>
          </a:ln>
          <a:effectLst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>
                <a:solidFill>
                  <a:schemeClr val="bg1"/>
                </a:solidFill>
              </a:rPr>
              <a:t>生於屏東，長於屏東、服務於屏東</a:t>
            </a: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50" y="1067298"/>
            <a:ext cx="1767830" cy="26125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7"/>
          <a:srcRect t="14674"/>
          <a:stretch/>
        </p:blipFill>
        <p:spPr>
          <a:xfrm>
            <a:off x="5393522" y="2021138"/>
            <a:ext cx="6548052" cy="285659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343180" y="1347230"/>
            <a:ext cx="615264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500" b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00FF"/>
                </a:solidFill>
                <a:latin typeface="AaXingheyijiuguntang (Non-Comme" panose="02010600010101010101" pitchFamily="2" charset="-122"/>
                <a:ea typeface="AaXingheyijiuguntang (Non-Comme" panose="02010600010101010101" pitchFamily="2" charset="-122"/>
              </a:rPr>
              <a:t>化工、環教、教育學 三項專業</a:t>
            </a:r>
          </a:p>
        </p:txBody>
      </p:sp>
    </p:spTree>
    <p:extLst>
      <p:ext uri="{BB962C8B-B14F-4D97-AF65-F5344CB8AC3E}">
        <p14:creationId xmlns:p14="http://schemas.microsoft.com/office/powerpoint/2010/main" val="352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4" grpId="0" uiExpand="1" build="p"/>
      <p:bldP spid="20" grpId="0" uiExpand="1" build="p"/>
      <p:bldP spid="18" grpId="0" uiExpand="1" build="p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-7502" y="1244529"/>
            <a:ext cx="5137701" cy="5613470"/>
          </a:xfrm>
          <a:prstGeom prst="rect">
            <a:avLst/>
          </a:prstGeom>
          <a:solidFill>
            <a:schemeClr val="accent1">
              <a:lumMod val="40000"/>
              <a:lumOff val="60000"/>
              <a:alpha val="1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130303" y="1244530"/>
            <a:ext cx="7034649" cy="5613470"/>
          </a:xfrm>
          <a:prstGeom prst="rect">
            <a:avLst/>
          </a:prstGeom>
          <a:solidFill>
            <a:schemeClr val="accent2">
              <a:lumMod val="40000"/>
              <a:lumOff val="60000"/>
              <a:alpha val="1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Title 20"/>
          <p:cNvSpPr txBox="1">
            <a:spLocks/>
          </p:cNvSpPr>
          <p:nvPr/>
        </p:nvSpPr>
        <p:spPr>
          <a:xfrm>
            <a:off x="276932" y="1751841"/>
            <a:ext cx="4124947" cy="44627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marL="536575" lvl="0" indent="-536575" algn="l">
              <a:spcBef>
                <a:spcPts val="600"/>
              </a:spcBef>
              <a:spcAft>
                <a:spcPts val="600"/>
              </a:spcAft>
              <a:buFontTx/>
              <a:buChar char="۞"/>
            </a:pPr>
            <a:r>
              <a:rPr lang="zh-TW" altLang="en-US" b="1" dirty="0">
                <a:solidFill>
                  <a:srgbClr val="273E89"/>
                </a:solidFill>
                <a:latin typeface="+mn-ea"/>
                <a:ea typeface="+mn-ea"/>
              </a:rPr>
              <a:t>經歷教學與行政處室</a:t>
            </a:r>
            <a:r>
              <a:rPr lang="zh-TW" altLang="zh-TW" b="1" dirty="0">
                <a:solidFill>
                  <a:srgbClr val="273E89"/>
                </a:solidFill>
                <a:latin typeface="+mn-ea"/>
                <a:ea typeface="+mn-ea"/>
              </a:rPr>
              <a:t>：</a:t>
            </a:r>
            <a:endParaRPr lang="en-US" altLang="zh-TW" b="1" dirty="0">
              <a:solidFill>
                <a:srgbClr val="273E89"/>
              </a:solidFill>
              <a:latin typeface="+mn-ea"/>
              <a:ea typeface="+mn-ea"/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15549"/>
            <a:ext cx="1726065" cy="839020"/>
          </a:xfrm>
          <a:prstGeom prst="rect">
            <a:avLst/>
          </a:prstGeom>
        </p:spPr>
      </p:pic>
      <p:sp>
        <p:nvSpPr>
          <p:cNvPr id="15" name="文本框 6"/>
          <p:cNvSpPr txBox="1"/>
          <p:nvPr/>
        </p:nvSpPr>
        <p:spPr>
          <a:xfrm>
            <a:off x="1483150" y="256565"/>
            <a:ext cx="364715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500" b="1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一、個人簡歷</a:t>
            </a:r>
            <a:endParaRPr lang="zh-CN" altLang="en-US" sz="4500" b="1" dirty="0">
              <a:solidFill>
                <a:schemeClr val="accent2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6" name="组合 12"/>
          <p:cNvGrpSpPr/>
          <p:nvPr/>
        </p:nvGrpSpPr>
        <p:grpSpPr>
          <a:xfrm>
            <a:off x="970279" y="1173427"/>
            <a:ext cx="11101697" cy="232067"/>
            <a:chOff x="3399949" y="4067540"/>
            <a:chExt cx="12810401" cy="267784"/>
          </a:xfrm>
          <a:solidFill>
            <a:schemeClr val="accent2"/>
          </a:solidFill>
        </p:grpSpPr>
        <p:sp>
          <p:nvSpPr>
            <p:cNvPr id="17" name="任意多边形 8"/>
            <p:cNvSpPr/>
            <p:nvPr/>
          </p:nvSpPr>
          <p:spPr>
            <a:xfrm>
              <a:off x="6026598" y="4067540"/>
              <a:ext cx="138804" cy="267784"/>
            </a:xfrm>
            <a:custGeom>
              <a:avLst/>
              <a:gdLst>
                <a:gd name="connsiteX0" fmla="*/ 69402 w 138804"/>
                <a:gd name="connsiteY0" fmla="*/ 0 h 267784"/>
                <a:gd name="connsiteX1" fmla="*/ 138804 w 138804"/>
                <a:gd name="connsiteY1" fmla="*/ 78286 h 267784"/>
                <a:gd name="connsiteX2" fmla="*/ 69402 w 138804"/>
                <a:gd name="connsiteY2" fmla="*/ 267784 h 267784"/>
                <a:gd name="connsiteX3" fmla="*/ 0 w 138804"/>
                <a:gd name="connsiteY3" fmla="*/ 78286 h 267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804" h="267784">
                  <a:moveTo>
                    <a:pt x="69402" y="0"/>
                  </a:moveTo>
                  <a:lnTo>
                    <a:pt x="138804" y="78286"/>
                  </a:lnTo>
                  <a:lnTo>
                    <a:pt x="69402" y="267784"/>
                  </a:lnTo>
                  <a:lnTo>
                    <a:pt x="0" y="78286"/>
                  </a:lnTo>
                  <a:close/>
                </a:path>
              </a:pathLst>
            </a:custGeom>
            <a:grpFill/>
            <a:ln>
              <a:solidFill>
                <a:srgbClr val="FD94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8" name="组合 9"/>
            <p:cNvGrpSpPr/>
            <p:nvPr/>
          </p:nvGrpSpPr>
          <p:grpSpPr>
            <a:xfrm>
              <a:off x="3399949" y="4149586"/>
              <a:ext cx="12810401" cy="0"/>
              <a:chOff x="3394710" y="4250530"/>
              <a:chExt cx="12810401" cy="0"/>
            </a:xfrm>
            <a:grpFill/>
          </p:grpSpPr>
          <p:cxnSp>
            <p:nvCxnSpPr>
              <p:cNvPr id="19" name="直接连接符 10"/>
              <p:cNvCxnSpPr/>
              <p:nvPr/>
            </p:nvCxnSpPr>
            <p:spPr>
              <a:xfrm>
                <a:off x="6267450" y="4250530"/>
                <a:ext cx="9937661" cy="0"/>
              </a:xfrm>
              <a:prstGeom prst="line">
                <a:avLst/>
              </a:prstGeom>
              <a:grpFill/>
              <a:ln>
                <a:solidFill>
                  <a:srgbClr val="FD94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1"/>
              <p:cNvCxnSpPr/>
              <p:nvPr/>
            </p:nvCxnSpPr>
            <p:spPr>
              <a:xfrm>
                <a:off x="3394710" y="4250530"/>
                <a:ext cx="2519363" cy="0"/>
              </a:xfrm>
              <a:prstGeom prst="line">
                <a:avLst/>
              </a:prstGeom>
              <a:grpFill/>
              <a:ln>
                <a:solidFill>
                  <a:srgbClr val="FD94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文字版面配置區 1">
            <a:extLst>
              <a:ext uri="{FF2B5EF4-FFF2-40B4-BE49-F238E27FC236}">
                <a16:creationId xmlns:a16="http://schemas.microsoft.com/office/drawing/2014/main" id="{1CCE9D2C-7F80-4F61-8E68-F52C29A04B90}"/>
              </a:ext>
            </a:extLst>
          </p:cNvPr>
          <p:cNvSpPr txBox="1">
            <a:spLocks/>
          </p:cNvSpPr>
          <p:nvPr/>
        </p:nvSpPr>
        <p:spPr>
          <a:xfrm>
            <a:off x="5393522" y="390054"/>
            <a:ext cx="5072071" cy="5425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20000"/>
                <a:lumOff val="80000"/>
              </a:schemeClr>
            </a:solidFill>
          </a:ln>
          <a:effectLst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800" dirty="0">
                <a:solidFill>
                  <a:schemeClr val="bg1"/>
                </a:solidFill>
              </a:rPr>
              <a:t>業界</a:t>
            </a:r>
            <a:r>
              <a:rPr lang="zh-TW" altLang="en-US" sz="4000" dirty="0">
                <a:solidFill>
                  <a:schemeClr val="bg1"/>
                </a:solidFill>
              </a:rPr>
              <a:t> </a:t>
            </a:r>
            <a:r>
              <a:rPr lang="zh-TW" altLang="en-US" dirty="0">
                <a:solidFill>
                  <a:schemeClr val="bg1"/>
                </a:solidFill>
              </a:rPr>
              <a:t>與 </a:t>
            </a:r>
            <a:r>
              <a:rPr lang="zh-TW" altLang="en-US" sz="3800" dirty="0">
                <a:solidFill>
                  <a:schemeClr val="bg1"/>
                </a:solidFill>
              </a:rPr>
              <a:t>教育界</a:t>
            </a:r>
            <a:r>
              <a:rPr lang="zh-TW" altLang="en-US" sz="4000" dirty="0">
                <a:solidFill>
                  <a:schemeClr val="bg1"/>
                </a:solidFill>
              </a:rPr>
              <a:t> </a:t>
            </a:r>
            <a:r>
              <a:rPr lang="zh-TW" altLang="en-US" dirty="0">
                <a:solidFill>
                  <a:schemeClr val="bg1"/>
                </a:solidFill>
              </a:rPr>
              <a:t>雙重資歷</a:t>
            </a: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50" y="1067298"/>
            <a:ext cx="1767830" cy="261256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631" y="2685689"/>
            <a:ext cx="4479169" cy="3534510"/>
          </a:xfrm>
          <a:prstGeom prst="rect">
            <a:avLst/>
          </a:prstGeom>
        </p:spPr>
      </p:pic>
      <p:sp>
        <p:nvSpPr>
          <p:cNvPr id="24" name="文字方塊 23"/>
          <p:cNvSpPr txBox="1"/>
          <p:nvPr/>
        </p:nvSpPr>
        <p:spPr>
          <a:xfrm>
            <a:off x="863032" y="2175641"/>
            <a:ext cx="332655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500" b="1" dirty="0">
                <a:ln w="66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latin typeface="+mn-ea"/>
              </a:rPr>
              <a:t>各處室歷練完整</a:t>
            </a:r>
          </a:p>
        </p:txBody>
      </p:sp>
      <p:sp>
        <p:nvSpPr>
          <p:cNvPr id="25" name="Title 20"/>
          <p:cNvSpPr txBox="1">
            <a:spLocks/>
          </p:cNvSpPr>
          <p:nvPr/>
        </p:nvSpPr>
        <p:spPr>
          <a:xfrm>
            <a:off x="5408931" y="1762294"/>
            <a:ext cx="5620415" cy="44627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marL="536575" lvl="0" indent="-536575" algn="l">
              <a:spcBef>
                <a:spcPts val="600"/>
              </a:spcBef>
              <a:spcAft>
                <a:spcPts val="600"/>
              </a:spcAft>
              <a:buFontTx/>
              <a:buChar char="۞"/>
            </a:pPr>
            <a:r>
              <a:rPr lang="zh-TW" altLang="en-US" b="1" dirty="0">
                <a:solidFill>
                  <a:srgbClr val="C00000"/>
                </a:solidFill>
                <a:latin typeface="+mn-ea"/>
                <a:ea typeface="+mn-ea"/>
              </a:rPr>
              <a:t>服務於</a:t>
            </a:r>
            <a:r>
              <a:rPr lang="zh-TW" altLang="zh-TW" b="1" dirty="0">
                <a:solidFill>
                  <a:srgbClr val="C00000"/>
                </a:solidFill>
                <a:latin typeface="+mn-ea"/>
                <a:ea typeface="+mn-ea"/>
              </a:rPr>
              <a:t>業界及多種教育體制：</a:t>
            </a:r>
            <a:endParaRPr lang="en-US" altLang="zh-TW" b="1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3523" y="2683613"/>
            <a:ext cx="6548192" cy="3470436"/>
          </a:xfrm>
          <a:prstGeom prst="rect">
            <a:avLst/>
          </a:prstGeom>
        </p:spPr>
      </p:pic>
      <p:sp>
        <p:nvSpPr>
          <p:cNvPr id="30" name="文字方塊 29"/>
          <p:cNvSpPr txBox="1"/>
          <p:nvPr/>
        </p:nvSpPr>
        <p:spPr>
          <a:xfrm>
            <a:off x="6107892" y="2171796"/>
            <a:ext cx="422423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</a:rPr>
              <a:t>從綜高、普高到國中</a:t>
            </a:r>
          </a:p>
        </p:txBody>
      </p:sp>
    </p:spTree>
    <p:extLst>
      <p:ext uri="{BB962C8B-B14F-4D97-AF65-F5344CB8AC3E}">
        <p14:creationId xmlns:p14="http://schemas.microsoft.com/office/powerpoint/2010/main" val="426974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8" grpId="0" animBg="1"/>
      <p:bldP spid="14" grpId="0"/>
      <p:bldP spid="21" grpId="0" uiExpand="1" build="p" animBg="1"/>
      <p:bldP spid="24" grpId="0"/>
      <p:bldP spid="25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-7502" y="1244529"/>
            <a:ext cx="6551073" cy="5613470"/>
          </a:xfrm>
          <a:prstGeom prst="rect">
            <a:avLst/>
          </a:prstGeom>
          <a:solidFill>
            <a:schemeClr val="accent1">
              <a:lumMod val="40000"/>
              <a:lumOff val="60000"/>
              <a:alpha val="1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543675" y="1244530"/>
            <a:ext cx="5621277" cy="5613470"/>
          </a:xfrm>
          <a:prstGeom prst="rect">
            <a:avLst/>
          </a:prstGeom>
          <a:solidFill>
            <a:schemeClr val="accent2">
              <a:lumMod val="40000"/>
              <a:lumOff val="60000"/>
              <a:alpha val="1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Title 20"/>
          <p:cNvSpPr txBox="1">
            <a:spLocks/>
          </p:cNvSpPr>
          <p:nvPr/>
        </p:nvSpPr>
        <p:spPr>
          <a:xfrm>
            <a:off x="276932" y="1751841"/>
            <a:ext cx="4124947" cy="44627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marL="536575" lvl="0" indent="-536575" algn="l">
              <a:spcBef>
                <a:spcPts val="600"/>
              </a:spcBef>
              <a:spcAft>
                <a:spcPts val="600"/>
              </a:spcAft>
              <a:buFontTx/>
              <a:buChar char="۞"/>
            </a:pPr>
            <a:r>
              <a:rPr lang="zh-TW" altLang="en-US" b="1" dirty="0">
                <a:solidFill>
                  <a:srgbClr val="273E89"/>
                </a:solidFill>
                <a:latin typeface="+mn-ea"/>
                <a:ea typeface="+mn-ea"/>
              </a:rPr>
              <a:t>新課綱相關</a:t>
            </a:r>
            <a:endParaRPr lang="en-US" altLang="zh-TW" b="1" dirty="0">
              <a:solidFill>
                <a:srgbClr val="273E89"/>
              </a:solidFill>
              <a:latin typeface="+mn-ea"/>
              <a:ea typeface="+mn-ea"/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15549"/>
            <a:ext cx="1726065" cy="839020"/>
          </a:xfrm>
          <a:prstGeom prst="rect">
            <a:avLst/>
          </a:prstGeom>
        </p:spPr>
      </p:pic>
      <p:sp>
        <p:nvSpPr>
          <p:cNvPr id="21" name="文字版面配置區 1">
            <a:extLst>
              <a:ext uri="{FF2B5EF4-FFF2-40B4-BE49-F238E27FC236}">
                <a16:creationId xmlns:a16="http://schemas.microsoft.com/office/drawing/2014/main" id="{1CCE9D2C-7F80-4F61-8E68-F52C29A04B90}"/>
              </a:ext>
            </a:extLst>
          </p:cNvPr>
          <p:cNvSpPr txBox="1">
            <a:spLocks/>
          </p:cNvSpPr>
          <p:nvPr/>
        </p:nvSpPr>
        <p:spPr>
          <a:xfrm>
            <a:off x="5393522" y="390054"/>
            <a:ext cx="5072071" cy="5425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20000"/>
                <a:lumOff val="80000"/>
              </a:schemeClr>
            </a:solidFill>
          </a:ln>
          <a:effectLst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b="1" dirty="0">
                <a:solidFill>
                  <a:schemeClr val="bg1"/>
                </a:solidFill>
              </a:rPr>
              <a:t>親身參與</a:t>
            </a:r>
            <a:r>
              <a:rPr lang="zh-TW" altLang="en-US" dirty="0">
                <a:solidFill>
                  <a:schemeClr val="bg1"/>
                </a:solidFill>
              </a:rPr>
              <a:t>重要教育變革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674463" y="2198117"/>
            <a:ext cx="557075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500" b="1" dirty="0">
                <a:ln w="66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latin typeface="+mn-ea"/>
              </a:rPr>
              <a:t>熟悉新課綱各項規範與業務</a:t>
            </a:r>
          </a:p>
        </p:txBody>
      </p:sp>
      <p:sp>
        <p:nvSpPr>
          <p:cNvPr id="25" name="Title 20"/>
          <p:cNvSpPr txBox="1">
            <a:spLocks/>
          </p:cNvSpPr>
          <p:nvPr/>
        </p:nvSpPr>
        <p:spPr>
          <a:xfrm>
            <a:off x="6941102" y="1762294"/>
            <a:ext cx="4088244" cy="44627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marL="536575" lvl="0" indent="-536575" algn="l">
              <a:spcBef>
                <a:spcPts val="600"/>
              </a:spcBef>
              <a:spcAft>
                <a:spcPts val="600"/>
              </a:spcAft>
              <a:buFontTx/>
              <a:buChar char="۞"/>
            </a:pPr>
            <a:r>
              <a:rPr lang="zh-TW" altLang="en-US" b="1" dirty="0">
                <a:solidFill>
                  <a:srgbClr val="C00000"/>
                </a:solidFill>
                <a:latin typeface="+mn-ea"/>
                <a:ea typeface="+mn-ea"/>
              </a:rPr>
              <a:t>多元入學宣講與承辦</a:t>
            </a:r>
            <a:endParaRPr lang="en-US" altLang="zh-TW" b="1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7057125" y="2506234"/>
            <a:ext cx="467307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</a:rPr>
              <a:t>了解國、高中升學進路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545" y="2705427"/>
            <a:ext cx="6016591" cy="370474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713" y="2973975"/>
            <a:ext cx="5403362" cy="1941966"/>
          </a:xfrm>
          <a:prstGeom prst="rect">
            <a:avLst/>
          </a:prstGeom>
        </p:spPr>
      </p:pic>
      <p:sp>
        <p:nvSpPr>
          <p:cNvPr id="26" name="文本框 6"/>
          <p:cNvSpPr txBox="1"/>
          <p:nvPr/>
        </p:nvSpPr>
        <p:spPr>
          <a:xfrm>
            <a:off x="1483151" y="256565"/>
            <a:ext cx="364715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500" b="1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二、服務績效</a:t>
            </a:r>
            <a:endParaRPr lang="zh-CN" altLang="en-US" sz="4500" b="1" dirty="0">
              <a:solidFill>
                <a:schemeClr val="accent2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7" name="组合 12"/>
          <p:cNvGrpSpPr/>
          <p:nvPr/>
        </p:nvGrpSpPr>
        <p:grpSpPr>
          <a:xfrm>
            <a:off x="970279" y="1173427"/>
            <a:ext cx="11101697" cy="232067"/>
            <a:chOff x="3399949" y="4067540"/>
            <a:chExt cx="12810401" cy="267784"/>
          </a:xfrm>
          <a:solidFill>
            <a:schemeClr val="accent2"/>
          </a:solidFill>
        </p:grpSpPr>
        <p:sp>
          <p:nvSpPr>
            <p:cNvPr id="28" name="任意多边形 8"/>
            <p:cNvSpPr/>
            <p:nvPr/>
          </p:nvSpPr>
          <p:spPr>
            <a:xfrm>
              <a:off x="6026598" y="4067540"/>
              <a:ext cx="138804" cy="267784"/>
            </a:xfrm>
            <a:custGeom>
              <a:avLst/>
              <a:gdLst>
                <a:gd name="connsiteX0" fmla="*/ 69402 w 138804"/>
                <a:gd name="connsiteY0" fmla="*/ 0 h 267784"/>
                <a:gd name="connsiteX1" fmla="*/ 138804 w 138804"/>
                <a:gd name="connsiteY1" fmla="*/ 78286 h 267784"/>
                <a:gd name="connsiteX2" fmla="*/ 69402 w 138804"/>
                <a:gd name="connsiteY2" fmla="*/ 267784 h 267784"/>
                <a:gd name="connsiteX3" fmla="*/ 0 w 138804"/>
                <a:gd name="connsiteY3" fmla="*/ 78286 h 267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804" h="267784">
                  <a:moveTo>
                    <a:pt x="69402" y="0"/>
                  </a:moveTo>
                  <a:lnTo>
                    <a:pt x="138804" y="78286"/>
                  </a:lnTo>
                  <a:lnTo>
                    <a:pt x="69402" y="267784"/>
                  </a:lnTo>
                  <a:lnTo>
                    <a:pt x="0" y="78286"/>
                  </a:lnTo>
                  <a:close/>
                </a:path>
              </a:pathLst>
            </a:custGeom>
            <a:grpFill/>
            <a:ln>
              <a:solidFill>
                <a:srgbClr val="FD94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9" name="组合 9"/>
            <p:cNvGrpSpPr/>
            <p:nvPr/>
          </p:nvGrpSpPr>
          <p:grpSpPr>
            <a:xfrm>
              <a:off x="3399949" y="4149586"/>
              <a:ext cx="12810401" cy="0"/>
              <a:chOff x="3394710" y="4250530"/>
              <a:chExt cx="12810401" cy="0"/>
            </a:xfrm>
            <a:grpFill/>
          </p:grpSpPr>
          <p:cxnSp>
            <p:nvCxnSpPr>
              <p:cNvPr id="31" name="直接连接符 10"/>
              <p:cNvCxnSpPr/>
              <p:nvPr/>
            </p:nvCxnSpPr>
            <p:spPr>
              <a:xfrm>
                <a:off x="6267450" y="4250530"/>
                <a:ext cx="9937661" cy="0"/>
              </a:xfrm>
              <a:prstGeom prst="line">
                <a:avLst/>
              </a:prstGeom>
              <a:grpFill/>
              <a:ln>
                <a:solidFill>
                  <a:srgbClr val="FD94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11"/>
              <p:cNvCxnSpPr/>
              <p:nvPr/>
            </p:nvCxnSpPr>
            <p:spPr>
              <a:xfrm>
                <a:off x="3394710" y="4250530"/>
                <a:ext cx="2519363" cy="0"/>
              </a:xfrm>
              <a:prstGeom prst="line">
                <a:avLst/>
              </a:prstGeom>
              <a:grpFill/>
              <a:ln>
                <a:solidFill>
                  <a:srgbClr val="FD94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4" name="圖片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50" y="1067298"/>
            <a:ext cx="1767830" cy="26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5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8" grpId="0" animBg="1"/>
      <p:bldP spid="14" grpId="0"/>
      <p:bldP spid="21" grpId="0" uiExpand="1" build="p" animBg="1"/>
      <p:bldP spid="24" grpId="0"/>
      <p:bldP spid="25" grpId="0"/>
      <p:bldP spid="30" grpId="0"/>
      <p:bldP spid="26" grpId="0"/>
      <p:bldP spid="2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15549"/>
            <a:ext cx="1726065" cy="839020"/>
          </a:xfrm>
          <a:prstGeom prst="rect">
            <a:avLst/>
          </a:prstGeom>
        </p:spPr>
      </p:pic>
      <p:sp>
        <p:nvSpPr>
          <p:cNvPr id="21" name="文字版面配置區 1">
            <a:extLst>
              <a:ext uri="{FF2B5EF4-FFF2-40B4-BE49-F238E27FC236}">
                <a16:creationId xmlns:a16="http://schemas.microsoft.com/office/drawing/2014/main" id="{1CCE9D2C-7F80-4F61-8E68-F52C29A04B90}"/>
              </a:ext>
            </a:extLst>
          </p:cNvPr>
          <p:cNvSpPr txBox="1">
            <a:spLocks/>
          </p:cNvSpPr>
          <p:nvPr/>
        </p:nvSpPr>
        <p:spPr>
          <a:xfrm>
            <a:off x="5393522" y="390054"/>
            <a:ext cx="5072071" cy="5425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20000"/>
                <a:lumOff val="80000"/>
              </a:schemeClr>
            </a:solidFill>
          </a:ln>
          <a:effectLst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>
                <a:solidFill>
                  <a:schemeClr val="bg1"/>
                </a:solidFill>
              </a:rPr>
              <a:t>積極爭取經費改善學校設備</a:t>
            </a:r>
          </a:p>
        </p:txBody>
      </p:sp>
      <p:sp>
        <p:nvSpPr>
          <p:cNvPr id="26" name="文本框 6"/>
          <p:cNvSpPr txBox="1"/>
          <p:nvPr/>
        </p:nvSpPr>
        <p:spPr>
          <a:xfrm>
            <a:off x="1483151" y="256565"/>
            <a:ext cx="364715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500" b="1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二、服務績效</a:t>
            </a:r>
            <a:endParaRPr lang="zh-CN" altLang="en-US" sz="4500" b="1" dirty="0">
              <a:solidFill>
                <a:schemeClr val="accent2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7" name="组合 12"/>
          <p:cNvGrpSpPr/>
          <p:nvPr/>
        </p:nvGrpSpPr>
        <p:grpSpPr>
          <a:xfrm>
            <a:off x="970279" y="1173427"/>
            <a:ext cx="11101697" cy="232067"/>
            <a:chOff x="3399949" y="4067540"/>
            <a:chExt cx="12810401" cy="267784"/>
          </a:xfrm>
          <a:solidFill>
            <a:schemeClr val="accent2"/>
          </a:solidFill>
        </p:grpSpPr>
        <p:sp>
          <p:nvSpPr>
            <p:cNvPr id="28" name="任意多边形 8"/>
            <p:cNvSpPr/>
            <p:nvPr/>
          </p:nvSpPr>
          <p:spPr>
            <a:xfrm>
              <a:off x="6026598" y="4067540"/>
              <a:ext cx="138804" cy="267784"/>
            </a:xfrm>
            <a:custGeom>
              <a:avLst/>
              <a:gdLst>
                <a:gd name="connsiteX0" fmla="*/ 69402 w 138804"/>
                <a:gd name="connsiteY0" fmla="*/ 0 h 267784"/>
                <a:gd name="connsiteX1" fmla="*/ 138804 w 138804"/>
                <a:gd name="connsiteY1" fmla="*/ 78286 h 267784"/>
                <a:gd name="connsiteX2" fmla="*/ 69402 w 138804"/>
                <a:gd name="connsiteY2" fmla="*/ 267784 h 267784"/>
                <a:gd name="connsiteX3" fmla="*/ 0 w 138804"/>
                <a:gd name="connsiteY3" fmla="*/ 78286 h 267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804" h="267784">
                  <a:moveTo>
                    <a:pt x="69402" y="0"/>
                  </a:moveTo>
                  <a:lnTo>
                    <a:pt x="138804" y="78286"/>
                  </a:lnTo>
                  <a:lnTo>
                    <a:pt x="69402" y="267784"/>
                  </a:lnTo>
                  <a:lnTo>
                    <a:pt x="0" y="78286"/>
                  </a:lnTo>
                  <a:close/>
                </a:path>
              </a:pathLst>
            </a:custGeom>
            <a:grpFill/>
            <a:ln>
              <a:solidFill>
                <a:srgbClr val="FD94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9" name="组合 9"/>
            <p:cNvGrpSpPr/>
            <p:nvPr/>
          </p:nvGrpSpPr>
          <p:grpSpPr>
            <a:xfrm>
              <a:off x="3399949" y="4149586"/>
              <a:ext cx="12810401" cy="0"/>
              <a:chOff x="3394710" y="4250530"/>
              <a:chExt cx="12810401" cy="0"/>
            </a:xfrm>
            <a:grpFill/>
          </p:grpSpPr>
          <p:cxnSp>
            <p:nvCxnSpPr>
              <p:cNvPr id="31" name="直接连接符 10"/>
              <p:cNvCxnSpPr/>
              <p:nvPr/>
            </p:nvCxnSpPr>
            <p:spPr>
              <a:xfrm>
                <a:off x="6267450" y="4250530"/>
                <a:ext cx="9937661" cy="0"/>
              </a:xfrm>
              <a:prstGeom prst="line">
                <a:avLst/>
              </a:prstGeom>
              <a:grpFill/>
              <a:ln>
                <a:solidFill>
                  <a:srgbClr val="FD94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11"/>
              <p:cNvCxnSpPr/>
              <p:nvPr/>
            </p:nvCxnSpPr>
            <p:spPr>
              <a:xfrm>
                <a:off x="3394710" y="4250530"/>
                <a:ext cx="2519363" cy="0"/>
              </a:xfrm>
              <a:prstGeom prst="line">
                <a:avLst/>
              </a:prstGeom>
              <a:grpFill/>
              <a:ln>
                <a:solidFill>
                  <a:srgbClr val="FD94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4" name="圖片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50" y="1067298"/>
            <a:ext cx="1767830" cy="261256"/>
          </a:xfrm>
          <a:prstGeom prst="rect">
            <a:avLst/>
          </a:prstGeom>
        </p:spPr>
      </p:pic>
      <p:pic>
        <p:nvPicPr>
          <p:cNvPr id="40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3" t="14717" r="1732" b="31794"/>
          <a:stretch/>
        </p:blipFill>
        <p:spPr>
          <a:xfrm>
            <a:off x="437948" y="1556454"/>
            <a:ext cx="6125907" cy="2214763"/>
          </a:xfrm>
          <a:prstGeom prst="rect">
            <a:avLst/>
          </a:prstGeom>
          <a:effectLst/>
        </p:spPr>
      </p:pic>
      <p:sp>
        <p:nvSpPr>
          <p:cNvPr id="41" name="任意多边形 3"/>
          <p:cNvSpPr/>
          <p:nvPr/>
        </p:nvSpPr>
        <p:spPr>
          <a:xfrm>
            <a:off x="6175179" y="1556454"/>
            <a:ext cx="5925878" cy="3828134"/>
          </a:xfrm>
          <a:custGeom>
            <a:avLst/>
            <a:gdLst>
              <a:gd name="connsiteX0" fmla="*/ 150017 w 2226243"/>
              <a:gd name="connsiteY0" fmla="*/ 0 h 2076226"/>
              <a:gd name="connsiteX1" fmla="*/ 2226243 w 2226243"/>
              <a:gd name="connsiteY1" fmla="*/ 0 h 2076226"/>
              <a:gd name="connsiteX2" fmla="*/ 2226243 w 2226243"/>
              <a:gd name="connsiteY2" fmla="*/ 2076226 h 2076226"/>
              <a:gd name="connsiteX3" fmla="*/ 150017 w 2226243"/>
              <a:gd name="connsiteY3" fmla="*/ 2076226 h 2076226"/>
              <a:gd name="connsiteX4" fmla="*/ 150017 w 2226243"/>
              <a:gd name="connsiteY4" fmla="*/ 1125123 h 2076226"/>
              <a:gd name="connsiteX5" fmla="*/ 0 w 2226243"/>
              <a:gd name="connsiteY5" fmla="*/ 1038114 h 2076226"/>
              <a:gd name="connsiteX6" fmla="*/ 150017 w 2226243"/>
              <a:gd name="connsiteY6" fmla="*/ 951104 h 207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6243" h="2076226">
                <a:moveTo>
                  <a:pt x="150017" y="0"/>
                </a:moveTo>
                <a:lnTo>
                  <a:pt x="2226243" y="0"/>
                </a:lnTo>
                <a:lnTo>
                  <a:pt x="2226243" y="2076226"/>
                </a:lnTo>
                <a:lnTo>
                  <a:pt x="150017" y="2076226"/>
                </a:lnTo>
                <a:lnTo>
                  <a:pt x="150017" y="1125123"/>
                </a:lnTo>
                <a:lnTo>
                  <a:pt x="0" y="1038114"/>
                </a:lnTo>
                <a:lnTo>
                  <a:pt x="150017" y="951104"/>
                </a:lnTo>
                <a:close/>
              </a:path>
            </a:pathLst>
          </a:custGeom>
          <a:solidFill>
            <a:srgbClr val="AF935C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60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42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5" r="15390" b="13618"/>
          <a:stretch/>
        </p:blipFill>
        <p:spPr>
          <a:xfrm>
            <a:off x="3338847" y="4275456"/>
            <a:ext cx="2887134" cy="2094608"/>
          </a:xfrm>
          <a:prstGeom prst="rect">
            <a:avLst/>
          </a:prstGeom>
          <a:effectLst/>
        </p:spPr>
      </p:pic>
      <p:sp>
        <p:nvSpPr>
          <p:cNvPr id="43" name="任意多边形 8"/>
          <p:cNvSpPr/>
          <p:nvPr/>
        </p:nvSpPr>
        <p:spPr>
          <a:xfrm>
            <a:off x="437949" y="4293837"/>
            <a:ext cx="3100954" cy="2076226"/>
          </a:xfrm>
          <a:custGeom>
            <a:avLst/>
            <a:gdLst>
              <a:gd name="connsiteX0" fmla="*/ 0 w 2224679"/>
              <a:gd name="connsiteY0" fmla="*/ 0 h 2076226"/>
              <a:gd name="connsiteX1" fmla="*/ 2076226 w 2224679"/>
              <a:gd name="connsiteY1" fmla="*/ 0 h 2076226"/>
              <a:gd name="connsiteX2" fmla="*/ 2076226 w 2224679"/>
              <a:gd name="connsiteY2" fmla="*/ 952011 h 2076226"/>
              <a:gd name="connsiteX3" fmla="*/ 2224679 w 2224679"/>
              <a:gd name="connsiteY3" fmla="*/ 1038114 h 2076226"/>
              <a:gd name="connsiteX4" fmla="*/ 2076226 w 2224679"/>
              <a:gd name="connsiteY4" fmla="*/ 1124216 h 2076226"/>
              <a:gd name="connsiteX5" fmla="*/ 2076226 w 2224679"/>
              <a:gd name="connsiteY5" fmla="*/ 2076226 h 2076226"/>
              <a:gd name="connsiteX6" fmla="*/ 0 w 2224679"/>
              <a:gd name="connsiteY6" fmla="*/ 2076226 h 207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4679" h="2076226">
                <a:moveTo>
                  <a:pt x="0" y="0"/>
                </a:moveTo>
                <a:lnTo>
                  <a:pt x="2076226" y="0"/>
                </a:lnTo>
                <a:lnTo>
                  <a:pt x="2076226" y="952011"/>
                </a:lnTo>
                <a:lnTo>
                  <a:pt x="2224679" y="1038114"/>
                </a:lnTo>
                <a:lnTo>
                  <a:pt x="2076226" y="1124216"/>
                </a:lnTo>
                <a:lnTo>
                  <a:pt x="2076226" y="2076226"/>
                </a:lnTo>
                <a:lnTo>
                  <a:pt x="0" y="2076226"/>
                </a:lnTo>
                <a:close/>
              </a:path>
            </a:pathLst>
          </a:custGeom>
          <a:solidFill>
            <a:srgbClr val="AF935C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6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4" name="TextBox 28"/>
          <p:cNvSpPr txBox="1"/>
          <p:nvPr/>
        </p:nvSpPr>
        <p:spPr>
          <a:xfrm>
            <a:off x="6756253" y="1731068"/>
            <a:ext cx="1646605" cy="341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zh-TW" altLang="en-US" sz="2000" b="1" dirty="0">
                <a:solidFill>
                  <a:prstClr val="white"/>
                </a:solidFill>
                <a:cs typeface="+mn-ea"/>
                <a:sym typeface="+mn-lt"/>
              </a:rPr>
              <a:t>教務主任 </a:t>
            </a:r>
            <a:r>
              <a:rPr lang="zh-CN" altLang="en-US" sz="2000" b="1" dirty="0">
                <a:solidFill>
                  <a:prstClr val="white"/>
                </a:solidFill>
                <a:cs typeface="+mn-ea"/>
                <a:sym typeface="+mn-lt"/>
              </a:rPr>
              <a:t> </a:t>
            </a:r>
            <a:r>
              <a:rPr lang="zh-TW" altLang="en-US" sz="1200" dirty="0">
                <a:solidFill>
                  <a:prstClr val="white"/>
                </a:solidFill>
                <a:cs typeface="+mn-ea"/>
                <a:sym typeface="+mn-lt"/>
              </a:rPr>
              <a:t>期間</a:t>
            </a:r>
            <a:endParaRPr lang="zh-CN" altLang="en-US" sz="12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768335" y="2105403"/>
            <a:ext cx="5417387" cy="3195125"/>
          </a:xfrm>
          <a:prstGeom prst="rect">
            <a:avLst/>
          </a:prstGeom>
        </p:spPr>
        <p:txBody>
          <a:bodyPr wrap="square" lIns="91840" tIns="45920" rIns="91840" bIns="45920">
            <a:spAutoFit/>
          </a:bodyPr>
          <a:lstStyle/>
          <a:p>
            <a:pPr>
              <a:lnSpc>
                <a:spcPct val="140000"/>
              </a:lnSpc>
            </a:pPr>
            <a:r>
              <a:rPr lang="zh-TW" altLang="zh-TW" dirty="0"/>
              <a:t>持續申辦高中</a:t>
            </a:r>
            <a:r>
              <a:rPr lang="zh-TW" altLang="zh-TW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優質化與均質化計畫</a:t>
            </a:r>
            <a:r>
              <a:rPr lang="zh-TW" altLang="zh-TW" dirty="0"/>
              <a:t>、</a:t>
            </a:r>
            <a:r>
              <a:rPr lang="zh-TW" altLang="zh-TW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新課綱前導學校計畫</a:t>
            </a:r>
            <a:r>
              <a:rPr lang="zh-TW" altLang="zh-TW" dirty="0"/>
              <a:t>、教育部學習區</a:t>
            </a:r>
            <a:r>
              <a:rPr lang="zh-TW" altLang="zh-TW" dirty="0">
                <a:solidFill>
                  <a:srgbClr val="FFFF00"/>
                </a:solidFill>
              </a:rPr>
              <a:t>完全免試入學</a:t>
            </a:r>
            <a:r>
              <a:rPr lang="zh-TW" altLang="zh-TW" dirty="0"/>
              <a:t>、教育部充實學生</a:t>
            </a:r>
            <a:r>
              <a:rPr lang="zh-TW" altLang="zh-TW" dirty="0">
                <a:solidFill>
                  <a:schemeClr val="tx2">
                    <a:lumMod val="20000"/>
                    <a:lumOff val="80000"/>
                  </a:schemeClr>
                </a:solidFill>
              </a:rPr>
              <a:t>自主學習空間</a:t>
            </a:r>
            <a:r>
              <a:rPr lang="zh-TW" altLang="zh-TW" dirty="0"/>
              <a:t>及設施計畫、</a:t>
            </a:r>
            <a:r>
              <a:rPr lang="zh-TW" altLang="zh-TW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非山非市</a:t>
            </a:r>
            <a:r>
              <a:rPr lang="zh-TW" altLang="zh-TW" dirty="0"/>
              <a:t>編制外代理教師及行政人力實施計畫、科技輔助教學與學習計畫、行動學習計畫、</a:t>
            </a:r>
            <a:r>
              <a:rPr lang="zh-TW" altLang="zh-TW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科技輔助自主學習</a:t>
            </a:r>
            <a:r>
              <a:rPr lang="zh-TW" altLang="zh-TW" dirty="0"/>
              <a:t>計畫、屏東區校長社群計畫、學習扶助、</a:t>
            </a:r>
            <a:r>
              <a:rPr lang="zh-TW" altLang="zh-TW" dirty="0">
                <a:solidFill>
                  <a:srgbClr val="FFFF99"/>
                </a:solidFill>
              </a:rPr>
              <a:t>夏日動能</a:t>
            </a:r>
            <a:r>
              <a:rPr lang="zh-TW" altLang="zh-TW" dirty="0"/>
              <a:t>、充實原住民一般教學設備、充實基礎教學實習設備、充實一般科目教學設備、續辦綜合高中計畫。</a:t>
            </a:r>
            <a:endParaRPr lang="zh-CN" altLang="en-US" sz="11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6" name="TextBox 28"/>
          <p:cNvSpPr txBox="1"/>
          <p:nvPr/>
        </p:nvSpPr>
        <p:spPr>
          <a:xfrm>
            <a:off x="548277" y="4430667"/>
            <a:ext cx="2484322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zh-TW" altLang="en-US" sz="2000" b="1" dirty="0">
                <a:solidFill>
                  <a:prstClr val="white"/>
                </a:solidFill>
                <a:cs typeface="+mn-ea"/>
                <a:sym typeface="+mn-lt"/>
              </a:rPr>
              <a:t>總務主任</a:t>
            </a:r>
            <a:r>
              <a:rPr lang="zh-CN" altLang="en-US" b="1" dirty="0">
                <a:solidFill>
                  <a:prstClr val="white"/>
                </a:solidFill>
                <a:cs typeface="+mn-ea"/>
                <a:sym typeface="+mn-lt"/>
              </a:rPr>
              <a:t>  </a:t>
            </a:r>
            <a:r>
              <a:rPr lang="zh-TW" altLang="en-US" sz="1200" dirty="0">
                <a:solidFill>
                  <a:prstClr val="white"/>
                </a:solidFill>
                <a:cs typeface="+mn-ea"/>
                <a:sym typeface="+mn-lt"/>
              </a:rPr>
              <a:t>期間</a:t>
            </a:r>
            <a:endParaRPr lang="zh-CN" altLang="en-US" sz="12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545081" y="4715854"/>
            <a:ext cx="2757249" cy="1659448"/>
          </a:xfrm>
          <a:prstGeom prst="rect">
            <a:avLst/>
          </a:prstGeom>
        </p:spPr>
        <p:txBody>
          <a:bodyPr wrap="square" lIns="91840" tIns="45920" rIns="91840" bIns="45920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zh-TW" sz="2000" dirty="0"/>
              <a:t>辦理學校餐廳、活動中心、宿舍</a:t>
            </a:r>
            <a:r>
              <a:rPr lang="zh-TW" altLang="zh-TW" sz="2000" dirty="0">
                <a:solidFill>
                  <a:srgbClr val="0070C0"/>
                </a:solidFill>
              </a:rPr>
              <a:t>漏水整修工程</a:t>
            </a:r>
            <a:r>
              <a:rPr lang="zh-TW" altLang="zh-TW" sz="2000" dirty="0"/>
              <a:t>、</a:t>
            </a:r>
            <a:r>
              <a:rPr lang="zh-TW" altLang="zh-TW" sz="2000" dirty="0">
                <a:solidFill>
                  <a:srgbClr val="0070C0"/>
                </a:solidFill>
              </a:rPr>
              <a:t>校園車道</a:t>
            </a:r>
            <a:r>
              <a:rPr lang="zh-TW" altLang="zh-TW" sz="2000" dirty="0"/>
              <a:t>整建工程及</a:t>
            </a:r>
            <a:r>
              <a:rPr lang="zh-TW" altLang="zh-TW" sz="2000" dirty="0">
                <a:solidFill>
                  <a:srgbClr val="0070C0"/>
                </a:solidFill>
              </a:rPr>
              <a:t>游泳池</a:t>
            </a:r>
            <a:r>
              <a:rPr lang="zh-TW" altLang="zh-TW" sz="2000" dirty="0"/>
              <a:t>整建工程。</a:t>
            </a:r>
            <a:endParaRPr lang="zh-CN" altLang="en-US" sz="20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8" name="文字方塊 47"/>
          <p:cNvSpPr txBox="1"/>
          <p:nvPr/>
        </p:nvSpPr>
        <p:spPr>
          <a:xfrm>
            <a:off x="4031527" y="5385391"/>
            <a:ext cx="377539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</a:rPr>
              <a:t>總務、教務任內，</a:t>
            </a:r>
            <a:endParaRPr lang="en-US" altLang="zh-TW" sz="3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440196" y="5363628"/>
            <a:ext cx="172354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</a:rPr>
              <a:t>超過</a:t>
            </a:r>
          </a:p>
        </p:txBody>
      </p:sp>
      <p:sp>
        <p:nvSpPr>
          <p:cNvPr id="3" name="矩形 2"/>
          <p:cNvSpPr/>
          <p:nvPr/>
        </p:nvSpPr>
        <p:spPr>
          <a:xfrm>
            <a:off x="4297006" y="5992932"/>
            <a:ext cx="28777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</a:rPr>
              <a:t>爭取競爭型經費</a:t>
            </a:r>
          </a:p>
        </p:txBody>
      </p:sp>
      <p:sp>
        <p:nvSpPr>
          <p:cNvPr id="4" name="矩形 3"/>
          <p:cNvSpPr/>
          <p:nvPr/>
        </p:nvSpPr>
        <p:spPr>
          <a:xfrm>
            <a:off x="9039561" y="5432376"/>
            <a:ext cx="28520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ln w="6600">
                  <a:solidFill>
                    <a:srgbClr val="FF00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50800" dir="5400000" algn="ctr" rotWithShape="0">
                    <a:srgbClr val="FF00FF"/>
                  </a:outerShdw>
                </a:effectLst>
                <a:latin typeface="+mn-ea"/>
              </a:rPr>
              <a:t>5000</a:t>
            </a:r>
            <a:r>
              <a:rPr lang="zh-TW" altLang="en-US" sz="6000" b="1" dirty="0">
                <a:ln w="6600">
                  <a:solidFill>
                    <a:srgbClr val="FF00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50800" dir="5400000" algn="ctr" rotWithShape="0">
                    <a:srgbClr val="FF00FF"/>
                  </a:outerShdw>
                </a:effectLst>
                <a:latin typeface="+mn-ea"/>
              </a:rPr>
              <a:t>萬</a:t>
            </a:r>
            <a:endParaRPr lang="zh-TW" altLang="en-US" sz="6000" dirty="0">
              <a:ln w="6600">
                <a:solidFill>
                  <a:srgbClr val="FF00FF"/>
                </a:solidFill>
                <a:prstDash val="solid"/>
              </a:ln>
              <a:solidFill>
                <a:schemeClr val="bg1"/>
              </a:solidFill>
              <a:effectLst>
                <a:outerShdw blurRad="50800" dist="50800" dir="5400000" algn="ctr" rotWithShape="0">
                  <a:srgbClr val="FF00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858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15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 animBg="1"/>
      <p:bldP spid="41" grpId="0" animBg="1"/>
      <p:bldP spid="43" grpId="0" animBg="1"/>
      <p:bldP spid="44" grpId="0"/>
      <p:bldP spid="45" grpId="0"/>
      <p:bldP spid="46" grpId="0"/>
      <p:bldP spid="47" grpId="0"/>
      <p:bldP spid="48" grpId="0"/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483152" y="256565"/>
            <a:ext cx="364715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500" b="1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三、專業成長</a:t>
            </a:r>
            <a:endParaRPr lang="zh-CN" altLang="en-US" sz="4500" b="1" dirty="0">
              <a:solidFill>
                <a:schemeClr val="accent2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70279" y="1173427"/>
            <a:ext cx="11101697" cy="232067"/>
            <a:chOff x="3399949" y="4067540"/>
            <a:chExt cx="12810401" cy="267784"/>
          </a:xfrm>
          <a:solidFill>
            <a:schemeClr val="accent2"/>
          </a:solidFill>
        </p:grpSpPr>
        <p:sp>
          <p:nvSpPr>
            <p:cNvPr id="9" name="任意多边形 8"/>
            <p:cNvSpPr/>
            <p:nvPr/>
          </p:nvSpPr>
          <p:spPr>
            <a:xfrm>
              <a:off x="6026598" y="4067540"/>
              <a:ext cx="138804" cy="267784"/>
            </a:xfrm>
            <a:custGeom>
              <a:avLst/>
              <a:gdLst>
                <a:gd name="connsiteX0" fmla="*/ 69402 w 138804"/>
                <a:gd name="connsiteY0" fmla="*/ 0 h 267784"/>
                <a:gd name="connsiteX1" fmla="*/ 138804 w 138804"/>
                <a:gd name="connsiteY1" fmla="*/ 78286 h 267784"/>
                <a:gd name="connsiteX2" fmla="*/ 69402 w 138804"/>
                <a:gd name="connsiteY2" fmla="*/ 267784 h 267784"/>
                <a:gd name="connsiteX3" fmla="*/ 0 w 138804"/>
                <a:gd name="connsiteY3" fmla="*/ 78286 h 267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804" h="267784">
                  <a:moveTo>
                    <a:pt x="69402" y="0"/>
                  </a:moveTo>
                  <a:lnTo>
                    <a:pt x="138804" y="78286"/>
                  </a:lnTo>
                  <a:lnTo>
                    <a:pt x="69402" y="267784"/>
                  </a:lnTo>
                  <a:lnTo>
                    <a:pt x="0" y="78286"/>
                  </a:lnTo>
                  <a:close/>
                </a:path>
              </a:pathLst>
            </a:custGeom>
            <a:grpFill/>
            <a:ln>
              <a:solidFill>
                <a:srgbClr val="FD94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399949" y="4149586"/>
              <a:ext cx="12810401" cy="0"/>
              <a:chOff x="3394710" y="4250530"/>
              <a:chExt cx="12810401" cy="0"/>
            </a:xfrm>
            <a:grpFill/>
          </p:grpSpPr>
          <p:cxnSp>
            <p:nvCxnSpPr>
              <p:cNvPr id="11" name="直接连接符 10"/>
              <p:cNvCxnSpPr/>
              <p:nvPr/>
            </p:nvCxnSpPr>
            <p:spPr>
              <a:xfrm>
                <a:off x="6267450" y="4250530"/>
                <a:ext cx="9937661" cy="0"/>
              </a:xfrm>
              <a:prstGeom prst="line">
                <a:avLst/>
              </a:prstGeom>
              <a:grpFill/>
              <a:ln>
                <a:solidFill>
                  <a:srgbClr val="FD94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3394710" y="4250530"/>
                <a:ext cx="2519363" cy="0"/>
              </a:xfrm>
              <a:prstGeom prst="line">
                <a:avLst/>
              </a:prstGeom>
              <a:grpFill/>
              <a:ln>
                <a:solidFill>
                  <a:srgbClr val="FD94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3" name="圖片 2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15549"/>
            <a:ext cx="1726065" cy="839020"/>
          </a:xfrm>
          <a:prstGeom prst="rect">
            <a:avLst/>
          </a:prstGeom>
        </p:spPr>
      </p:pic>
      <p:sp>
        <p:nvSpPr>
          <p:cNvPr id="18" name="文字版面配置區 1">
            <a:extLst>
              <a:ext uri="{FF2B5EF4-FFF2-40B4-BE49-F238E27FC236}">
                <a16:creationId xmlns:a16="http://schemas.microsoft.com/office/drawing/2014/main" id="{1CCE9D2C-7F80-4F61-8E68-F52C29A04B90}"/>
              </a:ext>
            </a:extLst>
          </p:cNvPr>
          <p:cNvSpPr txBox="1">
            <a:spLocks/>
          </p:cNvSpPr>
          <p:nvPr/>
        </p:nvSpPr>
        <p:spPr>
          <a:xfrm>
            <a:off x="5393523" y="390054"/>
            <a:ext cx="4600584" cy="5425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20000"/>
                <a:lumOff val="80000"/>
              </a:schemeClr>
            </a:solidFill>
          </a:ln>
          <a:effectLst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>
                <a:solidFill>
                  <a:schemeClr val="bg1"/>
                </a:solidFill>
              </a:rPr>
              <a:t>預備自己，耕耘每一個時刻</a:t>
            </a: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50" y="1067298"/>
            <a:ext cx="1767830" cy="261256"/>
          </a:xfrm>
          <a:prstGeom prst="rect">
            <a:avLst/>
          </a:prstGeom>
        </p:spPr>
      </p:pic>
      <p:sp>
        <p:nvSpPr>
          <p:cNvPr id="22" name="Rectangle 8"/>
          <p:cNvSpPr/>
          <p:nvPr/>
        </p:nvSpPr>
        <p:spPr>
          <a:xfrm>
            <a:off x="545600" y="1504605"/>
            <a:ext cx="3587260" cy="26703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4" name="Rectangle 8"/>
          <p:cNvSpPr/>
          <p:nvPr/>
        </p:nvSpPr>
        <p:spPr>
          <a:xfrm>
            <a:off x="4430004" y="1504605"/>
            <a:ext cx="3587260" cy="26703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5" name="Rectangle 8"/>
          <p:cNvSpPr/>
          <p:nvPr/>
        </p:nvSpPr>
        <p:spPr>
          <a:xfrm>
            <a:off x="8286590" y="1504605"/>
            <a:ext cx="3587260" cy="26703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6" name="Rectangle 8"/>
          <p:cNvSpPr/>
          <p:nvPr/>
        </p:nvSpPr>
        <p:spPr>
          <a:xfrm>
            <a:off x="1806262" y="4174929"/>
            <a:ext cx="3587260" cy="26703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7" name="文本框 16"/>
          <p:cNvSpPr txBox="1"/>
          <p:nvPr/>
        </p:nvSpPr>
        <p:spPr>
          <a:xfrm>
            <a:off x="734861" y="1744352"/>
            <a:ext cx="461665" cy="1708160"/>
          </a:xfrm>
          <a:prstGeom prst="rect">
            <a:avLst/>
          </a:prstGeom>
          <a:noFill/>
        </p:spPr>
        <p:txBody>
          <a:bodyPr vert="eaVert" wrap="none" rtlCol="0" anchor="ctr">
            <a:spAutoFit/>
          </a:bodyPr>
          <a:lstStyle/>
          <a:p>
            <a:r>
              <a:rPr lang="zh-TW" altLang="zh-TW" dirty="0"/>
              <a:t>教師證及技術士</a:t>
            </a:r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28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580" y="1662156"/>
            <a:ext cx="2657890" cy="2421783"/>
          </a:xfrm>
          <a:prstGeom prst="rect">
            <a:avLst/>
          </a:prstGeom>
        </p:spPr>
      </p:pic>
      <p:sp>
        <p:nvSpPr>
          <p:cNvPr id="29" name="文本框 25"/>
          <p:cNvSpPr txBox="1"/>
          <p:nvPr/>
        </p:nvSpPr>
        <p:spPr>
          <a:xfrm>
            <a:off x="4547083" y="1744352"/>
            <a:ext cx="461665" cy="14773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zh-TW" dirty="0"/>
              <a:t>教師專業成長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30" name="文本框 26"/>
          <p:cNvSpPr txBox="1"/>
          <p:nvPr/>
        </p:nvSpPr>
        <p:spPr>
          <a:xfrm>
            <a:off x="8501415" y="1662155"/>
            <a:ext cx="461665" cy="124649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zh-TW" dirty="0"/>
              <a:t>總務處知能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31" name="文本框 27"/>
          <p:cNvSpPr txBox="1"/>
          <p:nvPr/>
        </p:nvSpPr>
        <p:spPr>
          <a:xfrm>
            <a:off x="1936449" y="4282589"/>
            <a:ext cx="461665" cy="159500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zh-TW" dirty="0"/>
              <a:t>環保相關知能</a:t>
            </a:r>
            <a:endParaRPr lang="zh-CN" altLang="en-US" sz="2000" dirty="0">
              <a:cs typeface="+mn-ea"/>
              <a:sym typeface="+mn-lt"/>
            </a:endParaRPr>
          </a:p>
        </p:txBody>
      </p:sp>
      <p:pic>
        <p:nvPicPr>
          <p:cNvPr id="32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236" y="1625706"/>
            <a:ext cx="2715904" cy="2502336"/>
          </a:xfrm>
          <a:prstGeom prst="rect">
            <a:avLst/>
          </a:prstGeom>
        </p:spPr>
      </p:pic>
      <p:pic>
        <p:nvPicPr>
          <p:cNvPr id="33" name="图片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578" y="1675826"/>
            <a:ext cx="2620902" cy="2405063"/>
          </a:xfrm>
          <a:prstGeom prst="rect">
            <a:avLst/>
          </a:prstGeom>
        </p:spPr>
      </p:pic>
      <p:pic>
        <p:nvPicPr>
          <p:cNvPr id="34" name="图片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494" y="4332479"/>
            <a:ext cx="2715904" cy="242178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223634" y="4507494"/>
            <a:ext cx="592982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4000" b="1" u="dbl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</a:rPr>
              <a:t>6</a:t>
            </a:r>
            <a:r>
              <a:rPr lang="zh-TW" altLang="zh-TW" sz="4000" b="1" u="dbl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</a:rPr>
              <a:t>張</a:t>
            </a:r>
            <a:r>
              <a:rPr lang="zh-TW" altLang="en-US" sz="4000" b="1" u="dbl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</a:rPr>
              <a:t> </a:t>
            </a:r>
            <a:r>
              <a:rPr lang="zh-TW" altLang="zh-TW" sz="4000" b="1" u="dbl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</a:rPr>
              <a:t>教師證，</a:t>
            </a:r>
            <a:endParaRPr lang="en-US" altLang="zh-TW" sz="4000" b="1" u="dbl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4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+mn-ea"/>
              </a:rPr>
              <a:t>    </a:t>
            </a:r>
            <a:r>
              <a:rPr lang="en-US" altLang="zh-TW" sz="4000" b="1" u="dbl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</a:rPr>
              <a:t>1</a:t>
            </a:r>
            <a:r>
              <a:rPr lang="zh-TW" altLang="zh-TW" sz="4000" b="1" u="dbl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</a:rPr>
              <a:t>張</a:t>
            </a:r>
            <a:r>
              <a:rPr lang="zh-TW" altLang="en-US" sz="4000" b="1" u="dbl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</a:rPr>
              <a:t> </a:t>
            </a:r>
            <a:r>
              <a:rPr lang="zh-TW" altLang="zh-TW" sz="4000" b="1" u="dbl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</a:rPr>
              <a:t>乙級技術證，</a:t>
            </a:r>
            <a:endParaRPr lang="en-US" altLang="zh-TW" sz="4000" b="1" u="dbl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4000" b="1" u="dbl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</a:rPr>
              <a:t>        </a:t>
            </a:r>
            <a:r>
              <a:rPr lang="zh-TW" altLang="zh-TW" sz="4000" b="1" u="dbl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</a:rPr>
              <a:t>至少</a:t>
            </a:r>
            <a:r>
              <a:rPr lang="en-US" altLang="zh-TW" sz="4000" b="1" u="dbl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</a:rPr>
              <a:t>16</a:t>
            </a:r>
            <a:r>
              <a:rPr lang="zh-TW" altLang="zh-TW" sz="4000" b="1" u="dbl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</a:rPr>
              <a:t>張</a:t>
            </a:r>
            <a:r>
              <a:rPr lang="zh-TW" altLang="en-US" sz="4000" b="1" u="dbl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</a:rPr>
              <a:t>  </a:t>
            </a:r>
            <a:r>
              <a:rPr lang="zh-TW" altLang="zh-TW" sz="4000" b="1" u="dbl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</a:rPr>
              <a:t>專業證照</a:t>
            </a:r>
            <a:endParaRPr lang="zh-TW" alt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ea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199266">
            <a:off x="5179885" y="4117030"/>
            <a:ext cx="1424968" cy="93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5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7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2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75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/>
      <p:bldP spid="7" grpId="1" uiExpand="1"/>
      <p:bldP spid="18" grpId="0" uiExpand="1" build="p" animBg="1"/>
      <p:bldP spid="22" grpId="0" uiExpand="1" animBg="1"/>
      <p:bldP spid="24" grpId="0" uiExpand="1" animBg="1"/>
      <p:bldP spid="25" grpId="0" uiExpand="1" animBg="1"/>
      <p:bldP spid="26" grpId="0" uiExpand="1" animBg="1"/>
      <p:bldP spid="27" grpId="0" uiExpand="1"/>
      <p:bldP spid="29" grpId="0" uiExpand="1"/>
      <p:bldP spid="30" grpId="0" uiExpand="1"/>
      <p:bldP spid="31" grpId="0" uiExpand="1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483155" y="256565"/>
            <a:ext cx="364715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500" b="1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四、教學獎項</a:t>
            </a:r>
            <a:endParaRPr lang="zh-CN" altLang="en-US" sz="4500" b="1" dirty="0">
              <a:solidFill>
                <a:schemeClr val="accent2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70279" y="1173427"/>
            <a:ext cx="11101697" cy="232067"/>
            <a:chOff x="3399949" y="4067540"/>
            <a:chExt cx="12810401" cy="267784"/>
          </a:xfrm>
          <a:solidFill>
            <a:schemeClr val="accent2"/>
          </a:solidFill>
        </p:grpSpPr>
        <p:sp>
          <p:nvSpPr>
            <p:cNvPr id="9" name="任意多边形 8"/>
            <p:cNvSpPr/>
            <p:nvPr/>
          </p:nvSpPr>
          <p:spPr>
            <a:xfrm>
              <a:off x="6026598" y="4067540"/>
              <a:ext cx="138804" cy="267784"/>
            </a:xfrm>
            <a:custGeom>
              <a:avLst/>
              <a:gdLst>
                <a:gd name="connsiteX0" fmla="*/ 69402 w 138804"/>
                <a:gd name="connsiteY0" fmla="*/ 0 h 267784"/>
                <a:gd name="connsiteX1" fmla="*/ 138804 w 138804"/>
                <a:gd name="connsiteY1" fmla="*/ 78286 h 267784"/>
                <a:gd name="connsiteX2" fmla="*/ 69402 w 138804"/>
                <a:gd name="connsiteY2" fmla="*/ 267784 h 267784"/>
                <a:gd name="connsiteX3" fmla="*/ 0 w 138804"/>
                <a:gd name="connsiteY3" fmla="*/ 78286 h 267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804" h="267784">
                  <a:moveTo>
                    <a:pt x="69402" y="0"/>
                  </a:moveTo>
                  <a:lnTo>
                    <a:pt x="138804" y="78286"/>
                  </a:lnTo>
                  <a:lnTo>
                    <a:pt x="69402" y="267784"/>
                  </a:lnTo>
                  <a:lnTo>
                    <a:pt x="0" y="78286"/>
                  </a:lnTo>
                  <a:close/>
                </a:path>
              </a:pathLst>
            </a:custGeom>
            <a:grpFill/>
            <a:ln>
              <a:solidFill>
                <a:srgbClr val="FD94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399949" y="4149586"/>
              <a:ext cx="12810401" cy="0"/>
              <a:chOff x="3394710" y="4250530"/>
              <a:chExt cx="12810401" cy="0"/>
            </a:xfrm>
            <a:grpFill/>
          </p:grpSpPr>
          <p:cxnSp>
            <p:nvCxnSpPr>
              <p:cNvPr id="11" name="直接连接符 10"/>
              <p:cNvCxnSpPr/>
              <p:nvPr/>
            </p:nvCxnSpPr>
            <p:spPr>
              <a:xfrm>
                <a:off x="6267450" y="4250530"/>
                <a:ext cx="9937661" cy="0"/>
              </a:xfrm>
              <a:prstGeom prst="line">
                <a:avLst/>
              </a:prstGeom>
              <a:grpFill/>
              <a:ln>
                <a:solidFill>
                  <a:srgbClr val="FD94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3394710" y="4250530"/>
                <a:ext cx="2519363" cy="0"/>
              </a:xfrm>
              <a:prstGeom prst="line">
                <a:avLst/>
              </a:prstGeom>
              <a:grpFill/>
              <a:ln>
                <a:solidFill>
                  <a:srgbClr val="FD94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3" name="圖片 2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15549"/>
            <a:ext cx="1726065" cy="839020"/>
          </a:xfrm>
          <a:prstGeom prst="rect">
            <a:avLst/>
          </a:prstGeom>
        </p:spPr>
      </p:pic>
      <p:sp>
        <p:nvSpPr>
          <p:cNvPr id="18" name="文字版面配置區 1">
            <a:extLst>
              <a:ext uri="{FF2B5EF4-FFF2-40B4-BE49-F238E27FC236}">
                <a16:creationId xmlns:a16="http://schemas.microsoft.com/office/drawing/2014/main" id="{1CCE9D2C-7F80-4F61-8E68-F52C29A04B90}"/>
              </a:ext>
            </a:extLst>
          </p:cNvPr>
          <p:cNvSpPr txBox="1">
            <a:spLocks/>
          </p:cNvSpPr>
          <p:nvPr/>
        </p:nvSpPr>
        <p:spPr>
          <a:xfrm>
            <a:off x="5393522" y="390054"/>
            <a:ext cx="4910727" cy="5425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20000"/>
                <a:lumOff val="80000"/>
              </a:schemeClr>
            </a:solidFill>
          </a:ln>
          <a:effectLst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>
                <a:solidFill>
                  <a:schemeClr val="bg1"/>
                </a:solidFill>
              </a:rPr>
              <a:t>致力行政業務，不忘教學精進</a:t>
            </a: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50" y="1067298"/>
            <a:ext cx="1767830" cy="261256"/>
          </a:xfrm>
          <a:prstGeom prst="rect">
            <a:avLst/>
          </a:prstGeom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155" y="1405494"/>
            <a:ext cx="9948848" cy="540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/>
      <p:bldP spid="7" grpId="1" uiExpand="1"/>
      <p:bldP spid="18" grpId="0" uiExpand="1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76911CB8-0FF1-4403-B446-35EEB9DD7CA9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AQlGkk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EJRpJzRbB6igDAACGDAAAJwAAAHVuaXZlcnNhbC9mbGFzaF9wdWJsaXNoaW5nX3NldHRpbmdzLnhtbNVX3W7aMBS+5yksT70soR1dOxSopgIaaguosK29qkxsiFXHzmIbSq/2NHuwPcmOY6Cgdl36g7QhIeLz853/ExMe3yYCTVmmuZJ1vFeuYMRkpCiXkzr+MmzvHmGkDZGUCCVZHUuF0XGjFKZ2JLiOB8wYENUIYKSupaaOY2PSWhDMZrMy12nmuEpYA/i6HKkkSDOmmTQsC1JB5vBj5inTeIFQAAC+iZILtUaphFDokc4VtYIhTsFzyV1QRLQF0TEOvNiIRDeTTFlJT5RQGcomozp+V8k/SxkP1eQJky4nugFERzY1Qil3XhAx4HcMxYxPYnD3sIrRjFMT1/F+1aGAdPAQJcf2oROHcqIgB9Is4BNmCCWG+KO3Z9it0UuCJ9G5JAmPhsBBLv46bg6vP1/1Wxdnne7p9bDXOxt2+t6JXCfYxAmDTUMhOKRsFrGVnZAYQ6IY/AadMRGahcE6aSk2VnLDOXdGIyUg97kWtFEyYrRLErZWjcENl22Q3MNoDIGIeR1/yjgRGHFDBI9WytqOtOEmr3p7XRIBFrQnQ+cDfG/eZyeKSabZultLjnY5jxrflBUUzZVFgt8wZBSC+G0CTzFD68VB40wlORXaxyAtOFiccjZj9DjP6QLwT4auwERiQRN6NRXMeAvfLb9DIzZWGeAyMoXOBjrXHr/8LOCUaH0PSpY+7gzOOs3WdafbbF3uuAAJnRIZPRMcCs6S1GwFn8yRVGapB+mIiNUsLwrlNOcVia388jJonljhy/zWxViD3mJJtmPlOYX5qweFzcZkmg+iG64cGkaQQ0k8JjAiWBdcWlYUMCISKSnmiESw1rQb6ylXVgPFD7CH1i/30OsjLvPTBFYbWMwoywpBVvb231cPPhwefayVg18/fu4+qbRY+H1BnDm/8U+eXPmrtf9wG4aB29KPL22T2X9zZ/cvWl+L5LXbuhwWKmlrUAiuV0Sqd1pE6sK/ZPprL5hCLsBSmvghg7UkeMINo2/ZYi9ok1e9232PbadNthjza0bjvwnZn1bXxI17YRg8enF1nIRLnkAi3Epc3XYbB9UK3DQfZZVKgLb536FR+g1QSwMEFAACAAgABCUaSSVTHtKxAgAAVwoAACEAAAB1bml2ZXJzYWwvZmxhc2hfc2tpbl9zZXR0aW5ncy54bWyVVttO4zAQfecrqu47Ya+wkqkEpUhI7IIA8e4k08SqY0e2U7Z/v57EwXbbkNARUj1zzng8t0L0honFyWxGMsmlegZjmCg0anrdjOWX87QxRorTTAoDwpwKqSrK54svNxcoJGmRYyy5BWU5t+1nhLOmGfhrvt+iTKG4O36eowwRMlnVVOzuZSFPU5ptCiUbkY+GVu5qUJyJjUWe/T5frgYv4EybOwNVFNPqAmUapVagNWBIv1YooyxOU+D9TWftZyLHX/Xx6/doW6aZaWlXX1GGaDUtIE7yx9HZwljvnyYY+GewUb6hDEI53YH6lHNZN/VneqRWssCExpyPi/jO4ZLmdvxwrs5QRgn4ILxotAouPT9uUAKQ+xrOPcFxVZI/Yl73FgIWPeWwMKoBkvSnzqZL+fbQGDsfsFhTri0gVHnQow36kTY6gnmlBz7BGxN5iHIaD3mVvKlg2UXswjrUe/xyed0ui9Dpuy4IUcHWKb3PQOmRf21iD5CB0iOfOcvhQfDdYQT7po7UV/maunoGBXDkqALWDILaY+5C6U+9Fa+6x+HVQaxO0WMqmcNCYzwvrAKsHElaXRdTchAUEXTLCmqYFH8Ql+7a12iS7Blctx3vLWKY4XCs5doY7aIO89WeT0YTQrofBv+47jwzdo9fzqkxNCsr+8Ok5zPHu5y3fubJcQquSosHdSfWciqpomoD6kVKPvkeIQ1MBstuwIbgJAmyQJLjeSbOybECiKZKQa1s3Rj0jRPrOlzJipLbP/PK4A3ymDBg7JimtO4EZe99GShcEwBVWdl3bXfoLFXDDeOwhX76A0X74KGXEW27dKjhrsw9rE3Yck4zqSfdsvCtEi26yHCE8GrjkvHaCQ0T2t7QVLcviya/X8Tec7Sa+32GrReusvbsOilybO2HGbRK/IfyP1BLAwQUAAIACAAEJRpJLE+2i/0CAACXCwAAJgAAAHVuaXZlcnNhbC9odG1sX3B1Ymxpc2hpbmdfc2V0dGluZ3MueG1szZbdUhoxFIDveYpMOl7KqrXVMrs4HcHRqRVGaKtXTtgENmM22eYHxKs+TR+sT9KTDSCMlq6OdMoMAznJ+c5fcpL46C4XaMy04UomeLe+gxGTqaJcjhL8pX+yfYiRsURSIpRkCZYKo6NmLS7cQHCT9Zi1sNQgwEjTKGyCM2uLRhRNJpM6N4X2s0o4C3xTT1UeFZoZJi3TUSHIFH7stGAGzwgVAPDNlZypNWs1hOJA+qyoEwxxCp5L7oMi4tTmAkdh1YCktyOtnKTHSiiN9GiQ4Dc75We+JpBaPGfSp8Q0QejFtkEo5d4JInr8nqGM8VEG3h7sYzTh1GYJ3tv3FFgdPaaU7BA58ZRjBSmQdobPmSWUWBKGwZ5ld9bMBUFEp5LkPO3DDPLhJ7jVvzm97rYvz88uPt30O53z/lk3OFHqRKucOFo1FINDyumULezExFqSZuA36AyJMCyOlkXzZUMlV5zzYzRQAlJfamE0BE/FNMEfNScCI26J4Oli1hI9YvaEC4jB6+7Wh9LiB2CIN82INmzZ0HzG+CymzW/KCYqmyiHBbxmyCkFELod/GUPL6UZDrfJSKoixyAhOGRpzNmH0qMzSDPgnQ9dgInegCZuvEMwGC98dv0cDNlQauIyMYauCnJvArz8LXBBjHqBk7uNW7/ys1b45u2i1r7Z8gISOiUyfCYcSsrywG+GTKZLKzvUgHSlxhpVFoZyWc1Viq7+8DIbnToQyv3YxltAbLMlmrDynMH/1oLLZjIzLg+gPV4mGI8ihJIEJEykcdy4dqwpMiURKiikiKTQq44/1mCtnQBIOcECbl3sY9BGX5WgENwdY1JTpSsid3b23++/eHxx+aNSjXz9+bq9VmrXwriDeXOjhx2ub+KKRP+6GceR759Nt2Gr3r7pw97L9tUqmLtpX/UpFavcq4TpVVnU+VVl1Ga6N7tKVUckFaDOjcGyg0Qiec8voa26aFxR+/f0btsUrFX6DUazdvv9vEGG0eG6tvK/i6MkHYA3kq4/pZu03UEsDBBQAAgAIAAQlGknHREcDgQEAAAMGAAAfAAAAdW5pdmVyc2FsL2h0bWxfc2tpbl9zZXR0aW5ncy5qc42UTW/CMAyG7/yKqrtOiH2y7TYNkCZxmLTdph3SYkpFmkRJ2tEh/vvqUqBJ3Y34Ql49vI6dOttBUK0wDoOnYFv/rvdv7r7WADWrc7h0dd6jZ6iHhqcL+Egz4KmA0EMKRJaMGzjquxNCOYeido3Kd/Q1LcNQHs1aoqJETfgaCiwI8JvQNtSff9zimsL2RbVaHeXWSjGMpbAg7FBInbGaCS8mDxjtGj1YFqD36KxeBLpkMTimNzOMPvLkeDfGaHOxzBQT5VwmchixeJ1omYtFX/5VqUBXl77eA6PH8cvUseOpsa8WMj/x9AGjn1QajIEm7/0Ug4Q5i4C3fEf1+gN1jLsFeXSRmtQe6OcrjDatWAKdLnWPUDW08jqXs7CxzS1eYzgEZyXoc6ykytUZF6i0TLAjHbTb8yPKJVukImk+3xEGyeFh0bave6dCbycYoTNC0huhFTGSWd/bQc29p9mD5mQ1XtY5NfScEqm8ktBU7xvUfUas/4zg/jP4+u8svt1g9wtQSwMEFAACAAgABCUaST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BCUaSZQTsyJpAAAAbgAAABwAAAB1bml2ZXJzYWwvbG9jYWxfc2V0dGluZ3MueG1sDcwxDoMwDEDRnVNY3int1oHAxlaW0gNYxEWRHBuRgOD2ZPvD02/7MwocvKVg6vD1eCKwzuaDLg5/01C/EVIm9SSm7FANoe+qVmwm+XLOBSZYhS7eJo4lMo8Uixx2EajhU17/wB6brroB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AQlGkk129mtaAEAAPMCAAApAAAAdW5pdmVyc2FsL3NraW5fY3VzdG9taXphdGlvbl9zZXR0aW5ncy54bWyNUttqGzEQfc9XiPyAJY1uC1uDrsWQh0IT8rz1qmGJoy0rhYSij682rXHcurSap5lz5gwzOn1+nJJ9zmV+mr4PZZrT51jKlB7y9gqhfj8f5uXTEnMseXOq3E9pnF926eu81lo1lyGNwzLaFc1bjMLbQ0pq5VTLmGEUSeapV8h5bhvWgevANsxRYvvNbxI/dZe4j6lcVu03Z+ifDbuU41J2aYyvWzhnv4fON/i4DOPUeHkr2Br1OLU6tgZihEvuK9UAIJDljjhcpeykJshjxjFUoyhQQIRz0olKJOXQstCJpsJ8JxCTjFFXqaetG2ltHLVVQkeIbtO86mwNwUiMESEEmKtcQDAYNTY0DQ1qPSA4MCCqNpooQMEGE1j1zgvLkaJeYFyZMYDx6bin7d6f61T973WO5/yH4MUvuIiu3tpcMFe/f16WRr6NT98OQ4noy5DjbvxwHe5ubq5/efLNv0fGatS28V99/QNQSwMEFAACAAgABSUaSQj37reyCAAAYh0AABcAAAB1bml2ZXJzYWwvdW5pdmVyc2FsLnBuZ+2Z+VdTZxrHg1Jr3cCxgxs1rUTsnClwrI0QIWGQzZwWqVuRSBKtSzpGlhAiBLK41FoLEoVx2MlQj4JQEx2qARIIPVNZqt6MBbliIGEJXCAnhHBJQva5CfW3+RNyz7k3ue/nPe/z3O/7LD+81788kLh21ZZVKBRqLXF/3CEUypeIQi3PXLkCGflI8u0U8uPDPJS4DyUCAqeRF19aTFIMCvVIsNp+8h3k/b2s/alMFGrdf9y3T3dmw2kUKtBMjIs5kkfRDdc170gZFZ1s3O65/IP813/vvo59FrD+6o6AxLqXxx5GrLoRv6FwPLmiAOxPn+2oV+FpwRWjzn/LoSN41lmVql2aothFTzITotls2Dicq263T1ZlUngOIyi2a3ZG+yBO5G0CK7tTXRHaDyVUVyrGYlJmMmnI+MVE1kCsSJxSiOE7YSF8FRlCCWZ/KpSRMBaz3FUT5h44ZjjH1URdObzVvdJXMhKabRiLz/D1EP5AYn4Q8q+zvMg9lf7pMuT5U+9K5Pkw2AMqvcALvMALvMALvMALvMALvMALvMALvMALvMALvMAL/g+Y8ycsjlwpC6PI8iwWSCi3W7Vi/s+ABR1tG1RQbtzvIgF0BQF0GlXRAZBdIZ9QFrlCzviiUBfR7QKCdWqijMqr2DCLbhZ3WGdevT73XALQAboWz3sOyKerilwFPYskSVOWfuyaTtbNP4lF7F/8CM1bHI0NvZnGc8JCqCWzBuzvEIzYlbX88S1mv5sGEXOZnvnnGZm5YBMGcTEW4HfyDU834vQcDNZ0/LEiCOfq0i+eLSzK5ZoGaeyv9b/jEj7YisxU/co+VDdZJbjXxWsysT+D1G1dTvwZmVZu+KTvjym1TELTj5OVgoYuvnsKbe3oBzwCsUs6863q2t49yAQZwF4YuxV9TXO/bYXknDAxZ5v0voHvt1nfWMpGz7x2S7ZXYI+5e1f0y4M30MEaKjMNHAk5I2s6oOE2nFqO6IoX8qx/B8LQqeRrbmdtmtLk+b2yq0W5r4hRkB9/MdbEd2ipgwKPuX+YHVXHXPWNdAbizmn9SPjkWWSpsVqqfWxjmMskkQ+T1zzaj+xdp3Quljestwgc9Ty4Sm2n2cL4lmcumlLPd9nK5E6jmOqcSZHnm7jFaqdJ4mILYEjJLYYpNKXFmaNkzpCGGrm1TGCiyPCEDOV1MZw85KYAJqYDEGaKxxkq80IzJUuqOKyGSGm8Eaj0NOLIv6p9HLDQxXnsP5+zS2OVxv8J8ZnXAKe+jxVzDoMy43163cjzTLrNUCa3TwyaceF+1Tow0PKJf5otEHFMTTXSfcbS+40tR21R0F698uoPzVkMpWjr9t8GeQE3AaGiXGyofae0T6RlIKahPAirBv0WOSWIWr+EYR8+6wOHeWGs84jVFqOhGw1Vz6dXt05jGdHAWE+6NICYsXOWFjOOdi12N/FCMqK4wnrnQn10e/4LHXkLTd0H7OvV0dVHyKXITjABSyCNkyKV7M9ODwMJtCFanYaEyW/blENWg2Spftx+vh/LTkBiobNsd0OBSGds73/kg0KNDEgX0/fQMqw5l3nDwwxnWiGm220wxUGKaDC3sobJDOmH2SE9/aciMn8U9SJRgYM4oWC5XLG9l0Hu1hqTxaOGjgAioEggl9IQVddxcFfaoDcU9eeekMx4xZlPr2mdrngu7LUyQnjVkWjApCTaKzToZCqzPbmVvKllltBKUGhIcXnWlUBVIz0bCRYAJ9w9wMygcSBAUFCIScaTp1oCvitWRh7OaBfHl9wR9e7+VHX03fa05WGgyUrxhG5W02RpprZSQmBxp6aw1+UBEcXNeVkEgcb08laTsNf5QCmNEz29DTvy+yejirPT+cdZSRmvCAoclAPYtpg3Q+3xJUrGNlqaRM+ylb8Y5El1X9/S9JoPda9A8vo4lWc5A/xF3VVRpVIRs0N800REOyux5/GJuZyYkZ+hYKsE/U0+/hy8EN4pu9EWjKQXNFQ8bg28DZthR9seUJ1p/ivt0oRslnSizRH1z2csrtq4vdcy2ECfL0IC4lIY7UtzFHdY99ZetGM6mXnAsgcYWmBtWKhH9sVY/rxPnQEHb3AoIw/N4i/P35up9MR9JCJMTLEkFYPL/W+aniWNyMGfy2FTCzEQ7a1SoeBvbyYuKI3mesdXS7XCaocVTIrl3tL6JEzrtts40dUrMJQ/NDldQM29GZisT2AfZ+GXNGIVAKB4Fl8bWjJUbMgOiAGMOHCsZRuxrYsbUC4yE1TdyMdUNGgNK9zm5NCaBRKjUWe2HvR8Tb2nEFO5xqNAiPrXimp5xqOxL6wKeq1zReXu6WgHKQrH74AuyJu/yUJyatTWqGV4okBcD45HXWBaWRt7Bnk3Ru/DlcwkQCgkUJjtCl1QAmh01K1OKIObs3jBM/myS4iO78mAViy05smTVIw7vMmLi+MCZoZlylMitg3vFHJKwLG17pI28rakIf2hxzIR1KTNcpcpIdeUSrkmQSr13uvmuuK1iFZi+OlGqiYQPvgK6071Rlh5ntd5ak8ZYu66zM+TwHk1ftH2uXe5hF5BEvkKkpB3rFN3BPNbZHeLch3hvNfArqXyWg1XvI8FOXFYp7t8Whf6kpl2dWyXFIDxrH363yPzvnM3kZOuG61al6+nIdxhd9NXbtbnqyWhNWZC95LPVZ7dU1k+BmhZ/X80mTH7VrCFf7FIzKqF2ejo8xBe/XJ3HGK0qGBBsZNdGvnxNktxpTmnND4BGVx8Gela7/p+9Y7Mtr/NNayOp32hnw4uXOqaKrDP3yWX6Q5v0o7zP9/sPrcbOO05sCtdjzxPJLkXuBiC6DbllgcVRHkg4MAvwls99GmT8Za+wxYa7mnKeY8J8/N8Ptemk1iWeY4McwfiAbApvgQ2StWOUKq7ac81APk9RqPQPQgi5X4CpPJrIt12o35odjIGYpx68FmZa3Whfd2ZSJXELTiKGH8gTrTvxOX/AVBLAwQUAAIACAAFJRpJKwvAbUoAAABrAAAAGwAAAHVuaXZlcnNhbC91bml2ZXJzYWwucG5nLnhtbLOxr8jNUShLLSrOzM+zVTLUM1Cyt+PlsikoSi3LTC1XqACKGekZQICSQiUqtzwzpSQDKGRgbowQzEjNTM8osVWyMDCFC+oDzQQAUEsBAgAAFAACAAgABCUaSRUOrShkBAAABxEAAB0AAAAAAAAAAQAAAAAAAAAAAHVuaXZlcnNhbC9jb21tb25fbWVzc2FnZXMubG5nUEsBAgAAFAACAAgABCUaSc0WweooAwAAhgwAACcAAAAAAAAAAQAAAAAAnwQAAHVuaXZlcnNhbC9mbGFzaF9wdWJsaXNoaW5nX3NldHRpbmdzLnhtbFBLAQIAABQAAgAIAAQlGkklUx7SsQIAAFcKAAAhAAAAAAAAAAEAAAAAAAwIAAB1bml2ZXJzYWwvZmxhc2hfc2tpbl9zZXR0aW5ncy54bWxQSwECAAAUAAIACAAEJRpJLE+2i/0CAACXCwAAJgAAAAAAAAABAAAAAAD8CgAAdW5pdmVyc2FsL2h0bWxfcHVibGlzaGluZ19zZXR0aW5ncy54bWxQSwECAAAUAAIACAAEJRpJx0RHA4EBAAADBgAAHwAAAAAAAAABAAAAAAA9DgAAdW5pdmVyc2FsL2h0bWxfc2tpbl9zZXR0aW5ncy5qc1BLAQIAABQAAgAIAAQlGkk9PC/RwQAAAOUBAAAaAAAAAAAAAAEAAAAAAPsPAAB1bml2ZXJzYWwvaTE4bl9wcmVzZXRzLnhtbFBLAQIAABQAAgAIAAQlGkmUE7MiaQAAAG4AAAAcAAAAAAAAAAEAAAAAAPQQAAB1bml2ZXJzYWwvbG9jYWxfc2V0dGluZ3MueG1sUEsBAgAAFAACAAgARJRXRyO0Tvv7AgAAsAgAABQAAAAAAAAAAQAAAAAAlxEAAHVuaXZlcnNhbC9wbGF5ZXIueG1sUEsBAgAAFAACAAgABCUaSTXb2a1oAQAA8wIAACkAAAAAAAAAAQAAAAAAxBQAAHVuaXZlcnNhbC9za2luX2N1c3RvbWl6YXRpb25fc2V0dGluZ3MueG1sUEsBAgAAFAACAAgABSUaSQj37reyCAAAYh0AABcAAAAAAAAAAAAAAAAAcxYAAHVuaXZlcnNhbC91bml2ZXJzYWwucG5nUEsBAgAAFAACAAgABSUaSSsLwG1KAAAAawAAABsAAAAAAAAAAQAAAAAAWh8AAHVuaXZlcnNhbC91bml2ZXJzYWwucG5nLnhtbFBLBQYAAAAACwALAEkDAADdHwAAAAA="/>
  <p:tag name="ISPRING_PRESENTATION_TITLE" val="新建 Microsoft PowerPoint 演示文稿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75F77"/>
      </a:accent1>
      <a:accent2>
        <a:srgbClr val="D74B4B"/>
      </a:accent2>
      <a:accent3>
        <a:srgbClr val="A7AA9D"/>
      </a:accent3>
      <a:accent4>
        <a:srgbClr val="2192BC"/>
      </a:accent4>
      <a:accent5>
        <a:srgbClr val="354B5E"/>
      </a:accent5>
      <a:accent6>
        <a:srgbClr val="BFBFBF"/>
      </a:accent6>
      <a:hlink>
        <a:srgbClr val="D74B4B"/>
      </a:hlink>
      <a:folHlink>
        <a:srgbClr val="869FB7"/>
      </a:folHlink>
    </a:clrScheme>
    <a:fontScheme name="Constantia 标宋">
      <a:majorFont>
        <a:latin typeface="Constantia"/>
        <a:ea typeface="微软简标宋"/>
        <a:cs typeface=""/>
      </a:majorFont>
      <a:minorFont>
        <a:latin typeface="Constantia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1">
      <a:majorFont>
        <a:latin typeface="Calibri Light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75F77"/>
    </a:accent1>
    <a:accent2>
      <a:srgbClr val="D74B4B"/>
    </a:accent2>
    <a:accent3>
      <a:srgbClr val="A7AA9D"/>
    </a:accent3>
    <a:accent4>
      <a:srgbClr val="2192BC"/>
    </a:accent4>
    <a:accent5>
      <a:srgbClr val="354B5E"/>
    </a:accent5>
    <a:accent6>
      <a:srgbClr val="BFBFBF"/>
    </a:accent6>
    <a:hlink>
      <a:srgbClr val="D74B4B"/>
    </a:hlink>
    <a:folHlink>
      <a:srgbClr val="869FB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2715</TotalTime>
  <Words>1783</Words>
  <Application>Microsoft Office PowerPoint</Application>
  <PresentationFormat>寬螢幕</PresentationFormat>
  <Paragraphs>358</Paragraphs>
  <Slides>34</Slides>
  <Notes>33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34</vt:i4>
      </vt:variant>
    </vt:vector>
  </HeadingPairs>
  <TitlesOfParts>
    <vt:vector size="51" baseType="lpstr">
      <vt:lpstr>AaXingheyijiuguntang (Non-Comme</vt:lpstr>
      <vt:lpstr>微软雅黑</vt:lpstr>
      <vt:lpstr>微软雅黑</vt:lpstr>
      <vt:lpstr>宋体</vt:lpstr>
      <vt:lpstr>Source Sans Pro ExtraLight</vt:lpstr>
      <vt:lpstr>金梅浪漫海報字體</vt:lpstr>
      <vt:lpstr>微软简标宋</vt:lpstr>
      <vt:lpstr>新細明體</vt:lpstr>
      <vt:lpstr>標楷體</vt:lpstr>
      <vt:lpstr>Arial</vt:lpstr>
      <vt:lpstr>Calibri</vt:lpstr>
      <vt:lpstr>Calibri Light</vt:lpstr>
      <vt:lpstr>Constantia</vt:lpstr>
      <vt:lpstr>Times New Roman</vt:lpstr>
      <vt:lpstr>Wingdings</vt:lpstr>
      <vt:lpstr>Office 主题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kan</dc:creator>
  <cp:keywords/>
  <dc:description>http://www.ypppt.com/</dc:description>
  <cp:lastModifiedBy>user</cp:lastModifiedBy>
  <cp:revision>457</cp:revision>
  <dcterms:created xsi:type="dcterms:W3CDTF">2016-09-05T14:08:15Z</dcterms:created>
  <dcterms:modified xsi:type="dcterms:W3CDTF">2023-02-09T15:22:59Z</dcterms:modified>
</cp:coreProperties>
</file>