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58" r:id="rId4"/>
    <p:sldId id="267" r:id="rId5"/>
    <p:sldId id="274" r:id="rId6"/>
    <p:sldId id="266" r:id="rId7"/>
    <p:sldId id="260" r:id="rId8"/>
    <p:sldId id="277" r:id="rId9"/>
    <p:sldId id="272" r:id="rId10"/>
    <p:sldId id="278" r:id="rId11"/>
    <p:sldId id="273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70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96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68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611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10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866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673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038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26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09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72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45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37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28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13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72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2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F6FB8CD-0F2E-403D-BD34-ED457FA773BE}" type="datetimeFigureOut">
              <a:rPr lang="zh-TW" altLang="en-US" smtClean="0"/>
              <a:t>2022/11/15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917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1259D5-909C-47F9-9C60-986B5C16D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F056129-C635-4EAC-8A54-E32CCCE3D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30305FC-DA31-4294-A4CC-F540E49DEF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7658"/>
          <a:stretch/>
        </p:blipFill>
        <p:spPr>
          <a:xfrm>
            <a:off x="0" y="-53181"/>
            <a:ext cx="12192000" cy="68961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B1307F4-7229-41FC-A04E-487B78340F73}"/>
              </a:ext>
            </a:extLst>
          </p:cNvPr>
          <p:cNvSpPr/>
          <p:nvPr/>
        </p:nvSpPr>
        <p:spPr>
          <a:xfrm>
            <a:off x="0" y="-34131"/>
            <a:ext cx="12192000" cy="6926261"/>
          </a:xfrm>
          <a:prstGeom prst="rect">
            <a:avLst/>
          </a:prstGeom>
          <a:solidFill>
            <a:srgbClr val="161D3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386FC63-5DC1-404D-B5C6-4475C448520F}"/>
              </a:ext>
            </a:extLst>
          </p:cNvPr>
          <p:cNvGrpSpPr/>
          <p:nvPr/>
        </p:nvGrpSpPr>
        <p:grpSpPr>
          <a:xfrm>
            <a:off x="1752600" y="197680"/>
            <a:ext cx="9162130" cy="2225975"/>
            <a:chOff x="885958" y="-829961"/>
            <a:chExt cx="8239225" cy="1798582"/>
          </a:xfrm>
        </p:grpSpPr>
        <p:sp>
          <p:nvSpPr>
            <p:cNvPr id="7" name="圓角矩形 3">
              <a:extLst>
                <a:ext uri="{FF2B5EF4-FFF2-40B4-BE49-F238E27FC236}">
                  <a16:creationId xmlns:a16="http://schemas.microsoft.com/office/drawing/2014/main" id="{A7398DEA-156E-450E-84D8-E5F4DF8C62C1}"/>
                </a:ext>
              </a:extLst>
            </p:cNvPr>
            <p:cNvSpPr/>
            <p:nvPr/>
          </p:nvSpPr>
          <p:spPr>
            <a:xfrm>
              <a:off x="885958" y="-646485"/>
              <a:ext cx="8239225" cy="1615106"/>
            </a:xfrm>
            <a:custGeom>
              <a:avLst/>
              <a:gdLst>
                <a:gd name="connsiteX0" fmla="*/ 0 w 8489482"/>
                <a:gd name="connsiteY0" fmla="*/ 247053 h 1482290"/>
                <a:gd name="connsiteX1" fmla="*/ 247053 w 8489482"/>
                <a:gd name="connsiteY1" fmla="*/ 0 h 1482290"/>
                <a:gd name="connsiteX2" fmla="*/ 8242429 w 8489482"/>
                <a:gd name="connsiteY2" fmla="*/ 0 h 1482290"/>
                <a:gd name="connsiteX3" fmla="*/ 8489482 w 8489482"/>
                <a:gd name="connsiteY3" fmla="*/ 247053 h 1482290"/>
                <a:gd name="connsiteX4" fmla="*/ 8489482 w 8489482"/>
                <a:gd name="connsiteY4" fmla="*/ 1235237 h 1482290"/>
                <a:gd name="connsiteX5" fmla="*/ 8242429 w 8489482"/>
                <a:gd name="connsiteY5" fmla="*/ 1482290 h 1482290"/>
                <a:gd name="connsiteX6" fmla="*/ 247053 w 8489482"/>
                <a:gd name="connsiteY6" fmla="*/ 1482290 h 1482290"/>
                <a:gd name="connsiteX7" fmla="*/ 0 w 8489482"/>
                <a:gd name="connsiteY7" fmla="*/ 1235237 h 1482290"/>
                <a:gd name="connsiteX8" fmla="*/ 0 w 8489482"/>
                <a:gd name="connsiteY8" fmla="*/ 247053 h 1482290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372182 h 1722922"/>
                <a:gd name="connsiteX1" fmla="*/ 1065201 w 8489482"/>
                <a:gd name="connsiteY1" fmla="*/ 0 h 1722922"/>
                <a:gd name="connsiteX2" fmla="*/ 8242429 w 8489482"/>
                <a:gd name="connsiteY2" fmla="*/ 125129 h 1722922"/>
                <a:gd name="connsiteX3" fmla="*/ 8489482 w 8489482"/>
                <a:gd name="connsiteY3" fmla="*/ 372182 h 1722922"/>
                <a:gd name="connsiteX4" fmla="*/ 8489482 w 8489482"/>
                <a:gd name="connsiteY4" fmla="*/ 1360366 h 1722922"/>
                <a:gd name="connsiteX5" fmla="*/ 7530159 w 8489482"/>
                <a:gd name="connsiteY5" fmla="*/ 1703671 h 1722922"/>
                <a:gd name="connsiteX6" fmla="*/ 766817 w 8489482"/>
                <a:gd name="connsiteY6" fmla="*/ 1722922 h 1722922"/>
                <a:gd name="connsiteX7" fmla="*/ 0 w 8489482"/>
                <a:gd name="connsiteY7" fmla="*/ 1360366 h 1722922"/>
                <a:gd name="connsiteX8" fmla="*/ 0 w 8489482"/>
                <a:gd name="connsiteY8" fmla="*/ 372182 h 1722922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489482 w 8489482"/>
                <a:gd name="connsiteY3" fmla="*/ 381807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221381 w 8489482"/>
                <a:gd name="connsiteY0" fmla="*/ 410683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221381 w 8489482"/>
                <a:gd name="connsiteY8" fmla="*/ 410683 h 1732547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2662"/>
                <a:gd name="connsiteX1" fmla="*/ 1065201 w 8489482"/>
                <a:gd name="connsiteY1" fmla="*/ 9625 h 1742662"/>
                <a:gd name="connsiteX2" fmla="*/ 7713039 w 8489482"/>
                <a:gd name="connsiteY2" fmla="*/ 0 h 1742662"/>
                <a:gd name="connsiteX3" fmla="*/ 8171849 w 8489482"/>
                <a:gd name="connsiteY3" fmla="*/ 660940 h 1742662"/>
                <a:gd name="connsiteX4" fmla="*/ 8489482 w 8489482"/>
                <a:gd name="connsiteY4" fmla="*/ 1369991 h 1742662"/>
                <a:gd name="connsiteX5" fmla="*/ 7530159 w 8489482"/>
                <a:gd name="connsiteY5" fmla="*/ 1713296 h 1742662"/>
                <a:gd name="connsiteX6" fmla="*/ 4271356 w 8489482"/>
                <a:gd name="connsiteY6" fmla="*/ 1706660 h 1742662"/>
                <a:gd name="connsiteX7" fmla="*/ 766817 w 8489482"/>
                <a:gd name="connsiteY7" fmla="*/ 1732547 h 1742662"/>
                <a:gd name="connsiteX8" fmla="*/ 0 w 8489482"/>
                <a:gd name="connsiteY8" fmla="*/ 1369991 h 1742662"/>
                <a:gd name="connsiteX9" fmla="*/ 221381 w 8489482"/>
                <a:gd name="connsiteY9" fmla="*/ 410683 h 1742662"/>
                <a:gd name="connsiteX0" fmla="*/ 221381 w 8489482"/>
                <a:gd name="connsiteY0" fmla="*/ 410683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221381 w 8489482"/>
                <a:gd name="connsiteY9" fmla="*/ 410683 h 1812538"/>
                <a:gd name="connsiteX0" fmla="*/ 539015 w 8489482"/>
                <a:gd name="connsiteY0" fmla="*/ 564687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539015 w 8489482"/>
                <a:gd name="connsiteY9" fmla="*/ 564687 h 1812538"/>
                <a:gd name="connsiteX0" fmla="*/ 288758 w 8239225"/>
                <a:gd name="connsiteY0" fmla="*/ 564687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288758 w 8239225"/>
                <a:gd name="connsiteY9" fmla="*/ 564687 h 1812538"/>
                <a:gd name="connsiteX0" fmla="*/ 173255 w 8239225"/>
                <a:gd name="connsiteY0" fmla="*/ 468435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68435 h 1812538"/>
                <a:gd name="connsiteX1" fmla="*/ 891947 w 8239225"/>
                <a:gd name="connsiteY1" fmla="*/ 105878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88835 h 1832938"/>
                <a:gd name="connsiteX1" fmla="*/ 891947 w 8239225"/>
                <a:gd name="connsiteY1" fmla="*/ 126278 h 1832938"/>
                <a:gd name="connsiteX2" fmla="*/ 7462782 w 8239225"/>
                <a:gd name="connsiteY2" fmla="*/ 20400 h 1832938"/>
                <a:gd name="connsiteX3" fmla="*/ 7921592 w 8239225"/>
                <a:gd name="connsiteY3" fmla="*/ 681340 h 1832938"/>
                <a:gd name="connsiteX4" fmla="*/ 8239225 w 8239225"/>
                <a:gd name="connsiteY4" fmla="*/ 1390391 h 1832938"/>
                <a:gd name="connsiteX5" fmla="*/ 7279902 w 8239225"/>
                <a:gd name="connsiteY5" fmla="*/ 1733696 h 1832938"/>
                <a:gd name="connsiteX6" fmla="*/ 3972972 w 8239225"/>
                <a:gd name="connsiteY6" fmla="*/ 1832938 h 1832938"/>
                <a:gd name="connsiteX7" fmla="*/ 516560 w 8239225"/>
                <a:gd name="connsiteY7" fmla="*/ 1752947 h 1832938"/>
                <a:gd name="connsiteX8" fmla="*/ 0 w 8239225"/>
                <a:gd name="connsiteY8" fmla="*/ 1140134 h 1832938"/>
                <a:gd name="connsiteX9" fmla="*/ 173255 w 8239225"/>
                <a:gd name="connsiteY9" fmla="*/ 488835 h 1832938"/>
                <a:gd name="connsiteX0" fmla="*/ 173255 w 8239225"/>
                <a:gd name="connsiteY0" fmla="*/ 574313 h 1918416"/>
                <a:gd name="connsiteX1" fmla="*/ 891947 w 8239225"/>
                <a:gd name="connsiteY1" fmla="*/ 211756 h 1918416"/>
                <a:gd name="connsiteX2" fmla="*/ 7183649 w 8239225"/>
                <a:gd name="connsiteY2" fmla="*/ 0 h 1918416"/>
                <a:gd name="connsiteX3" fmla="*/ 7921592 w 8239225"/>
                <a:gd name="connsiteY3" fmla="*/ 766818 h 1918416"/>
                <a:gd name="connsiteX4" fmla="*/ 8239225 w 8239225"/>
                <a:gd name="connsiteY4" fmla="*/ 1475869 h 1918416"/>
                <a:gd name="connsiteX5" fmla="*/ 7279902 w 8239225"/>
                <a:gd name="connsiteY5" fmla="*/ 1819174 h 1918416"/>
                <a:gd name="connsiteX6" fmla="*/ 3972972 w 8239225"/>
                <a:gd name="connsiteY6" fmla="*/ 1918416 h 1918416"/>
                <a:gd name="connsiteX7" fmla="*/ 516560 w 8239225"/>
                <a:gd name="connsiteY7" fmla="*/ 1838425 h 1918416"/>
                <a:gd name="connsiteX8" fmla="*/ 0 w 8239225"/>
                <a:gd name="connsiteY8" fmla="*/ 1225612 h 1918416"/>
                <a:gd name="connsiteX9" fmla="*/ 173255 w 8239225"/>
                <a:gd name="connsiteY9" fmla="*/ 574313 h 191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9225" h="1918416">
                  <a:moveTo>
                    <a:pt x="173255" y="574313"/>
                  </a:moveTo>
                  <a:cubicBezTo>
                    <a:pt x="173255" y="437869"/>
                    <a:pt x="755503" y="211756"/>
                    <a:pt x="891947" y="211756"/>
                  </a:cubicBezTo>
                  <a:cubicBezTo>
                    <a:pt x="3005223" y="-16043"/>
                    <a:pt x="4993371" y="35293"/>
                    <a:pt x="7183649" y="0"/>
                  </a:cubicBezTo>
                  <a:cubicBezTo>
                    <a:pt x="7320093" y="0"/>
                    <a:pt x="8017845" y="514871"/>
                    <a:pt x="7921592" y="766818"/>
                  </a:cubicBezTo>
                  <a:cubicBezTo>
                    <a:pt x="8383605" y="608532"/>
                    <a:pt x="8133347" y="1239519"/>
                    <a:pt x="8239225" y="1475869"/>
                  </a:cubicBezTo>
                  <a:cubicBezTo>
                    <a:pt x="8239225" y="1612313"/>
                    <a:pt x="7416346" y="1819174"/>
                    <a:pt x="7279902" y="1819174"/>
                  </a:cubicBezTo>
                  <a:cubicBezTo>
                    <a:pt x="6572068" y="1860848"/>
                    <a:pt x="4984692" y="1847831"/>
                    <a:pt x="3972972" y="1918416"/>
                  </a:cubicBezTo>
                  <a:lnTo>
                    <a:pt x="516560" y="1838425"/>
                  </a:lnTo>
                  <a:cubicBezTo>
                    <a:pt x="380116" y="1838425"/>
                    <a:pt x="0" y="1362056"/>
                    <a:pt x="0" y="1225612"/>
                  </a:cubicBezTo>
                  <a:lnTo>
                    <a:pt x="173255" y="57431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E4C947D9-B9F5-4D8E-B0E2-06ABA6AC6C7A}"/>
                </a:ext>
              </a:extLst>
            </p:cNvPr>
            <p:cNvGrpSpPr/>
            <p:nvPr/>
          </p:nvGrpSpPr>
          <p:grpSpPr>
            <a:xfrm>
              <a:off x="1025244" y="-829961"/>
              <a:ext cx="7660668" cy="1659922"/>
              <a:chOff x="511184" y="73709"/>
              <a:chExt cx="7660668" cy="1659922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BC2818E-45F5-47C7-8A3D-A08C29A25358}"/>
                  </a:ext>
                </a:extLst>
              </p:cNvPr>
              <p:cNvSpPr txBox="1"/>
              <p:nvPr/>
            </p:nvSpPr>
            <p:spPr>
              <a:xfrm>
                <a:off x="511184" y="1064738"/>
                <a:ext cx="2093106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5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  <a:latin typeface="金梅浪漫海報字體" panose="02010509060101010101" pitchFamily="49" charset="-120"/>
                    <a:ea typeface="金梅浪漫海報字體" panose="02010509060101010101" pitchFamily="49" charset="-120"/>
                  </a:rPr>
                  <a:t>屏南之星</a:t>
                </a:r>
              </a:p>
            </p:txBody>
          </p:sp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070B4215-876A-43D3-AA7D-6FFFC7621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6972" y="1108096"/>
                <a:ext cx="3614880" cy="53421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5AE6BD95-D265-4ABB-9A37-EA48A712C1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001" b="80400"/>
              <a:stretch/>
            </p:blipFill>
            <p:spPr>
              <a:xfrm>
                <a:off x="1557737" y="73709"/>
                <a:ext cx="1872208" cy="100811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0B1B265C-4C56-409D-AAEE-01FD55B44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47" r="32693" b="62199"/>
              <a:stretch/>
            </p:blipFill>
            <p:spPr>
              <a:xfrm>
                <a:off x="2289957" y="815360"/>
                <a:ext cx="1800200" cy="91827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DFC6FEDD-5307-45A1-B2D4-93B269274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3" r="59616" b="41907"/>
              <a:stretch/>
            </p:blipFill>
            <p:spPr>
              <a:xfrm rot="150156">
                <a:off x="3819404" y="472197"/>
                <a:ext cx="879409" cy="8207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363A4E4B-9427-4E6E-A440-F758BC18AE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481" r="-2306" b="21600"/>
              <a:stretch/>
            </p:blipFill>
            <p:spPr>
              <a:xfrm>
                <a:off x="4331759" y="121460"/>
                <a:ext cx="2888539" cy="102723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5" name="文本框 12">
            <a:extLst>
              <a:ext uri="{FF2B5EF4-FFF2-40B4-BE49-F238E27FC236}">
                <a16:creationId xmlns:a16="http://schemas.microsoft.com/office/drawing/2014/main" id="{4C14F7AD-66A8-4452-B7E0-3FA1CA2EB4AF}"/>
              </a:ext>
            </a:extLst>
          </p:cNvPr>
          <p:cNvSpPr txBox="1"/>
          <p:nvPr/>
        </p:nvSpPr>
        <p:spPr>
          <a:xfrm>
            <a:off x="2818724" y="5098763"/>
            <a:ext cx="15311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spc="500" dirty="0">
                <a:ln>
                  <a:solidFill>
                    <a:schemeClr val="bg1"/>
                  </a:solidFill>
                </a:ln>
                <a:solidFill>
                  <a:srgbClr val="F5822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報告人</a:t>
            </a:r>
            <a:endParaRPr lang="en-US" altLang="zh-TW" sz="3000" b="1" spc="500" dirty="0">
              <a:ln>
                <a:solidFill>
                  <a:schemeClr val="bg1"/>
                </a:solidFill>
              </a:ln>
              <a:solidFill>
                <a:srgbClr val="F5822D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6" name="组合 2">
            <a:extLst>
              <a:ext uri="{FF2B5EF4-FFF2-40B4-BE49-F238E27FC236}">
                <a16:creationId xmlns:a16="http://schemas.microsoft.com/office/drawing/2014/main" id="{AB8C637C-E4FB-4C52-A246-DD1B5D855457}"/>
              </a:ext>
            </a:extLst>
          </p:cNvPr>
          <p:cNvGrpSpPr/>
          <p:nvPr/>
        </p:nvGrpSpPr>
        <p:grpSpPr>
          <a:xfrm>
            <a:off x="2955854" y="5913066"/>
            <a:ext cx="7712146" cy="439492"/>
            <a:chOff x="3674825" y="4038512"/>
            <a:chExt cx="4842351" cy="267784"/>
          </a:xfrm>
          <a:solidFill>
            <a:srgbClr val="FFC000"/>
          </a:solidFill>
        </p:grpSpPr>
        <p:sp>
          <p:nvSpPr>
            <p:cNvPr id="17" name="任意多边形 20">
              <a:extLst>
                <a:ext uri="{FF2B5EF4-FFF2-40B4-BE49-F238E27FC236}">
                  <a16:creationId xmlns:a16="http://schemas.microsoft.com/office/drawing/2014/main" id="{52BDC12C-B639-43D2-A497-9EDD467A0A25}"/>
                </a:ext>
              </a:extLst>
            </p:cNvPr>
            <p:cNvSpPr/>
            <p:nvPr/>
          </p:nvSpPr>
          <p:spPr>
            <a:xfrm>
              <a:off x="6026598" y="4038512"/>
              <a:ext cx="138804" cy="267784"/>
            </a:xfrm>
            <a:custGeom>
              <a:avLst/>
              <a:gdLst>
                <a:gd name="connsiteX0" fmla="*/ 69402 w 138804"/>
                <a:gd name="connsiteY0" fmla="*/ 0 h 267784"/>
                <a:gd name="connsiteX1" fmla="*/ 138804 w 138804"/>
                <a:gd name="connsiteY1" fmla="*/ 78286 h 267784"/>
                <a:gd name="connsiteX2" fmla="*/ 69402 w 138804"/>
                <a:gd name="connsiteY2" fmla="*/ 267784 h 267784"/>
                <a:gd name="connsiteX3" fmla="*/ 0 w 138804"/>
                <a:gd name="connsiteY3" fmla="*/ 78286 h 26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04" h="267784">
                  <a:moveTo>
                    <a:pt x="69402" y="0"/>
                  </a:moveTo>
                  <a:lnTo>
                    <a:pt x="138804" y="78286"/>
                  </a:lnTo>
                  <a:lnTo>
                    <a:pt x="69402" y="267784"/>
                  </a:lnTo>
                  <a:lnTo>
                    <a:pt x="0" y="78286"/>
                  </a:lnTo>
                  <a:close/>
                </a:path>
              </a:pathLst>
            </a:custGeom>
            <a:solidFill>
              <a:srgbClr val="F5822D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22">
              <a:extLst>
                <a:ext uri="{FF2B5EF4-FFF2-40B4-BE49-F238E27FC236}">
                  <a16:creationId xmlns:a16="http://schemas.microsoft.com/office/drawing/2014/main" id="{E41949C2-8504-4984-A6F3-E667F67F7C70}"/>
                </a:ext>
              </a:extLst>
            </p:cNvPr>
            <p:cNvGrpSpPr/>
            <p:nvPr/>
          </p:nvGrpSpPr>
          <p:grpSpPr>
            <a:xfrm flipV="1">
              <a:off x="3674825" y="4074839"/>
              <a:ext cx="4842351" cy="45719"/>
              <a:chOff x="3394710" y="4250530"/>
              <a:chExt cx="5392103" cy="0"/>
            </a:xfrm>
            <a:grpFill/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598E9BD9-7EE6-4694-86A8-C864EF45D36F}"/>
                  </a:ext>
                </a:extLst>
              </p:cNvPr>
              <p:cNvCxnSpPr/>
              <p:nvPr/>
            </p:nvCxnSpPr>
            <p:spPr>
              <a:xfrm>
                <a:off x="6267450" y="4250530"/>
                <a:ext cx="2519363" cy="0"/>
              </a:xfrm>
              <a:prstGeom prst="line">
                <a:avLst/>
              </a:prstGeom>
              <a:grpFill/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21">
                <a:extLst>
                  <a:ext uri="{FF2B5EF4-FFF2-40B4-BE49-F238E27FC236}">
                    <a16:creationId xmlns:a16="http://schemas.microsoft.com/office/drawing/2014/main" id="{1C6B2E44-F151-4529-A2F6-8120F798725D}"/>
                  </a:ext>
                </a:extLst>
              </p:cNvPr>
              <p:cNvCxnSpPr/>
              <p:nvPr/>
            </p:nvCxnSpPr>
            <p:spPr>
              <a:xfrm>
                <a:off x="3394710" y="4250530"/>
                <a:ext cx="2519363" cy="0"/>
              </a:xfrm>
              <a:prstGeom prst="line">
                <a:avLst/>
              </a:prstGeom>
              <a:grpFill/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文本框 12">
            <a:extLst>
              <a:ext uri="{FF2B5EF4-FFF2-40B4-BE49-F238E27FC236}">
                <a16:creationId xmlns:a16="http://schemas.microsoft.com/office/drawing/2014/main" id="{9DAB5E0B-832B-42DE-A536-05D802813C57}"/>
              </a:ext>
            </a:extLst>
          </p:cNvPr>
          <p:cNvSpPr txBox="1"/>
          <p:nvPr/>
        </p:nvSpPr>
        <p:spPr>
          <a:xfrm>
            <a:off x="7336491" y="5257800"/>
            <a:ext cx="2861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5000" spc="500" dirty="0">
                <a:solidFill>
                  <a:schemeClr val="bg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陳科名</a:t>
            </a:r>
            <a:endParaRPr lang="zh-CN" altLang="en-US" sz="5000" spc="500" dirty="0">
              <a:solidFill>
                <a:schemeClr val="bg1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5D2E722-CB1E-4C7A-9418-4408EEFF566C}"/>
              </a:ext>
            </a:extLst>
          </p:cNvPr>
          <p:cNvSpPr/>
          <p:nvPr/>
        </p:nvSpPr>
        <p:spPr>
          <a:xfrm>
            <a:off x="2979184" y="5602283"/>
            <a:ext cx="35617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500" spc="500" dirty="0">
                <a:solidFill>
                  <a:schemeClr val="bg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枋寮高中校長</a:t>
            </a:r>
            <a:endParaRPr lang="en-US" altLang="zh-TW" sz="2500" spc="500" dirty="0">
              <a:solidFill>
                <a:schemeClr val="bg1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10">
            <a:extLst>
              <a:ext uri="{FF2B5EF4-FFF2-40B4-BE49-F238E27FC236}">
                <a16:creationId xmlns:a16="http://schemas.microsoft.com/office/drawing/2014/main" id="{7D705F65-DB8A-4E1A-B0C7-D5F75ACDBD41}"/>
              </a:ext>
            </a:extLst>
          </p:cNvPr>
          <p:cNvSpPr txBox="1"/>
          <p:nvPr/>
        </p:nvSpPr>
        <p:spPr>
          <a:xfrm>
            <a:off x="3885920" y="3084692"/>
            <a:ext cx="5630945" cy="172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0" dirty="0">
                <a:solidFill>
                  <a:schemeClr val="tx2"/>
                </a:solidFill>
                <a:latin typeface="Microsoft YaHei" panose="020B0503020204020204" pitchFamily="34" charset="-122"/>
                <a:ea typeface="金梅海報書法字形" panose="02010609000101010101" pitchFamily="49" charset="-120"/>
                <a:cs typeface="+mn-ea"/>
                <a:sym typeface="+mn-lt"/>
              </a:rPr>
              <a:t>最好的選擇</a:t>
            </a:r>
            <a:endParaRPr lang="en-US" altLang="zh-TW" sz="8000" dirty="0">
              <a:solidFill>
                <a:schemeClr val="tx2"/>
              </a:solidFill>
              <a:latin typeface="Microsoft YaHei" panose="020B0503020204020204" pitchFamily="34" charset="-122"/>
              <a:ea typeface="金梅海報書法字形" panose="0201060900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54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21" grpId="0" uiExpand="1" build="p"/>
      <p:bldP spid="22" grpId="0"/>
      <p:bldP spid="2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D133E16A-E365-46AF-8B7F-4AEEA3D1D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3237" r="2244" b="10132"/>
          <a:stretch/>
        </p:blipFill>
        <p:spPr>
          <a:xfrm>
            <a:off x="8243584" y="0"/>
            <a:ext cx="3948416" cy="244537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5FE674B-2018-420E-9A9F-40CB1B27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19" y="403816"/>
            <a:ext cx="11165675" cy="1400530"/>
          </a:xfrm>
        </p:spPr>
        <p:txBody>
          <a:bodyPr>
            <a:normAutofit/>
          </a:bodyPr>
          <a:lstStyle/>
          <a:p>
            <a:r>
              <a:rPr lang="en-US" altLang="zh-TW" sz="5000" dirty="0"/>
              <a:t>111</a:t>
            </a:r>
            <a:r>
              <a:rPr lang="zh-TW" altLang="en-US" sz="5000" dirty="0"/>
              <a:t>學年枋寮高中繁星榜單</a:t>
            </a:r>
            <a:endParaRPr lang="zh-TW" altLang="en-US" sz="5000" dirty="0">
              <a:ea typeface="金梅海報書法字形" panose="02010609000101010101" pitchFamily="49" charset="-12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6D56556-B12D-43E1-8088-E3BB1A381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91347"/>
              </p:ext>
            </p:extLst>
          </p:nvPr>
        </p:nvGraphicFramePr>
        <p:xfrm>
          <a:off x="502306" y="1499647"/>
          <a:ext cx="9020798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7812">
                  <a:extLst>
                    <a:ext uri="{9D8B030D-6E8A-4147-A177-3AD203B41FA5}">
                      <a16:colId xmlns:a16="http://schemas.microsoft.com/office/drawing/2014/main" val="3598492740"/>
                    </a:ext>
                  </a:extLst>
                </a:gridCol>
                <a:gridCol w="1167348">
                  <a:extLst>
                    <a:ext uri="{9D8B030D-6E8A-4147-A177-3AD203B41FA5}">
                      <a16:colId xmlns:a16="http://schemas.microsoft.com/office/drawing/2014/main" val="605002539"/>
                    </a:ext>
                  </a:extLst>
                </a:gridCol>
                <a:gridCol w="3640673">
                  <a:extLst>
                    <a:ext uri="{9D8B030D-6E8A-4147-A177-3AD203B41FA5}">
                      <a16:colId xmlns:a16="http://schemas.microsoft.com/office/drawing/2014/main" val="2820203355"/>
                    </a:ext>
                  </a:extLst>
                </a:gridCol>
                <a:gridCol w="760802">
                  <a:extLst>
                    <a:ext uri="{9D8B030D-6E8A-4147-A177-3AD203B41FA5}">
                      <a16:colId xmlns:a16="http://schemas.microsoft.com/office/drawing/2014/main" val="394773757"/>
                    </a:ext>
                  </a:extLst>
                </a:gridCol>
                <a:gridCol w="625933">
                  <a:extLst>
                    <a:ext uri="{9D8B030D-6E8A-4147-A177-3AD203B41FA5}">
                      <a16:colId xmlns:a16="http://schemas.microsoft.com/office/drawing/2014/main" val="1989267468"/>
                    </a:ext>
                  </a:extLst>
                </a:gridCol>
                <a:gridCol w="581427">
                  <a:extLst>
                    <a:ext uri="{9D8B030D-6E8A-4147-A177-3AD203B41FA5}">
                      <a16:colId xmlns:a16="http://schemas.microsoft.com/office/drawing/2014/main" val="1166655499"/>
                    </a:ext>
                  </a:extLst>
                </a:gridCol>
                <a:gridCol w="535523">
                  <a:extLst>
                    <a:ext uri="{9D8B030D-6E8A-4147-A177-3AD203B41FA5}">
                      <a16:colId xmlns:a16="http://schemas.microsoft.com/office/drawing/2014/main" val="878555256"/>
                    </a:ext>
                  </a:extLst>
                </a:gridCol>
                <a:gridCol w="801280">
                  <a:extLst>
                    <a:ext uri="{9D8B030D-6E8A-4147-A177-3AD203B41FA5}">
                      <a16:colId xmlns:a16="http://schemas.microsoft.com/office/drawing/2014/main" val="84756730"/>
                    </a:ext>
                  </a:extLst>
                </a:gridCol>
              </a:tblGrid>
              <a:tr h="125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姓名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學校名稱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校系名稱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國中教育會考成績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395505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楊○雁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輔仁大學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社會工作學系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442896596"/>
                  </a:ext>
                </a:extLst>
              </a:tr>
              <a:tr h="146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陳○君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東海大學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社會工作學系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555564612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林○臣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東海大學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景觀學系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778948581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楊○鳳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東吳大學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中國文學系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43551327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吳○妘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逢甲大學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自動控制工程學系乙組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4145937394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葉○珊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淡江大學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企業管理學系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939758738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詹承諺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淡江大學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資訊管理學系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444426968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孫○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中原大學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應用華語文學系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4078771038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蔡○薰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世新大學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口語傳播暨社群媒體學系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455651451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陳○妤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靜宜大學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英國語文學系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477040408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葉○如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銘傳大學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資訊工程學系</a:t>
                      </a:r>
                      <a:r>
                        <a:rPr lang="en-US" sz="2000" kern="0">
                          <a:effectLst/>
                        </a:rPr>
                        <a:t>(</a:t>
                      </a:r>
                      <a:r>
                        <a:rPr lang="zh-TW" sz="2000" kern="0">
                          <a:effectLst/>
                        </a:rPr>
                        <a:t>桃園校區</a:t>
                      </a:r>
                      <a:r>
                        <a:rPr lang="en-US" sz="2000" kern="0">
                          <a:effectLst/>
                        </a:rPr>
                        <a:t>)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099814813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林○伃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義守大學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醫學檢驗技術學系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720920553"/>
                  </a:ext>
                </a:extLst>
              </a:tr>
              <a:tr h="125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楊○彤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實踐大學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餐飲管理學系廚藝組</a:t>
                      </a:r>
                      <a:r>
                        <a:rPr lang="en-US" sz="2000" kern="0">
                          <a:effectLst/>
                        </a:rPr>
                        <a:t>(</a:t>
                      </a:r>
                      <a:r>
                        <a:rPr lang="zh-TW" sz="2000" kern="0">
                          <a:effectLst/>
                        </a:rPr>
                        <a:t>臺北校區</a:t>
                      </a:r>
                      <a:r>
                        <a:rPr lang="en-US" sz="2000" kern="0">
                          <a:effectLst/>
                        </a:rPr>
                        <a:t>)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896554540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林○豪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長榮大學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財務金融學系金融理財組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30138158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李○志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南華大學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旅遊管理學系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84113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70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7294527B-A280-4F57-8252-9581401EB3FF}"/>
              </a:ext>
            </a:extLst>
          </p:cNvPr>
          <p:cNvSpPr txBox="1">
            <a:spLocks/>
          </p:cNvSpPr>
          <p:nvPr/>
        </p:nvSpPr>
        <p:spPr>
          <a:xfrm>
            <a:off x="193624" y="199002"/>
            <a:ext cx="1116567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dirty="0"/>
              <a:t>111</a:t>
            </a:r>
            <a:r>
              <a:rPr lang="zh-TW" altLang="en-US" sz="5000" dirty="0"/>
              <a:t>學年車城國中學生大學升學狀況</a:t>
            </a:r>
            <a:endParaRPr lang="zh-TW" altLang="en-US" sz="5000" dirty="0">
              <a:ea typeface="金梅海報書法字形" panose="02010609000101010101" pitchFamily="49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51E64F-91E1-4CDD-AAB2-FBE75E66F439}"/>
              </a:ext>
            </a:extLst>
          </p:cNvPr>
          <p:cNvSpPr/>
          <p:nvPr/>
        </p:nvSpPr>
        <p:spPr>
          <a:xfrm>
            <a:off x="500617" y="1027928"/>
            <a:ext cx="2650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dirty="0">
                <a:ln/>
                <a:solidFill>
                  <a:schemeClr val="accent3"/>
                </a:solidFill>
              </a:rPr>
              <a:t>潮</a:t>
            </a:r>
            <a:r>
              <a:rPr lang="en-US" altLang="zh-TW" sz="5400" b="1" dirty="0">
                <a:ln/>
                <a:solidFill>
                  <a:schemeClr val="accent3"/>
                </a:solidFill>
              </a:rPr>
              <a:t>0</a:t>
            </a:r>
            <a:r>
              <a:rPr lang="zh-TW" altLang="en-US" sz="5400" b="1" cap="none" spc="0" dirty="0">
                <a:ln/>
                <a:solidFill>
                  <a:schemeClr val="accent3"/>
                </a:solidFill>
                <a:effectLst/>
              </a:rPr>
              <a:t>高中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FBE38E1-144C-4B2D-9670-2099A641A63C}"/>
              </a:ext>
            </a:extLst>
          </p:cNvPr>
          <p:cNvSpPr/>
          <p:nvPr/>
        </p:nvSpPr>
        <p:spPr>
          <a:xfrm>
            <a:off x="502640" y="3427289"/>
            <a:ext cx="2650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dirty="0">
                <a:ln/>
                <a:solidFill>
                  <a:schemeClr val="accent3"/>
                </a:solidFill>
              </a:rPr>
              <a:t>屏東</a:t>
            </a:r>
            <a:r>
              <a:rPr lang="en-US" altLang="zh-TW" sz="5400" b="1" dirty="0">
                <a:ln/>
                <a:solidFill>
                  <a:schemeClr val="accent3"/>
                </a:solidFill>
              </a:rPr>
              <a:t>0</a:t>
            </a:r>
            <a:r>
              <a:rPr lang="zh-TW" altLang="en-US" sz="5400" b="1" cap="none" spc="0" dirty="0">
                <a:ln/>
                <a:solidFill>
                  <a:schemeClr val="accent3"/>
                </a:solidFill>
                <a:effectLst/>
              </a:rPr>
              <a:t>中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F323254-04B0-4A40-9B58-DDD780987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512681"/>
              </p:ext>
            </p:extLst>
          </p:nvPr>
        </p:nvGraphicFramePr>
        <p:xfrm>
          <a:off x="623038" y="4350619"/>
          <a:ext cx="7086600" cy="744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150987870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146958916"/>
                    </a:ext>
                  </a:extLst>
                </a:gridCol>
                <a:gridCol w="3721100">
                  <a:extLst>
                    <a:ext uri="{9D8B030D-6E8A-4147-A177-3AD203B41FA5}">
                      <a16:colId xmlns:a16="http://schemas.microsoft.com/office/drawing/2014/main" val="2924627970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許</a:t>
                      </a:r>
                      <a:r>
                        <a:rPr lang="en-US" sz="2400" u="none" strike="noStrike" dirty="0">
                          <a:effectLst/>
                        </a:rPr>
                        <a:t>OO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逢甲大學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環境工程與科學學系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5630028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</a:rPr>
                        <a:t>張</a:t>
                      </a:r>
                      <a:r>
                        <a:rPr lang="en-US" sz="2400" u="none" strike="noStrike">
                          <a:effectLst/>
                        </a:rPr>
                        <a:t>OO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國立高雄大學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應用化學系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85273002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F19EED5-EAA2-4281-B8E5-2B2DBC5CA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985229"/>
              </p:ext>
            </p:extLst>
          </p:nvPr>
        </p:nvGraphicFramePr>
        <p:xfrm>
          <a:off x="634871" y="2150752"/>
          <a:ext cx="8479755" cy="744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1275">
                  <a:extLst>
                    <a:ext uri="{9D8B030D-6E8A-4147-A177-3AD203B41FA5}">
                      <a16:colId xmlns:a16="http://schemas.microsoft.com/office/drawing/2014/main" val="1995475675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3635791827"/>
                    </a:ext>
                  </a:extLst>
                </a:gridCol>
                <a:gridCol w="1909729">
                  <a:extLst>
                    <a:ext uri="{9D8B030D-6E8A-4147-A177-3AD203B41FA5}">
                      <a16:colId xmlns:a16="http://schemas.microsoft.com/office/drawing/2014/main" val="710893210"/>
                    </a:ext>
                  </a:extLst>
                </a:gridCol>
                <a:gridCol w="4252276">
                  <a:extLst>
                    <a:ext uri="{9D8B030D-6E8A-4147-A177-3AD203B41FA5}">
                      <a16:colId xmlns:a16="http://schemas.microsoft.com/office/drawing/2014/main" val="2216368303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升學管道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姓名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錄取學校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錄取科系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3921307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四技申請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吳○芯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</a:rPr>
                        <a:t>南臺科技大學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工業管理與資訊系工業管理組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8389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636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FE674B-2018-420E-9A9F-40CB1B2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我們持續努力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770021-1678-405A-81B2-A83F8C9A1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1692274"/>
            <a:ext cx="5193484" cy="5032375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推動創客教育</a:t>
            </a: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推動機器人教育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推動科學教育</a:t>
            </a: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發展資訊教育</a:t>
            </a: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推動國際教育</a:t>
            </a: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推動雙語教育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推動產學專班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辦理閱讀推廣教育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133E16A-E365-46AF-8B7F-4AEEA3D1D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3237" r="2244" b="10132"/>
          <a:stretch/>
        </p:blipFill>
        <p:spPr>
          <a:xfrm>
            <a:off x="6983275" y="2709645"/>
            <a:ext cx="4677422" cy="289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6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D573675E-4920-47EE-A461-85B7D8301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"/>
          <a:stretch/>
        </p:blipFill>
        <p:spPr>
          <a:xfrm>
            <a:off x="0" y="898090"/>
            <a:ext cx="12192000" cy="457199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E3D481A-45C6-41F0-A995-DAB197C3A969}"/>
              </a:ext>
            </a:extLst>
          </p:cNvPr>
          <p:cNvSpPr/>
          <p:nvPr/>
        </p:nvSpPr>
        <p:spPr>
          <a:xfrm>
            <a:off x="0" y="898089"/>
            <a:ext cx="12192000" cy="4571999"/>
          </a:xfrm>
          <a:prstGeom prst="rect">
            <a:avLst/>
          </a:prstGeom>
          <a:solidFill>
            <a:schemeClr val="tx1">
              <a:lumMod val="95000"/>
              <a:lumOff val="5000"/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01BF79E-5757-44DD-B42F-D725C71A7CD8}"/>
              </a:ext>
            </a:extLst>
          </p:cNvPr>
          <p:cNvGrpSpPr/>
          <p:nvPr/>
        </p:nvGrpSpPr>
        <p:grpSpPr>
          <a:xfrm>
            <a:off x="2702631" y="3836212"/>
            <a:ext cx="9162130" cy="2225975"/>
            <a:chOff x="885958" y="-829961"/>
            <a:chExt cx="8239225" cy="1798582"/>
          </a:xfrm>
        </p:grpSpPr>
        <p:sp>
          <p:nvSpPr>
            <p:cNvPr id="5" name="圓角矩形 3">
              <a:extLst>
                <a:ext uri="{FF2B5EF4-FFF2-40B4-BE49-F238E27FC236}">
                  <a16:creationId xmlns:a16="http://schemas.microsoft.com/office/drawing/2014/main" id="{B0CE1F01-0662-4877-A155-E20496FE1844}"/>
                </a:ext>
              </a:extLst>
            </p:cNvPr>
            <p:cNvSpPr/>
            <p:nvPr/>
          </p:nvSpPr>
          <p:spPr>
            <a:xfrm>
              <a:off x="885958" y="-646485"/>
              <a:ext cx="8239225" cy="1615106"/>
            </a:xfrm>
            <a:custGeom>
              <a:avLst/>
              <a:gdLst>
                <a:gd name="connsiteX0" fmla="*/ 0 w 8489482"/>
                <a:gd name="connsiteY0" fmla="*/ 247053 h 1482290"/>
                <a:gd name="connsiteX1" fmla="*/ 247053 w 8489482"/>
                <a:gd name="connsiteY1" fmla="*/ 0 h 1482290"/>
                <a:gd name="connsiteX2" fmla="*/ 8242429 w 8489482"/>
                <a:gd name="connsiteY2" fmla="*/ 0 h 1482290"/>
                <a:gd name="connsiteX3" fmla="*/ 8489482 w 8489482"/>
                <a:gd name="connsiteY3" fmla="*/ 247053 h 1482290"/>
                <a:gd name="connsiteX4" fmla="*/ 8489482 w 8489482"/>
                <a:gd name="connsiteY4" fmla="*/ 1235237 h 1482290"/>
                <a:gd name="connsiteX5" fmla="*/ 8242429 w 8489482"/>
                <a:gd name="connsiteY5" fmla="*/ 1482290 h 1482290"/>
                <a:gd name="connsiteX6" fmla="*/ 247053 w 8489482"/>
                <a:gd name="connsiteY6" fmla="*/ 1482290 h 1482290"/>
                <a:gd name="connsiteX7" fmla="*/ 0 w 8489482"/>
                <a:gd name="connsiteY7" fmla="*/ 1235237 h 1482290"/>
                <a:gd name="connsiteX8" fmla="*/ 0 w 8489482"/>
                <a:gd name="connsiteY8" fmla="*/ 247053 h 1482290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372182 h 1722922"/>
                <a:gd name="connsiteX1" fmla="*/ 1065201 w 8489482"/>
                <a:gd name="connsiteY1" fmla="*/ 0 h 1722922"/>
                <a:gd name="connsiteX2" fmla="*/ 8242429 w 8489482"/>
                <a:gd name="connsiteY2" fmla="*/ 125129 h 1722922"/>
                <a:gd name="connsiteX3" fmla="*/ 8489482 w 8489482"/>
                <a:gd name="connsiteY3" fmla="*/ 372182 h 1722922"/>
                <a:gd name="connsiteX4" fmla="*/ 8489482 w 8489482"/>
                <a:gd name="connsiteY4" fmla="*/ 1360366 h 1722922"/>
                <a:gd name="connsiteX5" fmla="*/ 7530159 w 8489482"/>
                <a:gd name="connsiteY5" fmla="*/ 1703671 h 1722922"/>
                <a:gd name="connsiteX6" fmla="*/ 766817 w 8489482"/>
                <a:gd name="connsiteY6" fmla="*/ 1722922 h 1722922"/>
                <a:gd name="connsiteX7" fmla="*/ 0 w 8489482"/>
                <a:gd name="connsiteY7" fmla="*/ 1360366 h 1722922"/>
                <a:gd name="connsiteX8" fmla="*/ 0 w 8489482"/>
                <a:gd name="connsiteY8" fmla="*/ 372182 h 1722922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489482 w 8489482"/>
                <a:gd name="connsiteY3" fmla="*/ 381807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221381 w 8489482"/>
                <a:gd name="connsiteY0" fmla="*/ 410683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221381 w 8489482"/>
                <a:gd name="connsiteY8" fmla="*/ 410683 h 1732547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2662"/>
                <a:gd name="connsiteX1" fmla="*/ 1065201 w 8489482"/>
                <a:gd name="connsiteY1" fmla="*/ 9625 h 1742662"/>
                <a:gd name="connsiteX2" fmla="*/ 7713039 w 8489482"/>
                <a:gd name="connsiteY2" fmla="*/ 0 h 1742662"/>
                <a:gd name="connsiteX3" fmla="*/ 8171849 w 8489482"/>
                <a:gd name="connsiteY3" fmla="*/ 660940 h 1742662"/>
                <a:gd name="connsiteX4" fmla="*/ 8489482 w 8489482"/>
                <a:gd name="connsiteY4" fmla="*/ 1369991 h 1742662"/>
                <a:gd name="connsiteX5" fmla="*/ 7530159 w 8489482"/>
                <a:gd name="connsiteY5" fmla="*/ 1713296 h 1742662"/>
                <a:gd name="connsiteX6" fmla="*/ 4271356 w 8489482"/>
                <a:gd name="connsiteY6" fmla="*/ 1706660 h 1742662"/>
                <a:gd name="connsiteX7" fmla="*/ 766817 w 8489482"/>
                <a:gd name="connsiteY7" fmla="*/ 1732547 h 1742662"/>
                <a:gd name="connsiteX8" fmla="*/ 0 w 8489482"/>
                <a:gd name="connsiteY8" fmla="*/ 1369991 h 1742662"/>
                <a:gd name="connsiteX9" fmla="*/ 221381 w 8489482"/>
                <a:gd name="connsiteY9" fmla="*/ 410683 h 1742662"/>
                <a:gd name="connsiteX0" fmla="*/ 221381 w 8489482"/>
                <a:gd name="connsiteY0" fmla="*/ 410683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221381 w 8489482"/>
                <a:gd name="connsiteY9" fmla="*/ 410683 h 1812538"/>
                <a:gd name="connsiteX0" fmla="*/ 539015 w 8489482"/>
                <a:gd name="connsiteY0" fmla="*/ 564687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539015 w 8489482"/>
                <a:gd name="connsiteY9" fmla="*/ 564687 h 1812538"/>
                <a:gd name="connsiteX0" fmla="*/ 288758 w 8239225"/>
                <a:gd name="connsiteY0" fmla="*/ 564687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288758 w 8239225"/>
                <a:gd name="connsiteY9" fmla="*/ 564687 h 1812538"/>
                <a:gd name="connsiteX0" fmla="*/ 173255 w 8239225"/>
                <a:gd name="connsiteY0" fmla="*/ 468435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68435 h 1812538"/>
                <a:gd name="connsiteX1" fmla="*/ 891947 w 8239225"/>
                <a:gd name="connsiteY1" fmla="*/ 105878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88835 h 1832938"/>
                <a:gd name="connsiteX1" fmla="*/ 891947 w 8239225"/>
                <a:gd name="connsiteY1" fmla="*/ 126278 h 1832938"/>
                <a:gd name="connsiteX2" fmla="*/ 7462782 w 8239225"/>
                <a:gd name="connsiteY2" fmla="*/ 20400 h 1832938"/>
                <a:gd name="connsiteX3" fmla="*/ 7921592 w 8239225"/>
                <a:gd name="connsiteY3" fmla="*/ 681340 h 1832938"/>
                <a:gd name="connsiteX4" fmla="*/ 8239225 w 8239225"/>
                <a:gd name="connsiteY4" fmla="*/ 1390391 h 1832938"/>
                <a:gd name="connsiteX5" fmla="*/ 7279902 w 8239225"/>
                <a:gd name="connsiteY5" fmla="*/ 1733696 h 1832938"/>
                <a:gd name="connsiteX6" fmla="*/ 3972972 w 8239225"/>
                <a:gd name="connsiteY6" fmla="*/ 1832938 h 1832938"/>
                <a:gd name="connsiteX7" fmla="*/ 516560 w 8239225"/>
                <a:gd name="connsiteY7" fmla="*/ 1752947 h 1832938"/>
                <a:gd name="connsiteX8" fmla="*/ 0 w 8239225"/>
                <a:gd name="connsiteY8" fmla="*/ 1140134 h 1832938"/>
                <a:gd name="connsiteX9" fmla="*/ 173255 w 8239225"/>
                <a:gd name="connsiteY9" fmla="*/ 488835 h 1832938"/>
                <a:gd name="connsiteX0" fmla="*/ 173255 w 8239225"/>
                <a:gd name="connsiteY0" fmla="*/ 574313 h 1918416"/>
                <a:gd name="connsiteX1" fmla="*/ 891947 w 8239225"/>
                <a:gd name="connsiteY1" fmla="*/ 211756 h 1918416"/>
                <a:gd name="connsiteX2" fmla="*/ 7183649 w 8239225"/>
                <a:gd name="connsiteY2" fmla="*/ 0 h 1918416"/>
                <a:gd name="connsiteX3" fmla="*/ 7921592 w 8239225"/>
                <a:gd name="connsiteY3" fmla="*/ 766818 h 1918416"/>
                <a:gd name="connsiteX4" fmla="*/ 8239225 w 8239225"/>
                <a:gd name="connsiteY4" fmla="*/ 1475869 h 1918416"/>
                <a:gd name="connsiteX5" fmla="*/ 7279902 w 8239225"/>
                <a:gd name="connsiteY5" fmla="*/ 1819174 h 1918416"/>
                <a:gd name="connsiteX6" fmla="*/ 3972972 w 8239225"/>
                <a:gd name="connsiteY6" fmla="*/ 1918416 h 1918416"/>
                <a:gd name="connsiteX7" fmla="*/ 516560 w 8239225"/>
                <a:gd name="connsiteY7" fmla="*/ 1838425 h 1918416"/>
                <a:gd name="connsiteX8" fmla="*/ 0 w 8239225"/>
                <a:gd name="connsiteY8" fmla="*/ 1225612 h 1918416"/>
                <a:gd name="connsiteX9" fmla="*/ 173255 w 8239225"/>
                <a:gd name="connsiteY9" fmla="*/ 574313 h 191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9225" h="1918416">
                  <a:moveTo>
                    <a:pt x="173255" y="574313"/>
                  </a:moveTo>
                  <a:cubicBezTo>
                    <a:pt x="173255" y="437869"/>
                    <a:pt x="755503" y="211756"/>
                    <a:pt x="891947" y="211756"/>
                  </a:cubicBezTo>
                  <a:cubicBezTo>
                    <a:pt x="3005223" y="-16043"/>
                    <a:pt x="4993371" y="35293"/>
                    <a:pt x="7183649" y="0"/>
                  </a:cubicBezTo>
                  <a:cubicBezTo>
                    <a:pt x="7320093" y="0"/>
                    <a:pt x="8017845" y="514871"/>
                    <a:pt x="7921592" y="766818"/>
                  </a:cubicBezTo>
                  <a:cubicBezTo>
                    <a:pt x="8383605" y="608532"/>
                    <a:pt x="8133347" y="1239519"/>
                    <a:pt x="8239225" y="1475869"/>
                  </a:cubicBezTo>
                  <a:cubicBezTo>
                    <a:pt x="8239225" y="1612313"/>
                    <a:pt x="7416346" y="1819174"/>
                    <a:pt x="7279902" y="1819174"/>
                  </a:cubicBezTo>
                  <a:cubicBezTo>
                    <a:pt x="6572068" y="1860848"/>
                    <a:pt x="4984692" y="1847831"/>
                    <a:pt x="3972972" y="1918416"/>
                  </a:cubicBezTo>
                  <a:lnTo>
                    <a:pt x="516560" y="1838425"/>
                  </a:lnTo>
                  <a:cubicBezTo>
                    <a:pt x="380116" y="1838425"/>
                    <a:pt x="0" y="1362056"/>
                    <a:pt x="0" y="1225612"/>
                  </a:cubicBezTo>
                  <a:lnTo>
                    <a:pt x="173255" y="57431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46D0FA4A-4424-4812-B5F0-E43CF8EEEA06}"/>
                </a:ext>
              </a:extLst>
            </p:cNvPr>
            <p:cNvGrpSpPr/>
            <p:nvPr/>
          </p:nvGrpSpPr>
          <p:grpSpPr>
            <a:xfrm>
              <a:off x="1025244" y="-829961"/>
              <a:ext cx="7660668" cy="1659922"/>
              <a:chOff x="511184" y="73709"/>
              <a:chExt cx="7660668" cy="1659922"/>
            </a:xfrm>
          </p:grpSpPr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A267BEF-F06C-48B0-BD1E-E9F2D0008F6E}"/>
                  </a:ext>
                </a:extLst>
              </p:cNvPr>
              <p:cNvSpPr txBox="1"/>
              <p:nvPr/>
            </p:nvSpPr>
            <p:spPr>
              <a:xfrm>
                <a:off x="511184" y="1064738"/>
                <a:ext cx="2093106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5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  <a:latin typeface="金梅浪漫海報字體" panose="02010509060101010101" pitchFamily="49" charset="-120"/>
                    <a:ea typeface="金梅浪漫海報字體" panose="02010509060101010101" pitchFamily="49" charset="-120"/>
                  </a:rPr>
                  <a:t>屏南之星</a:t>
                </a:r>
              </a:p>
            </p:txBody>
          </p:sp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07326E0C-10D9-425A-A6D6-7E711D907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6972" y="1108096"/>
                <a:ext cx="3614880" cy="53421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id="{EAA18C92-9589-4B6E-B182-5B315CC6EA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001" b="80400"/>
              <a:stretch/>
            </p:blipFill>
            <p:spPr>
              <a:xfrm>
                <a:off x="1557737" y="73709"/>
                <a:ext cx="1872208" cy="100811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812487FB-DBD6-46DA-969A-26E6D02182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47" r="32693" b="62199"/>
              <a:stretch/>
            </p:blipFill>
            <p:spPr>
              <a:xfrm>
                <a:off x="2289957" y="815360"/>
                <a:ext cx="1800200" cy="91827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3B757E5C-ECAB-407F-A43F-F9496CFD0E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3" r="59616" b="41907"/>
              <a:stretch/>
            </p:blipFill>
            <p:spPr>
              <a:xfrm rot="150156">
                <a:off x="3819404" y="472197"/>
                <a:ext cx="879409" cy="8207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C9A50153-52B5-40A6-A940-C792F55B73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481" r="-2306" b="21600"/>
              <a:stretch/>
            </p:blipFill>
            <p:spPr>
              <a:xfrm>
                <a:off x="4331759" y="121460"/>
                <a:ext cx="2888539" cy="102723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4" name="文本框 10">
            <a:extLst>
              <a:ext uri="{FF2B5EF4-FFF2-40B4-BE49-F238E27FC236}">
                <a16:creationId xmlns:a16="http://schemas.microsoft.com/office/drawing/2014/main" id="{60BB6CBD-6C5A-4CEE-BC37-77C2941E1C72}"/>
              </a:ext>
            </a:extLst>
          </p:cNvPr>
          <p:cNvSpPr txBox="1"/>
          <p:nvPr/>
        </p:nvSpPr>
        <p:spPr>
          <a:xfrm>
            <a:off x="624316" y="795813"/>
            <a:ext cx="8411872" cy="172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0" dirty="0">
                <a:solidFill>
                  <a:schemeClr val="bg1"/>
                </a:solidFill>
                <a:ea typeface="金梅海報書法字形" panose="02010609000101010101" pitchFamily="49" charset="-120"/>
              </a:rPr>
              <a:t>歡迎就讀</a:t>
            </a:r>
            <a:endParaRPr lang="en-US" altLang="zh-TW" sz="8000" b="1" dirty="0">
              <a:solidFill>
                <a:schemeClr val="bg1"/>
              </a:solidFill>
              <a:effectLst>
                <a:outerShdw blurRad="88900" dist="38100" dir="2700000" algn="tl">
                  <a:schemeClr val="tx1">
                    <a:alpha val="60000"/>
                  </a:schemeClr>
                </a:outerShdw>
              </a:effectLst>
              <a:latin typeface="Microsoft YaHei" panose="020B0503020204020204" pitchFamily="34" charset="-122"/>
              <a:ea typeface="金梅海報書法字形" panose="0201060900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71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F8DF38-5EAA-4AA7-94F9-A0D63E11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29" y="382174"/>
            <a:ext cx="10515600" cy="96493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ea typeface="金梅海報書法字形" panose="02010609000101010101" pitchFamily="49" charset="-120"/>
              </a:rPr>
              <a:t>枋寮高級中學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EA2314-1FAA-453E-9503-7B4D6C787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036" y="2591271"/>
            <a:ext cx="5365531" cy="3836165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雙語實驗班計畫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國教院基地學校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教育部閱讀磐石獎學校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全國科展化學科第一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體育署體育績優學校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高中優質化學校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屏東縣能源動力理念學校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3025B1-FB1E-4C49-BD8E-0BEB9ECECDFD}"/>
              </a:ext>
            </a:extLst>
          </p:cNvPr>
          <p:cNvSpPr/>
          <p:nvPr/>
        </p:nvSpPr>
        <p:spPr>
          <a:xfrm>
            <a:off x="1035436" y="1212563"/>
            <a:ext cx="10691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以六年一貫的課程規劃，打造兼具科學、人文特色的學校，成為屏南教育的基石。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EB55F21-791A-4283-8131-A3D33A82F45F}"/>
              </a:ext>
            </a:extLst>
          </p:cNvPr>
          <p:cNvSpPr/>
          <p:nvPr/>
        </p:nvSpPr>
        <p:spPr>
          <a:xfrm>
            <a:off x="1035436" y="2595798"/>
            <a:ext cx="4079489" cy="224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深耕課程六年一貫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閱讀素養奠定基石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雙語教育國際接軌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科學人文特色學校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D11CF16-00E9-48EE-9F52-F71604D18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3" y="4827410"/>
            <a:ext cx="3384560" cy="1903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492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5D177D-AD51-48BA-9A71-AB59DD10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家長的期待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927DBC-062E-450D-8C14-4A9737CD5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升學優勢、適性學習、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多元展能、學習支持、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A0E7ABB-4AA1-4300-A52B-B6945ABE7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1" y="4977507"/>
            <a:ext cx="2498190" cy="166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D0DC721-16CB-4A29-A6DD-45B1A4191F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37" y="4918201"/>
            <a:ext cx="2743200" cy="1827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CEDCED2-6DFB-4172-9407-041AE04F8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43" y="4918201"/>
            <a:ext cx="2459409" cy="163920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91CCBE6-EA8E-4ED9-A9D5-13241AF8F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6" y="227034"/>
            <a:ext cx="3877091" cy="2180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94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072660-2CF9-4C96-910E-05F756EA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我們有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CEC0F7-5B82-4C7B-A439-EFABA79BE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6177"/>
          </a:xfrm>
        </p:spPr>
        <p:txBody>
          <a:bodyPr>
            <a:normAutofit/>
          </a:bodyPr>
          <a:lstStyle/>
          <a:p>
            <a:pPr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升學優勢： 繁星、願景、個人申請、登記分發、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偏鄉升大學多元入學方案</a:t>
            </a:r>
            <a:endParaRPr lang="en-US" altLang="zh-TW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適性學習：雙語實驗班、普通班、電機化工學程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產學合作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、體育班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A82FA95-479D-4C87-9F2F-C80DA90DD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1" y="4977507"/>
            <a:ext cx="2498190" cy="166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51E512F-7724-4731-89FB-DAF5B56C7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37" y="4918201"/>
            <a:ext cx="2743200" cy="1827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C801046-3EAD-4674-96CF-B7D0F7153C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43" y="4918201"/>
            <a:ext cx="2459409" cy="16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072660-2CF9-4C96-910E-05F756EA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我們有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CEC0F7-5B82-4C7B-A439-EFABA79BE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6177"/>
          </a:xfrm>
        </p:spPr>
        <p:txBody>
          <a:bodyPr>
            <a:normAutofit/>
          </a:bodyPr>
          <a:lstStyle/>
          <a:p>
            <a:pPr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多元展能：雙語實驗、國際科展、社團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學習支持：學習扶助、升學衝刺、獎助學金、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A82FA95-479D-4C87-9F2F-C80DA90DD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1" y="4977507"/>
            <a:ext cx="2498190" cy="166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51E512F-7724-4731-89FB-DAF5B56C7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37" y="4918201"/>
            <a:ext cx="2743200" cy="1827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C801046-3EAD-4674-96CF-B7D0F7153C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43" y="4918201"/>
            <a:ext cx="2459409" cy="16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26E21-C43B-4CCC-B2F4-A459C85F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我們有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1B03C3-146C-429C-A3D7-D781C2BFA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078932"/>
            <a:ext cx="10260435" cy="4351338"/>
          </a:xfrm>
        </p:spPr>
        <p:txBody>
          <a:bodyPr>
            <a:normAutofit/>
          </a:bodyPr>
          <a:lstStyle/>
          <a:p>
            <a:pPr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豐富的獎助學金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免交通費、免住宿費、午餐補助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入學獎學金：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完全免試獎學金：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留縣中獎學金：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就近入學獎學金：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144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26E21-C43B-4CCC-B2F4-A459C85F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ea typeface="金梅海報書法字形" panose="02010609000101010101" pitchFamily="49" charset="-120"/>
              </a:rPr>
              <a:t>我們有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1B03C3-146C-429C-A3D7-D781C2BFA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880493"/>
            <a:ext cx="11087100" cy="4351338"/>
          </a:xfrm>
        </p:spPr>
        <p:txBody>
          <a:bodyPr>
            <a:normAutofit/>
          </a:bodyPr>
          <a:lstStyle/>
          <a:p>
            <a:pPr algn="just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良善的生活照顧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學習扶助、拔尖與扶弱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免費交通車：恆春線、東港線、潮州線、春日線、力里線、東海線。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省下交通費</a:t>
            </a: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32760-60480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 algn="just"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住宿補助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4000-4800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、午餐補助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11000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元學期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5D6740B-7801-4267-86F4-7221B8068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99" y="227034"/>
            <a:ext cx="3695018" cy="2078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F9BAC15-B430-4C3C-9543-B56D81E6E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1" y="4977507"/>
            <a:ext cx="2498190" cy="166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FFE817D-3860-4BB1-AF5A-C1C83B1E45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37" y="4918201"/>
            <a:ext cx="2743200" cy="1827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E040EE5-85F8-4B47-825C-608C013481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43" y="4918201"/>
            <a:ext cx="2459409" cy="16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161646" y="-173243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恆春線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4893" t="9500" r="23655" b="4289"/>
          <a:stretch/>
        </p:blipFill>
        <p:spPr>
          <a:xfrm rot="16200000">
            <a:off x="4350345" y="-953213"/>
            <a:ext cx="6146012" cy="947641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-58837" y="16136"/>
            <a:ext cx="2954655" cy="6824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發車路線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發車時間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>
              <a:lnSpc>
                <a:spcPts val="2500"/>
              </a:lnSpc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恆春轉運站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(0610)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車城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(0625)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楓港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(0640)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獅子頭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(0650)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五和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(0655)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枋山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(0700)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內獅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(0710)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嘉和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(0715)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加祿堂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(0720)</a:t>
            </a: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枋寮高中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(0730)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11885334" y="2755490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0223682" y="3412993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177788" y="3889858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1207452" y="2478491"/>
            <a:ext cx="954107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恆春轉運站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869292" y="3103707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車城農會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47278" y="3599296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楓港國小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896360" y="4387272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815900" y="4082841"/>
            <a:ext cx="492443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五和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5313191" y="4630456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5096557" y="4344431"/>
            <a:ext cx="64633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枋山站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4500609" y="4829813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4261933" y="4552814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內獅國小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6477383" y="4043384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6283128" y="3766385"/>
            <a:ext cx="64633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獅子頭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3987715" y="5194812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3822536" y="4917813"/>
            <a:ext cx="492443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嘉和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3672275" y="5539236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3835726" y="5811405"/>
            <a:ext cx="64633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加祿堂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2902845" y="6167124"/>
            <a:ext cx="276225" cy="2571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3124452" y="6483802"/>
            <a:ext cx="8002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枋寮高中</a:t>
            </a:r>
            <a:endParaRPr lang="en-US" altLang="zh-TW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231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D133E16A-E365-46AF-8B7F-4AEEA3D1D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3237" r="2244" b="10132"/>
          <a:stretch/>
        </p:blipFill>
        <p:spPr>
          <a:xfrm>
            <a:off x="8243584" y="0"/>
            <a:ext cx="3948416" cy="244537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5FE674B-2018-420E-9A9F-40CB1B27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19" y="403816"/>
            <a:ext cx="11165675" cy="1400530"/>
          </a:xfrm>
        </p:spPr>
        <p:txBody>
          <a:bodyPr>
            <a:normAutofit/>
          </a:bodyPr>
          <a:lstStyle/>
          <a:p>
            <a:r>
              <a:rPr lang="en-US" altLang="zh-TW" sz="5000" dirty="0"/>
              <a:t>111</a:t>
            </a:r>
            <a:r>
              <a:rPr lang="zh-TW" altLang="en-US" sz="5000" dirty="0"/>
              <a:t>學年枋寮高中繁星榜單</a:t>
            </a:r>
            <a:endParaRPr lang="zh-TW" altLang="en-US" sz="5000" dirty="0">
              <a:ea typeface="金梅海報書法字形" panose="02010609000101010101" pitchFamily="49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24D0E98-B161-4ED7-9F4D-CE746F0E1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288144"/>
              </p:ext>
            </p:extLst>
          </p:nvPr>
        </p:nvGraphicFramePr>
        <p:xfrm>
          <a:off x="389185" y="1448434"/>
          <a:ext cx="9636748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7812">
                  <a:extLst>
                    <a:ext uri="{9D8B030D-6E8A-4147-A177-3AD203B41FA5}">
                      <a16:colId xmlns:a16="http://schemas.microsoft.com/office/drawing/2014/main" val="3598492740"/>
                    </a:ext>
                  </a:extLst>
                </a:gridCol>
                <a:gridCol w="2183348">
                  <a:extLst>
                    <a:ext uri="{9D8B030D-6E8A-4147-A177-3AD203B41FA5}">
                      <a16:colId xmlns:a16="http://schemas.microsoft.com/office/drawing/2014/main" val="605002539"/>
                    </a:ext>
                  </a:extLst>
                </a:gridCol>
                <a:gridCol w="3199348">
                  <a:extLst>
                    <a:ext uri="{9D8B030D-6E8A-4147-A177-3AD203B41FA5}">
                      <a16:colId xmlns:a16="http://schemas.microsoft.com/office/drawing/2014/main" val="2820203355"/>
                    </a:ext>
                  </a:extLst>
                </a:gridCol>
                <a:gridCol w="760802">
                  <a:extLst>
                    <a:ext uri="{9D8B030D-6E8A-4147-A177-3AD203B41FA5}">
                      <a16:colId xmlns:a16="http://schemas.microsoft.com/office/drawing/2014/main" val="394773757"/>
                    </a:ext>
                  </a:extLst>
                </a:gridCol>
                <a:gridCol w="625933">
                  <a:extLst>
                    <a:ext uri="{9D8B030D-6E8A-4147-A177-3AD203B41FA5}">
                      <a16:colId xmlns:a16="http://schemas.microsoft.com/office/drawing/2014/main" val="1989267468"/>
                    </a:ext>
                  </a:extLst>
                </a:gridCol>
                <a:gridCol w="581427">
                  <a:extLst>
                    <a:ext uri="{9D8B030D-6E8A-4147-A177-3AD203B41FA5}">
                      <a16:colId xmlns:a16="http://schemas.microsoft.com/office/drawing/2014/main" val="1166655499"/>
                    </a:ext>
                  </a:extLst>
                </a:gridCol>
                <a:gridCol w="576798">
                  <a:extLst>
                    <a:ext uri="{9D8B030D-6E8A-4147-A177-3AD203B41FA5}">
                      <a16:colId xmlns:a16="http://schemas.microsoft.com/office/drawing/2014/main" val="878555256"/>
                    </a:ext>
                  </a:extLst>
                </a:gridCol>
                <a:gridCol w="801280">
                  <a:extLst>
                    <a:ext uri="{9D8B030D-6E8A-4147-A177-3AD203B41FA5}">
                      <a16:colId xmlns:a16="http://schemas.microsoft.com/office/drawing/2014/main" val="84756730"/>
                    </a:ext>
                  </a:extLst>
                </a:gridCol>
              </a:tblGrid>
              <a:tr h="125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姓名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學校名稱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校系名稱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國中教育會考成績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395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張○栩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國立成功大學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企業管理學系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660058509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沈○晴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國立政治大學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中國文學系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4165425468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陳○廷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國立中央大學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機械工程學系光機電工程組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90244881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蘇○棋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國立中正大學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哲學系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4252899018"/>
                  </a:ext>
                </a:extLst>
              </a:tr>
              <a:tr h="125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陳○玄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國立中興大學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森林學系木材科學組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561121371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張○遠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國立臺灣海洋大學 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輪機工程學系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648861519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葉○祺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國立嘉義大學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食品科學系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49368872"/>
                  </a:ext>
                </a:extLst>
              </a:tr>
              <a:tr h="125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陳○傑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國立東華大學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光電工程學系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A++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413632660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石○婕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國立東華大學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法律學系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961543431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陳○崴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國立聯合大學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建築學系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708176222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黃○勝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國立宜蘭大學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機械與機電工程學系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053091394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王○欣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國立金門大學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運動與休閒學系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0584934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鄭○遠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中山醫學大學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公共衛生學系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515511014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楊○雁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輔仁大學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社會工作學系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442896596"/>
                  </a:ext>
                </a:extLst>
              </a:tr>
              <a:tr h="146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陳○君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東海大學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社會工作學系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B++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2555564612"/>
                  </a:ext>
                </a:extLst>
              </a:tr>
              <a:tr h="14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林○臣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東海大學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景觀學系 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B++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174" marR="12174" marT="0" marB="0" anchor="ctr"/>
                </a:tc>
                <a:extLst>
                  <a:ext uri="{0D108BD9-81ED-4DB2-BD59-A6C34878D82A}">
                    <a16:rowId xmlns:a16="http://schemas.microsoft.com/office/drawing/2014/main" val="3778948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092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TM02836342[[fn=離子]]</Template>
  <TotalTime>111</TotalTime>
  <Words>1026</Words>
  <Application>Microsoft Office PowerPoint</Application>
  <PresentationFormat>寬螢幕</PresentationFormat>
  <Paragraphs>358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7" baseType="lpstr">
      <vt:lpstr>Microsoft YaHei</vt:lpstr>
      <vt:lpstr>宋体</vt:lpstr>
      <vt:lpstr>金梅浪漫海報字體</vt:lpstr>
      <vt:lpstr>金梅海報書法字形</vt:lpstr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Wingdings</vt:lpstr>
      <vt:lpstr>Wingdings 3</vt:lpstr>
      <vt:lpstr>離子</vt:lpstr>
      <vt:lpstr>PowerPoint 簡報</vt:lpstr>
      <vt:lpstr>枋寮高級中學</vt:lpstr>
      <vt:lpstr>家長的期待</vt:lpstr>
      <vt:lpstr>我們有</vt:lpstr>
      <vt:lpstr>我們有</vt:lpstr>
      <vt:lpstr>我們有</vt:lpstr>
      <vt:lpstr>我們有</vt:lpstr>
      <vt:lpstr>PowerPoint 簡報</vt:lpstr>
      <vt:lpstr>111學年枋寮高中繁星榜單</vt:lpstr>
      <vt:lpstr>111學年枋寮高中繁星榜單</vt:lpstr>
      <vt:lpstr>PowerPoint 簡報</vt:lpstr>
      <vt:lpstr>我們持續努力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KoMing Chen</dc:creator>
  <cp:lastModifiedBy>Chen Koming</cp:lastModifiedBy>
  <cp:revision>17</cp:revision>
  <dcterms:created xsi:type="dcterms:W3CDTF">2022-09-16T14:03:05Z</dcterms:created>
  <dcterms:modified xsi:type="dcterms:W3CDTF">2022-11-15T14:46:36Z</dcterms:modified>
</cp:coreProperties>
</file>