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0" r:id="rId3"/>
    <p:sldId id="258" r:id="rId4"/>
    <p:sldId id="267" r:id="rId5"/>
    <p:sldId id="274" r:id="rId6"/>
    <p:sldId id="266" r:id="rId7"/>
    <p:sldId id="260" r:id="rId8"/>
    <p:sldId id="259" r:id="rId9"/>
    <p:sldId id="271" r:id="rId10"/>
    <p:sldId id="272" r:id="rId11"/>
    <p:sldId id="273" r:id="rId12"/>
    <p:sldId id="276" r:id="rId13"/>
    <p:sldId id="275" r:id="rId14"/>
    <p:sldId id="268" r:id="rId15"/>
    <p:sldId id="277" r:id="rId16"/>
    <p:sldId id="278" r:id="rId17"/>
    <p:sldId id="26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70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96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68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611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103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6866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5673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038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326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109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17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745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37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28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113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0729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522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F6FB8CD-0F2E-403D-BD34-ED457FA773BE}" type="datetimeFigureOut">
              <a:rPr lang="zh-TW" altLang="en-US" smtClean="0"/>
              <a:t>2022/11/21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30A49-5D6F-4546-B2E5-9C7732D43A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4917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1259D5-909C-47F9-9C60-986B5C16D6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F056129-C635-4EAC-8A54-E32CCCE3DF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30305FC-DA31-4294-A4CC-F540E49DEF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" b="7658"/>
          <a:stretch/>
        </p:blipFill>
        <p:spPr>
          <a:xfrm>
            <a:off x="0" y="-53181"/>
            <a:ext cx="12192000" cy="68961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B1307F4-7229-41FC-A04E-487B78340F73}"/>
              </a:ext>
            </a:extLst>
          </p:cNvPr>
          <p:cNvSpPr/>
          <p:nvPr/>
        </p:nvSpPr>
        <p:spPr>
          <a:xfrm>
            <a:off x="0" y="-34131"/>
            <a:ext cx="12192000" cy="6926261"/>
          </a:xfrm>
          <a:prstGeom prst="rect">
            <a:avLst/>
          </a:prstGeom>
          <a:solidFill>
            <a:srgbClr val="161D3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386FC63-5DC1-404D-B5C6-4475C448520F}"/>
              </a:ext>
            </a:extLst>
          </p:cNvPr>
          <p:cNvGrpSpPr/>
          <p:nvPr/>
        </p:nvGrpSpPr>
        <p:grpSpPr>
          <a:xfrm>
            <a:off x="1752600" y="197680"/>
            <a:ext cx="9162130" cy="2225975"/>
            <a:chOff x="885958" y="-829961"/>
            <a:chExt cx="8239225" cy="1798582"/>
          </a:xfrm>
        </p:grpSpPr>
        <p:sp>
          <p:nvSpPr>
            <p:cNvPr id="7" name="圓角矩形 3">
              <a:extLst>
                <a:ext uri="{FF2B5EF4-FFF2-40B4-BE49-F238E27FC236}">
                  <a16:creationId xmlns:a16="http://schemas.microsoft.com/office/drawing/2014/main" id="{A7398DEA-156E-450E-84D8-E5F4DF8C62C1}"/>
                </a:ext>
              </a:extLst>
            </p:cNvPr>
            <p:cNvSpPr/>
            <p:nvPr/>
          </p:nvSpPr>
          <p:spPr>
            <a:xfrm>
              <a:off x="885958" y="-646485"/>
              <a:ext cx="8239225" cy="1615106"/>
            </a:xfrm>
            <a:custGeom>
              <a:avLst/>
              <a:gdLst>
                <a:gd name="connsiteX0" fmla="*/ 0 w 8489482"/>
                <a:gd name="connsiteY0" fmla="*/ 247053 h 1482290"/>
                <a:gd name="connsiteX1" fmla="*/ 247053 w 8489482"/>
                <a:gd name="connsiteY1" fmla="*/ 0 h 1482290"/>
                <a:gd name="connsiteX2" fmla="*/ 8242429 w 8489482"/>
                <a:gd name="connsiteY2" fmla="*/ 0 h 1482290"/>
                <a:gd name="connsiteX3" fmla="*/ 8489482 w 8489482"/>
                <a:gd name="connsiteY3" fmla="*/ 247053 h 1482290"/>
                <a:gd name="connsiteX4" fmla="*/ 8489482 w 8489482"/>
                <a:gd name="connsiteY4" fmla="*/ 1235237 h 1482290"/>
                <a:gd name="connsiteX5" fmla="*/ 8242429 w 8489482"/>
                <a:gd name="connsiteY5" fmla="*/ 1482290 h 1482290"/>
                <a:gd name="connsiteX6" fmla="*/ 247053 w 8489482"/>
                <a:gd name="connsiteY6" fmla="*/ 1482290 h 1482290"/>
                <a:gd name="connsiteX7" fmla="*/ 0 w 8489482"/>
                <a:gd name="connsiteY7" fmla="*/ 1235237 h 1482290"/>
                <a:gd name="connsiteX8" fmla="*/ 0 w 8489482"/>
                <a:gd name="connsiteY8" fmla="*/ 247053 h 1482290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8242429 w 8489482"/>
                <a:gd name="connsiteY5" fmla="*/ 1482290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8242429 w 8489482"/>
                <a:gd name="connsiteY5" fmla="*/ 1482290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7530159 w 8489482"/>
                <a:gd name="connsiteY5" fmla="*/ 1578542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7530159 w 8489482"/>
                <a:gd name="connsiteY5" fmla="*/ 1578542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372182 h 1722922"/>
                <a:gd name="connsiteX1" fmla="*/ 1065201 w 8489482"/>
                <a:gd name="connsiteY1" fmla="*/ 0 h 1722922"/>
                <a:gd name="connsiteX2" fmla="*/ 8242429 w 8489482"/>
                <a:gd name="connsiteY2" fmla="*/ 125129 h 1722922"/>
                <a:gd name="connsiteX3" fmla="*/ 8489482 w 8489482"/>
                <a:gd name="connsiteY3" fmla="*/ 372182 h 1722922"/>
                <a:gd name="connsiteX4" fmla="*/ 8489482 w 8489482"/>
                <a:gd name="connsiteY4" fmla="*/ 1360366 h 1722922"/>
                <a:gd name="connsiteX5" fmla="*/ 7530159 w 8489482"/>
                <a:gd name="connsiteY5" fmla="*/ 1703671 h 1722922"/>
                <a:gd name="connsiteX6" fmla="*/ 766817 w 8489482"/>
                <a:gd name="connsiteY6" fmla="*/ 1722922 h 1722922"/>
                <a:gd name="connsiteX7" fmla="*/ 0 w 8489482"/>
                <a:gd name="connsiteY7" fmla="*/ 1360366 h 1722922"/>
                <a:gd name="connsiteX8" fmla="*/ 0 w 8489482"/>
                <a:gd name="connsiteY8" fmla="*/ 372182 h 1722922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489482 w 8489482"/>
                <a:gd name="connsiteY3" fmla="*/ 381807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221381 w 8489482"/>
                <a:gd name="connsiteY0" fmla="*/ 410683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221381 w 8489482"/>
                <a:gd name="connsiteY8" fmla="*/ 410683 h 1732547"/>
                <a:gd name="connsiteX0" fmla="*/ 221381 w 8489482"/>
                <a:gd name="connsiteY0" fmla="*/ 410683 h 1746543"/>
                <a:gd name="connsiteX1" fmla="*/ 1065201 w 8489482"/>
                <a:gd name="connsiteY1" fmla="*/ 9625 h 1746543"/>
                <a:gd name="connsiteX2" fmla="*/ 7713039 w 8489482"/>
                <a:gd name="connsiteY2" fmla="*/ 0 h 1746543"/>
                <a:gd name="connsiteX3" fmla="*/ 8171849 w 8489482"/>
                <a:gd name="connsiteY3" fmla="*/ 660940 h 1746543"/>
                <a:gd name="connsiteX4" fmla="*/ 8489482 w 8489482"/>
                <a:gd name="connsiteY4" fmla="*/ 1369991 h 1746543"/>
                <a:gd name="connsiteX5" fmla="*/ 7530159 w 8489482"/>
                <a:gd name="connsiteY5" fmla="*/ 1713296 h 1746543"/>
                <a:gd name="connsiteX6" fmla="*/ 4271356 w 8489482"/>
                <a:gd name="connsiteY6" fmla="*/ 1706660 h 1746543"/>
                <a:gd name="connsiteX7" fmla="*/ 766817 w 8489482"/>
                <a:gd name="connsiteY7" fmla="*/ 1732547 h 1746543"/>
                <a:gd name="connsiteX8" fmla="*/ 0 w 8489482"/>
                <a:gd name="connsiteY8" fmla="*/ 1369991 h 1746543"/>
                <a:gd name="connsiteX9" fmla="*/ 221381 w 8489482"/>
                <a:gd name="connsiteY9" fmla="*/ 410683 h 1746543"/>
                <a:gd name="connsiteX0" fmla="*/ 221381 w 8489482"/>
                <a:gd name="connsiteY0" fmla="*/ 410683 h 1746543"/>
                <a:gd name="connsiteX1" fmla="*/ 1065201 w 8489482"/>
                <a:gd name="connsiteY1" fmla="*/ 9625 h 1746543"/>
                <a:gd name="connsiteX2" fmla="*/ 7713039 w 8489482"/>
                <a:gd name="connsiteY2" fmla="*/ 0 h 1746543"/>
                <a:gd name="connsiteX3" fmla="*/ 8171849 w 8489482"/>
                <a:gd name="connsiteY3" fmla="*/ 660940 h 1746543"/>
                <a:gd name="connsiteX4" fmla="*/ 8489482 w 8489482"/>
                <a:gd name="connsiteY4" fmla="*/ 1369991 h 1746543"/>
                <a:gd name="connsiteX5" fmla="*/ 7530159 w 8489482"/>
                <a:gd name="connsiteY5" fmla="*/ 1713296 h 1746543"/>
                <a:gd name="connsiteX6" fmla="*/ 4271356 w 8489482"/>
                <a:gd name="connsiteY6" fmla="*/ 1706660 h 1746543"/>
                <a:gd name="connsiteX7" fmla="*/ 766817 w 8489482"/>
                <a:gd name="connsiteY7" fmla="*/ 1732547 h 1746543"/>
                <a:gd name="connsiteX8" fmla="*/ 0 w 8489482"/>
                <a:gd name="connsiteY8" fmla="*/ 1369991 h 1746543"/>
                <a:gd name="connsiteX9" fmla="*/ 221381 w 8489482"/>
                <a:gd name="connsiteY9" fmla="*/ 410683 h 1746543"/>
                <a:gd name="connsiteX0" fmla="*/ 221381 w 8489482"/>
                <a:gd name="connsiteY0" fmla="*/ 410683 h 1742662"/>
                <a:gd name="connsiteX1" fmla="*/ 1065201 w 8489482"/>
                <a:gd name="connsiteY1" fmla="*/ 9625 h 1742662"/>
                <a:gd name="connsiteX2" fmla="*/ 7713039 w 8489482"/>
                <a:gd name="connsiteY2" fmla="*/ 0 h 1742662"/>
                <a:gd name="connsiteX3" fmla="*/ 8171849 w 8489482"/>
                <a:gd name="connsiteY3" fmla="*/ 660940 h 1742662"/>
                <a:gd name="connsiteX4" fmla="*/ 8489482 w 8489482"/>
                <a:gd name="connsiteY4" fmla="*/ 1369991 h 1742662"/>
                <a:gd name="connsiteX5" fmla="*/ 7530159 w 8489482"/>
                <a:gd name="connsiteY5" fmla="*/ 1713296 h 1742662"/>
                <a:gd name="connsiteX6" fmla="*/ 4271356 w 8489482"/>
                <a:gd name="connsiteY6" fmla="*/ 1706660 h 1742662"/>
                <a:gd name="connsiteX7" fmla="*/ 766817 w 8489482"/>
                <a:gd name="connsiteY7" fmla="*/ 1732547 h 1742662"/>
                <a:gd name="connsiteX8" fmla="*/ 0 w 8489482"/>
                <a:gd name="connsiteY8" fmla="*/ 1369991 h 1742662"/>
                <a:gd name="connsiteX9" fmla="*/ 221381 w 8489482"/>
                <a:gd name="connsiteY9" fmla="*/ 410683 h 1742662"/>
                <a:gd name="connsiteX0" fmla="*/ 221381 w 8489482"/>
                <a:gd name="connsiteY0" fmla="*/ 410683 h 1812538"/>
                <a:gd name="connsiteX1" fmla="*/ 1065201 w 8489482"/>
                <a:gd name="connsiteY1" fmla="*/ 9625 h 1812538"/>
                <a:gd name="connsiteX2" fmla="*/ 7713039 w 8489482"/>
                <a:gd name="connsiteY2" fmla="*/ 0 h 1812538"/>
                <a:gd name="connsiteX3" fmla="*/ 8171849 w 8489482"/>
                <a:gd name="connsiteY3" fmla="*/ 660940 h 1812538"/>
                <a:gd name="connsiteX4" fmla="*/ 8489482 w 8489482"/>
                <a:gd name="connsiteY4" fmla="*/ 1369991 h 1812538"/>
                <a:gd name="connsiteX5" fmla="*/ 7530159 w 8489482"/>
                <a:gd name="connsiteY5" fmla="*/ 1713296 h 1812538"/>
                <a:gd name="connsiteX6" fmla="*/ 4223229 w 8489482"/>
                <a:gd name="connsiteY6" fmla="*/ 1812538 h 1812538"/>
                <a:gd name="connsiteX7" fmla="*/ 766817 w 8489482"/>
                <a:gd name="connsiteY7" fmla="*/ 1732547 h 1812538"/>
                <a:gd name="connsiteX8" fmla="*/ 0 w 8489482"/>
                <a:gd name="connsiteY8" fmla="*/ 1369991 h 1812538"/>
                <a:gd name="connsiteX9" fmla="*/ 221381 w 8489482"/>
                <a:gd name="connsiteY9" fmla="*/ 410683 h 1812538"/>
                <a:gd name="connsiteX0" fmla="*/ 539015 w 8489482"/>
                <a:gd name="connsiteY0" fmla="*/ 564687 h 1812538"/>
                <a:gd name="connsiteX1" fmla="*/ 1065201 w 8489482"/>
                <a:gd name="connsiteY1" fmla="*/ 9625 h 1812538"/>
                <a:gd name="connsiteX2" fmla="*/ 7713039 w 8489482"/>
                <a:gd name="connsiteY2" fmla="*/ 0 h 1812538"/>
                <a:gd name="connsiteX3" fmla="*/ 8171849 w 8489482"/>
                <a:gd name="connsiteY3" fmla="*/ 660940 h 1812538"/>
                <a:gd name="connsiteX4" fmla="*/ 8489482 w 8489482"/>
                <a:gd name="connsiteY4" fmla="*/ 1369991 h 1812538"/>
                <a:gd name="connsiteX5" fmla="*/ 7530159 w 8489482"/>
                <a:gd name="connsiteY5" fmla="*/ 1713296 h 1812538"/>
                <a:gd name="connsiteX6" fmla="*/ 4223229 w 8489482"/>
                <a:gd name="connsiteY6" fmla="*/ 1812538 h 1812538"/>
                <a:gd name="connsiteX7" fmla="*/ 766817 w 8489482"/>
                <a:gd name="connsiteY7" fmla="*/ 1732547 h 1812538"/>
                <a:gd name="connsiteX8" fmla="*/ 0 w 8489482"/>
                <a:gd name="connsiteY8" fmla="*/ 1369991 h 1812538"/>
                <a:gd name="connsiteX9" fmla="*/ 539015 w 8489482"/>
                <a:gd name="connsiteY9" fmla="*/ 564687 h 1812538"/>
                <a:gd name="connsiteX0" fmla="*/ 288758 w 8239225"/>
                <a:gd name="connsiteY0" fmla="*/ 564687 h 1812538"/>
                <a:gd name="connsiteX1" fmla="*/ 814944 w 8239225"/>
                <a:gd name="connsiteY1" fmla="*/ 9625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288758 w 8239225"/>
                <a:gd name="connsiteY9" fmla="*/ 564687 h 1812538"/>
                <a:gd name="connsiteX0" fmla="*/ 173255 w 8239225"/>
                <a:gd name="connsiteY0" fmla="*/ 468435 h 1812538"/>
                <a:gd name="connsiteX1" fmla="*/ 814944 w 8239225"/>
                <a:gd name="connsiteY1" fmla="*/ 9625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173255 w 8239225"/>
                <a:gd name="connsiteY9" fmla="*/ 468435 h 1812538"/>
                <a:gd name="connsiteX0" fmla="*/ 173255 w 8239225"/>
                <a:gd name="connsiteY0" fmla="*/ 468435 h 1812538"/>
                <a:gd name="connsiteX1" fmla="*/ 891947 w 8239225"/>
                <a:gd name="connsiteY1" fmla="*/ 105878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173255 w 8239225"/>
                <a:gd name="connsiteY9" fmla="*/ 468435 h 1812538"/>
                <a:gd name="connsiteX0" fmla="*/ 173255 w 8239225"/>
                <a:gd name="connsiteY0" fmla="*/ 488835 h 1832938"/>
                <a:gd name="connsiteX1" fmla="*/ 891947 w 8239225"/>
                <a:gd name="connsiteY1" fmla="*/ 126278 h 1832938"/>
                <a:gd name="connsiteX2" fmla="*/ 7462782 w 8239225"/>
                <a:gd name="connsiteY2" fmla="*/ 20400 h 1832938"/>
                <a:gd name="connsiteX3" fmla="*/ 7921592 w 8239225"/>
                <a:gd name="connsiteY3" fmla="*/ 681340 h 1832938"/>
                <a:gd name="connsiteX4" fmla="*/ 8239225 w 8239225"/>
                <a:gd name="connsiteY4" fmla="*/ 1390391 h 1832938"/>
                <a:gd name="connsiteX5" fmla="*/ 7279902 w 8239225"/>
                <a:gd name="connsiteY5" fmla="*/ 1733696 h 1832938"/>
                <a:gd name="connsiteX6" fmla="*/ 3972972 w 8239225"/>
                <a:gd name="connsiteY6" fmla="*/ 1832938 h 1832938"/>
                <a:gd name="connsiteX7" fmla="*/ 516560 w 8239225"/>
                <a:gd name="connsiteY7" fmla="*/ 1752947 h 1832938"/>
                <a:gd name="connsiteX8" fmla="*/ 0 w 8239225"/>
                <a:gd name="connsiteY8" fmla="*/ 1140134 h 1832938"/>
                <a:gd name="connsiteX9" fmla="*/ 173255 w 8239225"/>
                <a:gd name="connsiteY9" fmla="*/ 488835 h 1832938"/>
                <a:gd name="connsiteX0" fmla="*/ 173255 w 8239225"/>
                <a:gd name="connsiteY0" fmla="*/ 574313 h 1918416"/>
                <a:gd name="connsiteX1" fmla="*/ 891947 w 8239225"/>
                <a:gd name="connsiteY1" fmla="*/ 211756 h 1918416"/>
                <a:gd name="connsiteX2" fmla="*/ 7183649 w 8239225"/>
                <a:gd name="connsiteY2" fmla="*/ 0 h 1918416"/>
                <a:gd name="connsiteX3" fmla="*/ 7921592 w 8239225"/>
                <a:gd name="connsiteY3" fmla="*/ 766818 h 1918416"/>
                <a:gd name="connsiteX4" fmla="*/ 8239225 w 8239225"/>
                <a:gd name="connsiteY4" fmla="*/ 1475869 h 1918416"/>
                <a:gd name="connsiteX5" fmla="*/ 7279902 w 8239225"/>
                <a:gd name="connsiteY5" fmla="*/ 1819174 h 1918416"/>
                <a:gd name="connsiteX6" fmla="*/ 3972972 w 8239225"/>
                <a:gd name="connsiteY6" fmla="*/ 1918416 h 1918416"/>
                <a:gd name="connsiteX7" fmla="*/ 516560 w 8239225"/>
                <a:gd name="connsiteY7" fmla="*/ 1838425 h 1918416"/>
                <a:gd name="connsiteX8" fmla="*/ 0 w 8239225"/>
                <a:gd name="connsiteY8" fmla="*/ 1225612 h 1918416"/>
                <a:gd name="connsiteX9" fmla="*/ 173255 w 8239225"/>
                <a:gd name="connsiteY9" fmla="*/ 574313 h 1918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39225" h="1918416">
                  <a:moveTo>
                    <a:pt x="173255" y="574313"/>
                  </a:moveTo>
                  <a:cubicBezTo>
                    <a:pt x="173255" y="437869"/>
                    <a:pt x="755503" y="211756"/>
                    <a:pt x="891947" y="211756"/>
                  </a:cubicBezTo>
                  <a:cubicBezTo>
                    <a:pt x="3005223" y="-16043"/>
                    <a:pt x="4993371" y="35293"/>
                    <a:pt x="7183649" y="0"/>
                  </a:cubicBezTo>
                  <a:cubicBezTo>
                    <a:pt x="7320093" y="0"/>
                    <a:pt x="8017845" y="514871"/>
                    <a:pt x="7921592" y="766818"/>
                  </a:cubicBezTo>
                  <a:cubicBezTo>
                    <a:pt x="8383605" y="608532"/>
                    <a:pt x="8133347" y="1239519"/>
                    <a:pt x="8239225" y="1475869"/>
                  </a:cubicBezTo>
                  <a:cubicBezTo>
                    <a:pt x="8239225" y="1612313"/>
                    <a:pt x="7416346" y="1819174"/>
                    <a:pt x="7279902" y="1819174"/>
                  </a:cubicBezTo>
                  <a:cubicBezTo>
                    <a:pt x="6572068" y="1860848"/>
                    <a:pt x="4984692" y="1847831"/>
                    <a:pt x="3972972" y="1918416"/>
                  </a:cubicBezTo>
                  <a:lnTo>
                    <a:pt x="516560" y="1838425"/>
                  </a:lnTo>
                  <a:cubicBezTo>
                    <a:pt x="380116" y="1838425"/>
                    <a:pt x="0" y="1362056"/>
                    <a:pt x="0" y="1225612"/>
                  </a:cubicBezTo>
                  <a:lnTo>
                    <a:pt x="173255" y="574313"/>
                  </a:ln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4C947D9-B9F5-4D8E-B0E2-06ABA6AC6C7A}"/>
                </a:ext>
              </a:extLst>
            </p:cNvPr>
            <p:cNvGrpSpPr/>
            <p:nvPr/>
          </p:nvGrpSpPr>
          <p:grpSpPr>
            <a:xfrm>
              <a:off x="1025244" y="-829961"/>
              <a:ext cx="7660668" cy="1659922"/>
              <a:chOff x="511184" y="73709"/>
              <a:chExt cx="7660668" cy="1659922"/>
            </a:xfrm>
          </p:grpSpPr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FBC2818E-45F5-47C7-8A3D-A08C29A25358}"/>
                  </a:ext>
                </a:extLst>
              </p:cNvPr>
              <p:cNvSpPr txBox="1"/>
              <p:nvPr/>
            </p:nvSpPr>
            <p:spPr>
              <a:xfrm>
                <a:off x="511184" y="1064738"/>
                <a:ext cx="2093106" cy="630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500" b="1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  <a:latin typeface="金梅浪漫海報字體" panose="02010509060101010101" pitchFamily="49" charset="-120"/>
                    <a:ea typeface="金梅浪漫海報字體" panose="02010509060101010101" pitchFamily="49" charset="-120"/>
                  </a:rPr>
                  <a:t>屏南之星</a:t>
                </a:r>
              </a:p>
            </p:txBody>
          </p:sp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070B4215-876A-43D3-AA7D-6FFFC7621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6972" y="1108096"/>
                <a:ext cx="3614880" cy="53421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5AE6BD95-D265-4ABB-9A37-EA48A712C1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001" b="80400"/>
              <a:stretch/>
            </p:blipFill>
            <p:spPr>
              <a:xfrm>
                <a:off x="1557737" y="73709"/>
                <a:ext cx="1872208" cy="100811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B1B265C-4C56-409D-AAEE-01FD55B44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47" r="32693" b="62199"/>
              <a:stretch/>
            </p:blipFill>
            <p:spPr>
              <a:xfrm>
                <a:off x="2289957" y="815360"/>
                <a:ext cx="1800200" cy="91827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DFC6FEDD-5307-45A1-B2D4-93B269274B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3" r="59616" b="41907"/>
              <a:stretch/>
            </p:blipFill>
            <p:spPr>
              <a:xfrm rot="150156">
                <a:off x="3819404" y="472197"/>
                <a:ext cx="879409" cy="82078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363A4E4B-9427-4E6E-A440-F758BC18AE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481" r="-2306" b="21600"/>
              <a:stretch/>
            </p:blipFill>
            <p:spPr>
              <a:xfrm>
                <a:off x="4331759" y="121460"/>
                <a:ext cx="2888539" cy="1027232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5" name="文本框 12">
            <a:extLst>
              <a:ext uri="{FF2B5EF4-FFF2-40B4-BE49-F238E27FC236}">
                <a16:creationId xmlns:a16="http://schemas.microsoft.com/office/drawing/2014/main" id="{4C14F7AD-66A8-4452-B7E0-3FA1CA2EB4AF}"/>
              </a:ext>
            </a:extLst>
          </p:cNvPr>
          <p:cNvSpPr txBox="1"/>
          <p:nvPr/>
        </p:nvSpPr>
        <p:spPr>
          <a:xfrm>
            <a:off x="2818724" y="5098763"/>
            <a:ext cx="153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b="1" spc="500" dirty="0">
                <a:ln>
                  <a:solidFill>
                    <a:schemeClr val="bg1"/>
                  </a:solidFill>
                </a:ln>
                <a:solidFill>
                  <a:srgbClr val="F5822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報告人</a:t>
            </a:r>
            <a:endParaRPr lang="en-US" altLang="zh-TW" sz="3000" b="1" spc="500" dirty="0">
              <a:ln>
                <a:solidFill>
                  <a:schemeClr val="bg1"/>
                </a:solidFill>
              </a:ln>
              <a:solidFill>
                <a:srgbClr val="F5822D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6" name="组合 2">
            <a:extLst>
              <a:ext uri="{FF2B5EF4-FFF2-40B4-BE49-F238E27FC236}">
                <a16:creationId xmlns:a16="http://schemas.microsoft.com/office/drawing/2014/main" id="{AB8C637C-E4FB-4C52-A246-DD1B5D855457}"/>
              </a:ext>
            </a:extLst>
          </p:cNvPr>
          <p:cNvGrpSpPr/>
          <p:nvPr/>
        </p:nvGrpSpPr>
        <p:grpSpPr>
          <a:xfrm>
            <a:off x="2955854" y="5913066"/>
            <a:ext cx="7712146" cy="439492"/>
            <a:chOff x="3674825" y="4038512"/>
            <a:chExt cx="4842351" cy="267784"/>
          </a:xfrm>
          <a:solidFill>
            <a:srgbClr val="FFC000"/>
          </a:solidFill>
        </p:grpSpPr>
        <p:sp>
          <p:nvSpPr>
            <p:cNvPr id="17" name="任意多边形 20">
              <a:extLst>
                <a:ext uri="{FF2B5EF4-FFF2-40B4-BE49-F238E27FC236}">
                  <a16:creationId xmlns:a16="http://schemas.microsoft.com/office/drawing/2014/main" id="{52BDC12C-B639-43D2-A497-9EDD467A0A25}"/>
                </a:ext>
              </a:extLst>
            </p:cNvPr>
            <p:cNvSpPr/>
            <p:nvPr/>
          </p:nvSpPr>
          <p:spPr>
            <a:xfrm>
              <a:off x="6026598" y="4038512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solidFill>
              <a:srgbClr val="F5822D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8" name="组合 22">
              <a:extLst>
                <a:ext uri="{FF2B5EF4-FFF2-40B4-BE49-F238E27FC236}">
                  <a16:creationId xmlns:a16="http://schemas.microsoft.com/office/drawing/2014/main" id="{E41949C2-8504-4984-A6F3-E667F67F7C70}"/>
                </a:ext>
              </a:extLst>
            </p:cNvPr>
            <p:cNvGrpSpPr/>
            <p:nvPr/>
          </p:nvGrpSpPr>
          <p:grpSpPr>
            <a:xfrm flipV="1">
              <a:off x="3674825" y="4074839"/>
              <a:ext cx="4842351" cy="45719"/>
              <a:chOff x="3394710" y="4250530"/>
              <a:chExt cx="5392103" cy="0"/>
            </a:xfrm>
            <a:grpFill/>
          </p:grpSpPr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598E9BD9-7EE6-4694-86A8-C864EF45D36F}"/>
                  </a:ext>
                </a:extLst>
              </p:cNvPr>
              <p:cNvCxnSpPr/>
              <p:nvPr/>
            </p:nvCxnSpPr>
            <p:spPr>
              <a:xfrm>
                <a:off x="6267450" y="4250530"/>
                <a:ext cx="2519363" cy="0"/>
              </a:xfrm>
              <a:prstGeom prst="line">
                <a:avLst/>
              </a:prstGeom>
              <a:grpFill/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21">
                <a:extLst>
                  <a:ext uri="{FF2B5EF4-FFF2-40B4-BE49-F238E27FC236}">
                    <a16:creationId xmlns:a16="http://schemas.microsoft.com/office/drawing/2014/main" id="{1C6B2E44-F151-4529-A2F6-8120F798725D}"/>
                  </a:ext>
                </a:extLst>
              </p:cNvPr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grpFill/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文本框 12">
            <a:extLst>
              <a:ext uri="{FF2B5EF4-FFF2-40B4-BE49-F238E27FC236}">
                <a16:creationId xmlns:a16="http://schemas.microsoft.com/office/drawing/2014/main" id="{9DAB5E0B-832B-42DE-A536-05D802813C57}"/>
              </a:ext>
            </a:extLst>
          </p:cNvPr>
          <p:cNvSpPr txBox="1"/>
          <p:nvPr/>
        </p:nvSpPr>
        <p:spPr>
          <a:xfrm>
            <a:off x="7336491" y="5257800"/>
            <a:ext cx="28611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5000" spc="500" dirty="0">
                <a:solidFill>
                  <a:schemeClr val="bg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陳科名</a:t>
            </a:r>
            <a:endParaRPr lang="zh-CN" altLang="en-US" sz="5000" spc="500" dirty="0">
              <a:solidFill>
                <a:schemeClr val="bg1"/>
              </a:solidFill>
              <a:highlight>
                <a:srgbClr val="FFFF00"/>
              </a:highligh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5D2E722-CB1E-4C7A-9418-4408EEFF566C}"/>
              </a:ext>
            </a:extLst>
          </p:cNvPr>
          <p:cNvSpPr/>
          <p:nvPr/>
        </p:nvSpPr>
        <p:spPr>
          <a:xfrm>
            <a:off x="2979184" y="5602283"/>
            <a:ext cx="356174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spc="500" dirty="0">
                <a:solidFill>
                  <a:schemeClr val="bg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枋寮高中校長</a:t>
            </a:r>
            <a:endParaRPr lang="en-US" altLang="zh-TW" sz="2500" spc="500" dirty="0">
              <a:solidFill>
                <a:schemeClr val="bg1"/>
              </a:solidFill>
              <a:highlight>
                <a:srgbClr val="FFFF00"/>
              </a:highligh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文本框 10">
            <a:extLst>
              <a:ext uri="{FF2B5EF4-FFF2-40B4-BE49-F238E27FC236}">
                <a16:creationId xmlns:a16="http://schemas.microsoft.com/office/drawing/2014/main" id="{7D705F65-DB8A-4E1A-B0C7-D5F75ACDBD41}"/>
              </a:ext>
            </a:extLst>
          </p:cNvPr>
          <p:cNvSpPr txBox="1"/>
          <p:nvPr/>
        </p:nvSpPr>
        <p:spPr>
          <a:xfrm>
            <a:off x="3885920" y="3084692"/>
            <a:ext cx="5630945" cy="1722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8000" dirty="0">
                <a:solidFill>
                  <a:schemeClr val="tx2"/>
                </a:solidFill>
                <a:latin typeface="Microsoft YaHei" panose="020B0503020204020204" pitchFamily="34" charset="-122"/>
                <a:ea typeface="金梅海報書法字形" panose="02010609000101010101" pitchFamily="49" charset="-120"/>
                <a:cs typeface="+mn-ea"/>
                <a:sym typeface="+mn-lt"/>
              </a:rPr>
              <a:t>最好的選擇</a:t>
            </a:r>
            <a:endParaRPr lang="en-US" altLang="zh-TW" sz="8000" dirty="0">
              <a:solidFill>
                <a:schemeClr val="tx2"/>
              </a:solidFill>
              <a:latin typeface="Microsoft YaHei" panose="020B0503020204020204" pitchFamily="34" charset="-122"/>
              <a:ea typeface="金梅海報書法字形" panose="02010609000101010101" pitchFamily="49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543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21" grpId="0" uiExpand="1" build="p"/>
      <p:bldP spid="22" grpId="0"/>
      <p:bldP spid="2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FE674B-2018-420E-9A9F-40CB1B27E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19" y="403816"/>
            <a:ext cx="11165675" cy="1400530"/>
          </a:xfrm>
        </p:spPr>
        <p:txBody>
          <a:bodyPr>
            <a:normAutofit/>
          </a:bodyPr>
          <a:lstStyle/>
          <a:p>
            <a:r>
              <a:rPr lang="en-US" altLang="zh-TW" sz="5000" dirty="0"/>
              <a:t>111</a:t>
            </a:r>
            <a:r>
              <a:rPr lang="zh-TW" altLang="en-US" sz="5000" dirty="0"/>
              <a:t>學年佳冬國中學生大學升學狀況</a:t>
            </a:r>
            <a:endParaRPr lang="zh-TW" altLang="en-US" sz="5000" dirty="0">
              <a:ea typeface="金梅海報書法字形" panose="02010609000101010101" pitchFamily="49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133E16A-E365-46AF-8B7F-4AEEA3D1D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13237" r="2244" b="10132"/>
          <a:stretch/>
        </p:blipFill>
        <p:spPr>
          <a:xfrm>
            <a:off x="6983275" y="2709645"/>
            <a:ext cx="4677422" cy="289686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13B5175-4B19-461E-BF78-C8D91F2116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9632" y="1380069"/>
            <a:ext cx="3756986" cy="53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92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4EF4ABFF-A14D-4524-9E5C-C672AFBF52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6897458"/>
              </p:ext>
            </p:extLst>
          </p:nvPr>
        </p:nvGraphicFramePr>
        <p:xfrm>
          <a:off x="557049" y="1951258"/>
          <a:ext cx="10121900" cy="2604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5675">
                  <a:extLst>
                    <a:ext uri="{9D8B030D-6E8A-4147-A177-3AD203B41FA5}">
                      <a16:colId xmlns:a16="http://schemas.microsoft.com/office/drawing/2014/main" val="2960541095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4024010906"/>
                    </a:ext>
                  </a:extLst>
                </a:gridCol>
                <a:gridCol w="2530475">
                  <a:extLst>
                    <a:ext uri="{9D8B030D-6E8A-4147-A177-3AD203B41FA5}">
                      <a16:colId xmlns:a16="http://schemas.microsoft.com/office/drawing/2014/main" val="3258551014"/>
                    </a:ext>
                  </a:extLst>
                </a:gridCol>
                <a:gridCol w="4359275">
                  <a:extLst>
                    <a:ext uri="{9D8B030D-6E8A-4147-A177-3AD203B41FA5}">
                      <a16:colId xmlns:a16="http://schemas.microsoft.com/office/drawing/2014/main" val="1181567597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升學管道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姓名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錄取學校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錄取科系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24958483"/>
                  </a:ext>
                </a:extLst>
              </a:tr>
              <a:tr h="27880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個人申請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吳○利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國立屏東大學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商業自動化與管理學系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1853994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個人申請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池○庭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長榮大學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職業安全與衛生學系職業安全組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2718939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四技申請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張○捷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美和科技大學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護理系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3107757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四技申請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楊○卉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美和科技大學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護理系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0083235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軍校正期班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吳○綺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海軍軍官學校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不分系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2564152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軍校士官二專班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吳○綺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空軍航空技術學院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航空工程科</a:t>
                      </a:r>
                      <a:r>
                        <a:rPr lang="en-US" altLang="zh-TW" sz="2400" u="none" strike="noStrike" dirty="0">
                          <a:effectLst/>
                        </a:rPr>
                        <a:t>(</a:t>
                      </a:r>
                      <a:r>
                        <a:rPr lang="zh-TW" altLang="en-US" sz="2400" u="none" strike="noStrike" dirty="0">
                          <a:effectLst/>
                        </a:rPr>
                        <a:t>二專班</a:t>
                      </a:r>
                      <a:r>
                        <a:rPr lang="en-US" altLang="zh-TW" sz="2400" u="none" strike="noStrike" dirty="0">
                          <a:effectLst/>
                        </a:rPr>
                        <a:t>)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88194997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6024432-C3A1-495C-A8F9-0EB632622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191949"/>
              </p:ext>
            </p:extLst>
          </p:nvPr>
        </p:nvGraphicFramePr>
        <p:xfrm>
          <a:off x="557049" y="5597617"/>
          <a:ext cx="6584248" cy="744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2913">
                  <a:extLst>
                    <a:ext uri="{9D8B030D-6E8A-4147-A177-3AD203B41FA5}">
                      <a16:colId xmlns:a16="http://schemas.microsoft.com/office/drawing/2014/main" val="2273028274"/>
                    </a:ext>
                  </a:extLst>
                </a:gridCol>
                <a:gridCol w="1433471">
                  <a:extLst>
                    <a:ext uri="{9D8B030D-6E8A-4147-A177-3AD203B41FA5}">
                      <a16:colId xmlns:a16="http://schemas.microsoft.com/office/drawing/2014/main" val="1224694589"/>
                    </a:ext>
                  </a:extLst>
                </a:gridCol>
                <a:gridCol w="4067864">
                  <a:extLst>
                    <a:ext uri="{9D8B030D-6E8A-4147-A177-3AD203B41FA5}">
                      <a16:colId xmlns:a16="http://schemas.microsoft.com/office/drawing/2014/main" val="3679824832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鍾</a:t>
                      </a:r>
                      <a:r>
                        <a:rPr lang="en-US" sz="2400" u="none" strike="noStrike">
                          <a:effectLst/>
                        </a:rPr>
                        <a:t>OO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開南大學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資訊管理學系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6066678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賴</a:t>
                      </a:r>
                      <a:r>
                        <a:rPr lang="en-US" sz="2400" u="none" strike="noStrike">
                          <a:effectLst/>
                        </a:rPr>
                        <a:t>OO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effectLst/>
                        </a:rPr>
                        <a:t>靜宜大學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</a:rPr>
                        <a:t>社會工作與兒童少年福利學系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75629810"/>
                  </a:ext>
                </a:extLst>
              </a:tr>
            </a:tbl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7294527B-A280-4F57-8252-9581401EB3FF}"/>
              </a:ext>
            </a:extLst>
          </p:cNvPr>
          <p:cNvSpPr txBox="1">
            <a:spLocks/>
          </p:cNvSpPr>
          <p:nvPr/>
        </p:nvSpPr>
        <p:spPr>
          <a:xfrm>
            <a:off x="193624" y="199002"/>
            <a:ext cx="11165675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5000" dirty="0"/>
              <a:t>111</a:t>
            </a:r>
            <a:r>
              <a:rPr lang="zh-TW" altLang="en-US" sz="5000" dirty="0"/>
              <a:t>學年佳冬國中學生大學升學狀況</a:t>
            </a:r>
            <a:endParaRPr lang="zh-TW" altLang="en-US" sz="5000" dirty="0">
              <a:ea typeface="金梅海報書法字形" panose="02010609000101010101" pitchFamily="49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251E64F-91E1-4CDD-AAB2-FBE75E66F439}"/>
              </a:ext>
            </a:extLst>
          </p:cNvPr>
          <p:cNvSpPr/>
          <p:nvPr/>
        </p:nvSpPr>
        <p:spPr>
          <a:xfrm>
            <a:off x="500617" y="1027928"/>
            <a:ext cx="2650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5400" b="1" dirty="0">
                <a:ln/>
                <a:solidFill>
                  <a:schemeClr val="accent3"/>
                </a:solidFill>
              </a:rPr>
              <a:t>潮</a:t>
            </a:r>
            <a:r>
              <a:rPr lang="en-US" altLang="zh-TW" sz="5400" b="1" dirty="0">
                <a:ln/>
                <a:solidFill>
                  <a:schemeClr val="accent3"/>
                </a:solidFill>
              </a:rPr>
              <a:t>0</a:t>
            </a:r>
            <a:r>
              <a:rPr lang="zh-TW" altLang="en-US" sz="5400" b="1" cap="none" spc="0" dirty="0">
                <a:ln/>
                <a:solidFill>
                  <a:schemeClr val="accent3"/>
                </a:solidFill>
                <a:effectLst/>
              </a:rPr>
              <a:t>高中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FBE38E1-144C-4B2D-9670-2099A641A63C}"/>
              </a:ext>
            </a:extLst>
          </p:cNvPr>
          <p:cNvSpPr/>
          <p:nvPr/>
        </p:nvSpPr>
        <p:spPr>
          <a:xfrm>
            <a:off x="436651" y="4624493"/>
            <a:ext cx="2650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5400" b="1" dirty="0">
                <a:ln/>
                <a:solidFill>
                  <a:schemeClr val="accent3"/>
                </a:solidFill>
              </a:rPr>
              <a:t>屏東</a:t>
            </a:r>
            <a:r>
              <a:rPr lang="en-US" altLang="zh-TW" sz="5400" b="1" dirty="0">
                <a:ln/>
                <a:solidFill>
                  <a:schemeClr val="accent3"/>
                </a:solidFill>
              </a:rPr>
              <a:t>0</a:t>
            </a:r>
            <a:r>
              <a:rPr lang="zh-TW" altLang="en-US" sz="5400" b="1" cap="none" spc="0" dirty="0">
                <a:ln/>
                <a:solidFill>
                  <a:schemeClr val="accent3"/>
                </a:solidFill>
                <a:effectLst/>
              </a:rPr>
              <a:t>中</a:t>
            </a:r>
          </a:p>
        </p:txBody>
      </p:sp>
    </p:spTree>
    <p:extLst>
      <p:ext uri="{BB962C8B-B14F-4D97-AF65-F5344CB8AC3E}">
        <p14:creationId xmlns:p14="http://schemas.microsoft.com/office/powerpoint/2010/main" val="405063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C20E5CA-4DDC-4CA8-B381-977A06748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978700"/>
              </p:ext>
            </p:extLst>
          </p:nvPr>
        </p:nvGraphicFramePr>
        <p:xfrm>
          <a:off x="577721" y="914401"/>
          <a:ext cx="9636748" cy="518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7812">
                  <a:extLst>
                    <a:ext uri="{9D8B030D-6E8A-4147-A177-3AD203B41FA5}">
                      <a16:colId xmlns:a16="http://schemas.microsoft.com/office/drawing/2014/main" val="3598492740"/>
                    </a:ext>
                  </a:extLst>
                </a:gridCol>
                <a:gridCol w="2183348">
                  <a:extLst>
                    <a:ext uri="{9D8B030D-6E8A-4147-A177-3AD203B41FA5}">
                      <a16:colId xmlns:a16="http://schemas.microsoft.com/office/drawing/2014/main" val="605002539"/>
                    </a:ext>
                  </a:extLst>
                </a:gridCol>
                <a:gridCol w="3199348">
                  <a:extLst>
                    <a:ext uri="{9D8B030D-6E8A-4147-A177-3AD203B41FA5}">
                      <a16:colId xmlns:a16="http://schemas.microsoft.com/office/drawing/2014/main" val="2820203355"/>
                    </a:ext>
                  </a:extLst>
                </a:gridCol>
                <a:gridCol w="760802">
                  <a:extLst>
                    <a:ext uri="{9D8B030D-6E8A-4147-A177-3AD203B41FA5}">
                      <a16:colId xmlns:a16="http://schemas.microsoft.com/office/drawing/2014/main" val="394773757"/>
                    </a:ext>
                  </a:extLst>
                </a:gridCol>
                <a:gridCol w="625933">
                  <a:extLst>
                    <a:ext uri="{9D8B030D-6E8A-4147-A177-3AD203B41FA5}">
                      <a16:colId xmlns:a16="http://schemas.microsoft.com/office/drawing/2014/main" val="1989267468"/>
                    </a:ext>
                  </a:extLst>
                </a:gridCol>
                <a:gridCol w="581427">
                  <a:extLst>
                    <a:ext uri="{9D8B030D-6E8A-4147-A177-3AD203B41FA5}">
                      <a16:colId xmlns:a16="http://schemas.microsoft.com/office/drawing/2014/main" val="1166655499"/>
                    </a:ext>
                  </a:extLst>
                </a:gridCol>
                <a:gridCol w="576798">
                  <a:extLst>
                    <a:ext uri="{9D8B030D-6E8A-4147-A177-3AD203B41FA5}">
                      <a16:colId xmlns:a16="http://schemas.microsoft.com/office/drawing/2014/main" val="878555256"/>
                    </a:ext>
                  </a:extLst>
                </a:gridCol>
                <a:gridCol w="801280">
                  <a:extLst>
                    <a:ext uri="{9D8B030D-6E8A-4147-A177-3AD203B41FA5}">
                      <a16:colId xmlns:a16="http://schemas.microsoft.com/office/drawing/2014/main" val="84756730"/>
                    </a:ext>
                  </a:extLst>
                </a:gridCol>
              </a:tblGrid>
              <a:tr h="125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姓名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學校名稱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校系名稱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國中教育會考成績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395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張○栩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國立成功大學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企業管理學系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2660058509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沈○晴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國立政治大學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中國文學系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4165425468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陳○廷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國立中央大學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機械工程學系光機電工程組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290244881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蘇○棋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國立中正大學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哲學系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4252899018"/>
                  </a:ext>
                </a:extLst>
              </a:tr>
              <a:tr h="125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陳○玄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國立中興大學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森林學系木材科學組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3561121371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張○遠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國立臺灣海洋大學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輪機工程學系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2648861519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葉○祺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國立嘉義大學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食品科學系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49368872"/>
                  </a:ext>
                </a:extLst>
              </a:tr>
              <a:tr h="125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陳○傑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國立東華大學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光電工程學系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A++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3413632660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石○婕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國立東華大學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法律學系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C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3961543431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陳○崴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國立聯合大學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建築學系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708176222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黃○勝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國立宜蘭大學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機械與機電工程學系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C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3053091394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王○欣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國立金門大學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運動與休閒學系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30584934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鄭○遠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中山醫學大學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公共衛生學系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2515511014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楊○雁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輔仁大學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社會工作學系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C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C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442896596"/>
                  </a:ext>
                </a:extLst>
              </a:tr>
              <a:tr h="14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陳○君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東海大學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社會工作學系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B++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2555564612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林○臣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東海大學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景觀學系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B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3778948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041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C20E5CA-4DDC-4CA8-B381-977A06748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028213"/>
              </p:ext>
            </p:extLst>
          </p:nvPr>
        </p:nvGraphicFramePr>
        <p:xfrm>
          <a:off x="898232" y="990600"/>
          <a:ext cx="9020798" cy="487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7812">
                  <a:extLst>
                    <a:ext uri="{9D8B030D-6E8A-4147-A177-3AD203B41FA5}">
                      <a16:colId xmlns:a16="http://schemas.microsoft.com/office/drawing/2014/main" val="3598492740"/>
                    </a:ext>
                  </a:extLst>
                </a:gridCol>
                <a:gridCol w="1167348">
                  <a:extLst>
                    <a:ext uri="{9D8B030D-6E8A-4147-A177-3AD203B41FA5}">
                      <a16:colId xmlns:a16="http://schemas.microsoft.com/office/drawing/2014/main" val="605002539"/>
                    </a:ext>
                  </a:extLst>
                </a:gridCol>
                <a:gridCol w="3640673">
                  <a:extLst>
                    <a:ext uri="{9D8B030D-6E8A-4147-A177-3AD203B41FA5}">
                      <a16:colId xmlns:a16="http://schemas.microsoft.com/office/drawing/2014/main" val="2820203355"/>
                    </a:ext>
                  </a:extLst>
                </a:gridCol>
                <a:gridCol w="760802">
                  <a:extLst>
                    <a:ext uri="{9D8B030D-6E8A-4147-A177-3AD203B41FA5}">
                      <a16:colId xmlns:a16="http://schemas.microsoft.com/office/drawing/2014/main" val="394773757"/>
                    </a:ext>
                  </a:extLst>
                </a:gridCol>
                <a:gridCol w="625933">
                  <a:extLst>
                    <a:ext uri="{9D8B030D-6E8A-4147-A177-3AD203B41FA5}">
                      <a16:colId xmlns:a16="http://schemas.microsoft.com/office/drawing/2014/main" val="1989267468"/>
                    </a:ext>
                  </a:extLst>
                </a:gridCol>
                <a:gridCol w="581427">
                  <a:extLst>
                    <a:ext uri="{9D8B030D-6E8A-4147-A177-3AD203B41FA5}">
                      <a16:colId xmlns:a16="http://schemas.microsoft.com/office/drawing/2014/main" val="1166655499"/>
                    </a:ext>
                  </a:extLst>
                </a:gridCol>
                <a:gridCol w="535523">
                  <a:extLst>
                    <a:ext uri="{9D8B030D-6E8A-4147-A177-3AD203B41FA5}">
                      <a16:colId xmlns:a16="http://schemas.microsoft.com/office/drawing/2014/main" val="878555256"/>
                    </a:ext>
                  </a:extLst>
                </a:gridCol>
                <a:gridCol w="801280">
                  <a:extLst>
                    <a:ext uri="{9D8B030D-6E8A-4147-A177-3AD203B41FA5}">
                      <a16:colId xmlns:a16="http://schemas.microsoft.com/office/drawing/2014/main" val="84756730"/>
                    </a:ext>
                  </a:extLst>
                </a:gridCol>
              </a:tblGrid>
              <a:tr h="125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姓名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學校名稱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校系名稱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國中教育會考成績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395505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楊○雁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輔仁大學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社會工作學系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C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C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B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442896596"/>
                  </a:ext>
                </a:extLst>
              </a:tr>
              <a:tr h="14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陳○君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東海大學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社會工作學系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2555564612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林○臣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東海大學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景觀學系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3778948581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楊○鳳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東吳大學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中國文學系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43551327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吳○妘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逢甲大學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自動控制工程學系乙組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4145937394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葉○珊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淡江大學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企業管理學系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B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3939758738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詹承諺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淡江大學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資訊管理學系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C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2444426968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孫○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中原大學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應用華語文學系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4078771038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蔡○薰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世新大學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口語傳播暨社群媒體學系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3455651451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陳○妤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靜宜大學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英國語文學系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2477040408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葉○如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銘傳大學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資訊工程學系</a:t>
                      </a:r>
                      <a:r>
                        <a:rPr lang="en-US" sz="2000" kern="0">
                          <a:effectLst/>
                        </a:rPr>
                        <a:t>(</a:t>
                      </a:r>
                      <a:r>
                        <a:rPr lang="zh-TW" sz="2000" kern="0">
                          <a:effectLst/>
                        </a:rPr>
                        <a:t>桃園校區</a:t>
                      </a:r>
                      <a:r>
                        <a:rPr lang="en-US" sz="2000" kern="0">
                          <a:effectLst/>
                        </a:rPr>
                        <a:t>)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3099814813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林○伃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義守大學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醫學檢驗技術學系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2720920553"/>
                  </a:ext>
                </a:extLst>
              </a:tr>
              <a:tr h="125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楊○彤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實踐大學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餐飲管理學系廚藝組</a:t>
                      </a:r>
                      <a:r>
                        <a:rPr lang="en-US" sz="2000" kern="0">
                          <a:effectLst/>
                        </a:rPr>
                        <a:t>(</a:t>
                      </a:r>
                      <a:r>
                        <a:rPr lang="zh-TW" sz="2000" kern="0">
                          <a:effectLst/>
                        </a:rPr>
                        <a:t>臺北校區</a:t>
                      </a:r>
                      <a:r>
                        <a:rPr lang="en-US" sz="2000" kern="0">
                          <a:effectLst/>
                        </a:rPr>
                        <a:t>)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896554540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林○豪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長榮大學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財務金融學系金融理財組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230138158"/>
                  </a:ext>
                </a:extLst>
              </a:tr>
              <a:tr h="147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李○志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南華大學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</a:rPr>
                        <a:t>旅遊管理學系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C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B+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B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174" marR="12174" marT="0" marB="0" anchor="ctr"/>
                </a:tc>
                <a:extLst>
                  <a:ext uri="{0D108BD9-81ED-4DB2-BD59-A6C34878D82A}">
                    <a16:rowId xmlns:a16="http://schemas.microsoft.com/office/drawing/2014/main" val="284113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5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FE674B-2018-420E-9A9F-40CB1B2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ea typeface="金梅海報書法字形" panose="02010609000101010101" pitchFamily="49" charset="-120"/>
              </a:rPr>
              <a:t>我們持續努力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770021-1678-405A-81B2-A83F8C9A1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50" y="1692274"/>
            <a:ext cx="5193484" cy="5032375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推動創客教育</a:t>
            </a: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推動機器人教育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推動科學教育</a:t>
            </a: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發展資訊教育</a:t>
            </a: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推動國際教育</a:t>
            </a: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推動雙語教育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推動產學專班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辦理閱讀推廣教育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133E16A-E365-46AF-8B7F-4AEEA3D1D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13237" r="2244" b="10132"/>
          <a:stretch/>
        </p:blipFill>
        <p:spPr>
          <a:xfrm>
            <a:off x="6983275" y="2709645"/>
            <a:ext cx="4677422" cy="28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6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FE674B-2018-420E-9A9F-40CB1B2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ea typeface="金梅海報書法字形" panose="02010609000101010101" pitchFamily="49" charset="-120"/>
              </a:rPr>
              <a:t>我們的宿舍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1D7D13E-314B-494D-9592-3479D990D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09" y="3476354"/>
            <a:ext cx="2535090" cy="338164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09F0032-B48A-4387-BD76-C5D318485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900" y="3476356"/>
            <a:ext cx="2535090" cy="338164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CCB13E7-DC26-4CFB-8A7F-EB73C22D2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27" y="45130"/>
            <a:ext cx="5020333" cy="376355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41B6AF1-6356-4451-85B3-2E1DC4EB1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39" y="1549656"/>
            <a:ext cx="3451839" cy="258771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BFC09B0B-7846-4F98-8143-A84EAFA3D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39" y="4229646"/>
            <a:ext cx="3451840" cy="258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09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FE674B-2018-420E-9A9F-40CB1B2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ea typeface="金梅海報書法字形" panose="02010609000101010101" pitchFamily="49" charset="-120"/>
              </a:rPr>
              <a:t>我們的社團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9171A7A-E396-4BFA-BAAD-5B27631D7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501629"/>
            <a:ext cx="3959604" cy="296970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73BD4D4-6DE9-4800-98A3-8449329ED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02" y="2956039"/>
            <a:ext cx="2884114" cy="384635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A5A1DAD-CFCD-42B2-BFDF-FC680BC4C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926" y="4392068"/>
            <a:ext cx="3654961" cy="238302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464C64C-435C-4449-A9ED-FC3AD264A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947" y="1560861"/>
            <a:ext cx="4039299" cy="269286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1274E9A-9120-43DA-9F6F-4A20AB1C1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11" y="4586171"/>
            <a:ext cx="4039300" cy="227182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F86896-3BF5-4C0F-9CC0-943865BA2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02" y="1273068"/>
            <a:ext cx="2953207" cy="221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05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D573675E-4920-47EE-A461-85B7D83010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"/>
          <a:stretch/>
        </p:blipFill>
        <p:spPr>
          <a:xfrm>
            <a:off x="0" y="898090"/>
            <a:ext cx="12192000" cy="457199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E3D481A-45C6-41F0-A995-DAB197C3A969}"/>
              </a:ext>
            </a:extLst>
          </p:cNvPr>
          <p:cNvSpPr/>
          <p:nvPr/>
        </p:nvSpPr>
        <p:spPr>
          <a:xfrm>
            <a:off x="0" y="898089"/>
            <a:ext cx="12192000" cy="4571999"/>
          </a:xfrm>
          <a:prstGeom prst="rect">
            <a:avLst/>
          </a:prstGeom>
          <a:solidFill>
            <a:schemeClr val="tx1">
              <a:lumMod val="95000"/>
              <a:lumOff val="5000"/>
              <a:alpha val="4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01BF79E-5757-44DD-B42F-D725C71A7CD8}"/>
              </a:ext>
            </a:extLst>
          </p:cNvPr>
          <p:cNvGrpSpPr/>
          <p:nvPr/>
        </p:nvGrpSpPr>
        <p:grpSpPr>
          <a:xfrm>
            <a:off x="2702631" y="3836212"/>
            <a:ext cx="9162130" cy="2225975"/>
            <a:chOff x="885958" y="-829961"/>
            <a:chExt cx="8239225" cy="1798582"/>
          </a:xfrm>
        </p:grpSpPr>
        <p:sp>
          <p:nvSpPr>
            <p:cNvPr id="5" name="圓角矩形 3">
              <a:extLst>
                <a:ext uri="{FF2B5EF4-FFF2-40B4-BE49-F238E27FC236}">
                  <a16:creationId xmlns:a16="http://schemas.microsoft.com/office/drawing/2014/main" id="{B0CE1F01-0662-4877-A155-E20496FE1844}"/>
                </a:ext>
              </a:extLst>
            </p:cNvPr>
            <p:cNvSpPr/>
            <p:nvPr/>
          </p:nvSpPr>
          <p:spPr>
            <a:xfrm>
              <a:off x="885958" y="-646485"/>
              <a:ext cx="8239225" cy="1615106"/>
            </a:xfrm>
            <a:custGeom>
              <a:avLst/>
              <a:gdLst>
                <a:gd name="connsiteX0" fmla="*/ 0 w 8489482"/>
                <a:gd name="connsiteY0" fmla="*/ 247053 h 1482290"/>
                <a:gd name="connsiteX1" fmla="*/ 247053 w 8489482"/>
                <a:gd name="connsiteY1" fmla="*/ 0 h 1482290"/>
                <a:gd name="connsiteX2" fmla="*/ 8242429 w 8489482"/>
                <a:gd name="connsiteY2" fmla="*/ 0 h 1482290"/>
                <a:gd name="connsiteX3" fmla="*/ 8489482 w 8489482"/>
                <a:gd name="connsiteY3" fmla="*/ 247053 h 1482290"/>
                <a:gd name="connsiteX4" fmla="*/ 8489482 w 8489482"/>
                <a:gd name="connsiteY4" fmla="*/ 1235237 h 1482290"/>
                <a:gd name="connsiteX5" fmla="*/ 8242429 w 8489482"/>
                <a:gd name="connsiteY5" fmla="*/ 1482290 h 1482290"/>
                <a:gd name="connsiteX6" fmla="*/ 247053 w 8489482"/>
                <a:gd name="connsiteY6" fmla="*/ 1482290 h 1482290"/>
                <a:gd name="connsiteX7" fmla="*/ 0 w 8489482"/>
                <a:gd name="connsiteY7" fmla="*/ 1235237 h 1482290"/>
                <a:gd name="connsiteX8" fmla="*/ 0 w 8489482"/>
                <a:gd name="connsiteY8" fmla="*/ 247053 h 1482290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8242429 w 8489482"/>
                <a:gd name="connsiteY5" fmla="*/ 1482290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8242429 w 8489482"/>
                <a:gd name="connsiteY5" fmla="*/ 1482290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7530159 w 8489482"/>
                <a:gd name="connsiteY5" fmla="*/ 1578542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247053 h 1597793"/>
                <a:gd name="connsiteX1" fmla="*/ 247053 w 8489482"/>
                <a:gd name="connsiteY1" fmla="*/ 0 h 1597793"/>
                <a:gd name="connsiteX2" fmla="*/ 8242429 w 8489482"/>
                <a:gd name="connsiteY2" fmla="*/ 0 h 1597793"/>
                <a:gd name="connsiteX3" fmla="*/ 8489482 w 8489482"/>
                <a:gd name="connsiteY3" fmla="*/ 247053 h 1597793"/>
                <a:gd name="connsiteX4" fmla="*/ 8489482 w 8489482"/>
                <a:gd name="connsiteY4" fmla="*/ 1235237 h 1597793"/>
                <a:gd name="connsiteX5" fmla="*/ 7530159 w 8489482"/>
                <a:gd name="connsiteY5" fmla="*/ 1578542 h 1597793"/>
                <a:gd name="connsiteX6" fmla="*/ 766817 w 8489482"/>
                <a:gd name="connsiteY6" fmla="*/ 1597793 h 1597793"/>
                <a:gd name="connsiteX7" fmla="*/ 0 w 8489482"/>
                <a:gd name="connsiteY7" fmla="*/ 1235237 h 1597793"/>
                <a:gd name="connsiteX8" fmla="*/ 0 w 8489482"/>
                <a:gd name="connsiteY8" fmla="*/ 247053 h 1597793"/>
                <a:gd name="connsiteX0" fmla="*/ 0 w 8489482"/>
                <a:gd name="connsiteY0" fmla="*/ 372182 h 1722922"/>
                <a:gd name="connsiteX1" fmla="*/ 1065201 w 8489482"/>
                <a:gd name="connsiteY1" fmla="*/ 0 h 1722922"/>
                <a:gd name="connsiteX2" fmla="*/ 8242429 w 8489482"/>
                <a:gd name="connsiteY2" fmla="*/ 125129 h 1722922"/>
                <a:gd name="connsiteX3" fmla="*/ 8489482 w 8489482"/>
                <a:gd name="connsiteY3" fmla="*/ 372182 h 1722922"/>
                <a:gd name="connsiteX4" fmla="*/ 8489482 w 8489482"/>
                <a:gd name="connsiteY4" fmla="*/ 1360366 h 1722922"/>
                <a:gd name="connsiteX5" fmla="*/ 7530159 w 8489482"/>
                <a:gd name="connsiteY5" fmla="*/ 1703671 h 1722922"/>
                <a:gd name="connsiteX6" fmla="*/ 766817 w 8489482"/>
                <a:gd name="connsiteY6" fmla="*/ 1722922 h 1722922"/>
                <a:gd name="connsiteX7" fmla="*/ 0 w 8489482"/>
                <a:gd name="connsiteY7" fmla="*/ 1360366 h 1722922"/>
                <a:gd name="connsiteX8" fmla="*/ 0 w 8489482"/>
                <a:gd name="connsiteY8" fmla="*/ 372182 h 1722922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489482 w 8489482"/>
                <a:gd name="connsiteY3" fmla="*/ 381807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0 w 8489482"/>
                <a:gd name="connsiteY0" fmla="*/ 381807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0 w 8489482"/>
                <a:gd name="connsiteY8" fmla="*/ 381807 h 1732547"/>
                <a:gd name="connsiteX0" fmla="*/ 221381 w 8489482"/>
                <a:gd name="connsiteY0" fmla="*/ 410683 h 1732547"/>
                <a:gd name="connsiteX1" fmla="*/ 1065201 w 8489482"/>
                <a:gd name="connsiteY1" fmla="*/ 9625 h 1732547"/>
                <a:gd name="connsiteX2" fmla="*/ 7713039 w 8489482"/>
                <a:gd name="connsiteY2" fmla="*/ 0 h 1732547"/>
                <a:gd name="connsiteX3" fmla="*/ 8171849 w 8489482"/>
                <a:gd name="connsiteY3" fmla="*/ 660940 h 1732547"/>
                <a:gd name="connsiteX4" fmla="*/ 8489482 w 8489482"/>
                <a:gd name="connsiteY4" fmla="*/ 1369991 h 1732547"/>
                <a:gd name="connsiteX5" fmla="*/ 7530159 w 8489482"/>
                <a:gd name="connsiteY5" fmla="*/ 1713296 h 1732547"/>
                <a:gd name="connsiteX6" fmla="*/ 766817 w 8489482"/>
                <a:gd name="connsiteY6" fmla="*/ 1732547 h 1732547"/>
                <a:gd name="connsiteX7" fmla="*/ 0 w 8489482"/>
                <a:gd name="connsiteY7" fmla="*/ 1369991 h 1732547"/>
                <a:gd name="connsiteX8" fmla="*/ 221381 w 8489482"/>
                <a:gd name="connsiteY8" fmla="*/ 410683 h 1732547"/>
                <a:gd name="connsiteX0" fmla="*/ 221381 w 8489482"/>
                <a:gd name="connsiteY0" fmla="*/ 410683 h 1746543"/>
                <a:gd name="connsiteX1" fmla="*/ 1065201 w 8489482"/>
                <a:gd name="connsiteY1" fmla="*/ 9625 h 1746543"/>
                <a:gd name="connsiteX2" fmla="*/ 7713039 w 8489482"/>
                <a:gd name="connsiteY2" fmla="*/ 0 h 1746543"/>
                <a:gd name="connsiteX3" fmla="*/ 8171849 w 8489482"/>
                <a:gd name="connsiteY3" fmla="*/ 660940 h 1746543"/>
                <a:gd name="connsiteX4" fmla="*/ 8489482 w 8489482"/>
                <a:gd name="connsiteY4" fmla="*/ 1369991 h 1746543"/>
                <a:gd name="connsiteX5" fmla="*/ 7530159 w 8489482"/>
                <a:gd name="connsiteY5" fmla="*/ 1713296 h 1746543"/>
                <a:gd name="connsiteX6" fmla="*/ 4271356 w 8489482"/>
                <a:gd name="connsiteY6" fmla="*/ 1706660 h 1746543"/>
                <a:gd name="connsiteX7" fmla="*/ 766817 w 8489482"/>
                <a:gd name="connsiteY7" fmla="*/ 1732547 h 1746543"/>
                <a:gd name="connsiteX8" fmla="*/ 0 w 8489482"/>
                <a:gd name="connsiteY8" fmla="*/ 1369991 h 1746543"/>
                <a:gd name="connsiteX9" fmla="*/ 221381 w 8489482"/>
                <a:gd name="connsiteY9" fmla="*/ 410683 h 1746543"/>
                <a:gd name="connsiteX0" fmla="*/ 221381 w 8489482"/>
                <a:gd name="connsiteY0" fmla="*/ 410683 h 1746543"/>
                <a:gd name="connsiteX1" fmla="*/ 1065201 w 8489482"/>
                <a:gd name="connsiteY1" fmla="*/ 9625 h 1746543"/>
                <a:gd name="connsiteX2" fmla="*/ 7713039 w 8489482"/>
                <a:gd name="connsiteY2" fmla="*/ 0 h 1746543"/>
                <a:gd name="connsiteX3" fmla="*/ 8171849 w 8489482"/>
                <a:gd name="connsiteY3" fmla="*/ 660940 h 1746543"/>
                <a:gd name="connsiteX4" fmla="*/ 8489482 w 8489482"/>
                <a:gd name="connsiteY4" fmla="*/ 1369991 h 1746543"/>
                <a:gd name="connsiteX5" fmla="*/ 7530159 w 8489482"/>
                <a:gd name="connsiteY5" fmla="*/ 1713296 h 1746543"/>
                <a:gd name="connsiteX6" fmla="*/ 4271356 w 8489482"/>
                <a:gd name="connsiteY6" fmla="*/ 1706660 h 1746543"/>
                <a:gd name="connsiteX7" fmla="*/ 766817 w 8489482"/>
                <a:gd name="connsiteY7" fmla="*/ 1732547 h 1746543"/>
                <a:gd name="connsiteX8" fmla="*/ 0 w 8489482"/>
                <a:gd name="connsiteY8" fmla="*/ 1369991 h 1746543"/>
                <a:gd name="connsiteX9" fmla="*/ 221381 w 8489482"/>
                <a:gd name="connsiteY9" fmla="*/ 410683 h 1746543"/>
                <a:gd name="connsiteX0" fmla="*/ 221381 w 8489482"/>
                <a:gd name="connsiteY0" fmla="*/ 410683 h 1742662"/>
                <a:gd name="connsiteX1" fmla="*/ 1065201 w 8489482"/>
                <a:gd name="connsiteY1" fmla="*/ 9625 h 1742662"/>
                <a:gd name="connsiteX2" fmla="*/ 7713039 w 8489482"/>
                <a:gd name="connsiteY2" fmla="*/ 0 h 1742662"/>
                <a:gd name="connsiteX3" fmla="*/ 8171849 w 8489482"/>
                <a:gd name="connsiteY3" fmla="*/ 660940 h 1742662"/>
                <a:gd name="connsiteX4" fmla="*/ 8489482 w 8489482"/>
                <a:gd name="connsiteY4" fmla="*/ 1369991 h 1742662"/>
                <a:gd name="connsiteX5" fmla="*/ 7530159 w 8489482"/>
                <a:gd name="connsiteY5" fmla="*/ 1713296 h 1742662"/>
                <a:gd name="connsiteX6" fmla="*/ 4271356 w 8489482"/>
                <a:gd name="connsiteY6" fmla="*/ 1706660 h 1742662"/>
                <a:gd name="connsiteX7" fmla="*/ 766817 w 8489482"/>
                <a:gd name="connsiteY7" fmla="*/ 1732547 h 1742662"/>
                <a:gd name="connsiteX8" fmla="*/ 0 w 8489482"/>
                <a:gd name="connsiteY8" fmla="*/ 1369991 h 1742662"/>
                <a:gd name="connsiteX9" fmla="*/ 221381 w 8489482"/>
                <a:gd name="connsiteY9" fmla="*/ 410683 h 1742662"/>
                <a:gd name="connsiteX0" fmla="*/ 221381 w 8489482"/>
                <a:gd name="connsiteY0" fmla="*/ 410683 h 1812538"/>
                <a:gd name="connsiteX1" fmla="*/ 1065201 w 8489482"/>
                <a:gd name="connsiteY1" fmla="*/ 9625 h 1812538"/>
                <a:gd name="connsiteX2" fmla="*/ 7713039 w 8489482"/>
                <a:gd name="connsiteY2" fmla="*/ 0 h 1812538"/>
                <a:gd name="connsiteX3" fmla="*/ 8171849 w 8489482"/>
                <a:gd name="connsiteY3" fmla="*/ 660940 h 1812538"/>
                <a:gd name="connsiteX4" fmla="*/ 8489482 w 8489482"/>
                <a:gd name="connsiteY4" fmla="*/ 1369991 h 1812538"/>
                <a:gd name="connsiteX5" fmla="*/ 7530159 w 8489482"/>
                <a:gd name="connsiteY5" fmla="*/ 1713296 h 1812538"/>
                <a:gd name="connsiteX6" fmla="*/ 4223229 w 8489482"/>
                <a:gd name="connsiteY6" fmla="*/ 1812538 h 1812538"/>
                <a:gd name="connsiteX7" fmla="*/ 766817 w 8489482"/>
                <a:gd name="connsiteY7" fmla="*/ 1732547 h 1812538"/>
                <a:gd name="connsiteX8" fmla="*/ 0 w 8489482"/>
                <a:gd name="connsiteY8" fmla="*/ 1369991 h 1812538"/>
                <a:gd name="connsiteX9" fmla="*/ 221381 w 8489482"/>
                <a:gd name="connsiteY9" fmla="*/ 410683 h 1812538"/>
                <a:gd name="connsiteX0" fmla="*/ 539015 w 8489482"/>
                <a:gd name="connsiteY0" fmla="*/ 564687 h 1812538"/>
                <a:gd name="connsiteX1" fmla="*/ 1065201 w 8489482"/>
                <a:gd name="connsiteY1" fmla="*/ 9625 h 1812538"/>
                <a:gd name="connsiteX2" fmla="*/ 7713039 w 8489482"/>
                <a:gd name="connsiteY2" fmla="*/ 0 h 1812538"/>
                <a:gd name="connsiteX3" fmla="*/ 8171849 w 8489482"/>
                <a:gd name="connsiteY3" fmla="*/ 660940 h 1812538"/>
                <a:gd name="connsiteX4" fmla="*/ 8489482 w 8489482"/>
                <a:gd name="connsiteY4" fmla="*/ 1369991 h 1812538"/>
                <a:gd name="connsiteX5" fmla="*/ 7530159 w 8489482"/>
                <a:gd name="connsiteY5" fmla="*/ 1713296 h 1812538"/>
                <a:gd name="connsiteX6" fmla="*/ 4223229 w 8489482"/>
                <a:gd name="connsiteY6" fmla="*/ 1812538 h 1812538"/>
                <a:gd name="connsiteX7" fmla="*/ 766817 w 8489482"/>
                <a:gd name="connsiteY7" fmla="*/ 1732547 h 1812538"/>
                <a:gd name="connsiteX8" fmla="*/ 0 w 8489482"/>
                <a:gd name="connsiteY8" fmla="*/ 1369991 h 1812538"/>
                <a:gd name="connsiteX9" fmla="*/ 539015 w 8489482"/>
                <a:gd name="connsiteY9" fmla="*/ 564687 h 1812538"/>
                <a:gd name="connsiteX0" fmla="*/ 288758 w 8239225"/>
                <a:gd name="connsiteY0" fmla="*/ 564687 h 1812538"/>
                <a:gd name="connsiteX1" fmla="*/ 814944 w 8239225"/>
                <a:gd name="connsiteY1" fmla="*/ 9625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288758 w 8239225"/>
                <a:gd name="connsiteY9" fmla="*/ 564687 h 1812538"/>
                <a:gd name="connsiteX0" fmla="*/ 173255 w 8239225"/>
                <a:gd name="connsiteY0" fmla="*/ 468435 h 1812538"/>
                <a:gd name="connsiteX1" fmla="*/ 814944 w 8239225"/>
                <a:gd name="connsiteY1" fmla="*/ 9625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173255 w 8239225"/>
                <a:gd name="connsiteY9" fmla="*/ 468435 h 1812538"/>
                <a:gd name="connsiteX0" fmla="*/ 173255 w 8239225"/>
                <a:gd name="connsiteY0" fmla="*/ 468435 h 1812538"/>
                <a:gd name="connsiteX1" fmla="*/ 891947 w 8239225"/>
                <a:gd name="connsiteY1" fmla="*/ 105878 h 1812538"/>
                <a:gd name="connsiteX2" fmla="*/ 7462782 w 8239225"/>
                <a:gd name="connsiteY2" fmla="*/ 0 h 1812538"/>
                <a:gd name="connsiteX3" fmla="*/ 7921592 w 8239225"/>
                <a:gd name="connsiteY3" fmla="*/ 660940 h 1812538"/>
                <a:gd name="connsiteX4" fmla="*/ 8239225 w 8239225"/>
                <a:gd name="connsiteY4" fmla="*/ 1369991 h 1812538"/>
                <a:gd name="connsiteX5" fmla="*/ 7279902 w 8239225"/>
                <a:gd name="connsiteY5" fmla="*/ 1713296 h 1812538"/>
                <a:gd name="connsiteX6" fmla="*/ 3972972 w 8239225"/>
                <a:gd name="connsiteY6" fmla="*/ 1812538 h 1812538"/>
                <a:gd name="connsiteX7" fmla="*/ 516560 w 8239225"/>
                <a:gd name="connsiteY7" fmla="*/ 1732547 h 1812538"/>
                <a:gd name="connsiteX8" fmla="*/ 0 w 8239225"/>
                <a:gd name="connsiteY8" fmla="*/ 1119734 h 1812538"/>
                <a:gd name="connsiteX9" fmla="*/ 173255 w 8239225"/>
                <a:gd name="connsiteY9" fmla="*/ 468435 h 1812538"/>
                <a:gd name="connsiteX0" fmla="*/ 173255 w 8239225"/>
                <a:gd name="connsiteY0" fmla="*/ 488835 h 1832938"/>
                <a:gd name="connsiteX1" fmla="*/ 891947 w 8239225"/>
                <a:gd name="connsiteY1" fmla="*/ 126278 h 1832938"/>
                <a:gd name="connsiteX2" fmla="*/ 7462782 w 8239225"/>
                <a:gd name="connsiteY2" fmla="*/ 20400 h 1832938"/>
                <a:gd name="connsiteX3" fmla="*/ 7921592 w 8239225"/>
                <a:gd name="connsiteY3" fmla="*/ 681340 h 1832938"/>
                <a:gd name="connsiteX4" fmla="*/ 8239225 w 8239225"/>
                <a:gd name="connsiteY4" fmla="*/ 1390391 h 1832938"/>
                <a:gd name="connsiteX5" fmla="*/ 7279902 w 8239225"/>
                <a:gd name="connsiteY5" fmla="*/ 1733696 h 1832938"/>
                <a:gd name="connsiteX6" fmla="*/ 3972972 w 8239225"/>
                <a:gd name="connsiteY6" fmla="*/ 1832938 h 1832938"/>
                <a:gd name="connsiteX7" fmla="*/ 516560 w 8239225"/>
                <a:gd name="connsiteY7" fmla="*/ 1752947 h 1832938"/>
                <a:gd name="connsiteX8" fmla="*/ 0 w 8239225"/>
                <a:gd name="connsiteY8" fmla="*/ 1140134 h 1832938"/>
                <a:gd name="connsiteX9" fmla="*/ 173255 w 8239225"/>
                <a:gd name="connsiteY9" fmla="*/ 488835 h 1832938"/>
                <a:gd name="connsiteX0" fmla="*/ 173255 w 8239225"/>
                <a:gd name="connsiteY0" fmla="*/ 574313 h 1918416"/>
                <a:gd name="connsiteX1" fmla="*/ 891947 w 8239225"/>
                <a:gd name="connsiteY1" fmla="*/ 211756 h 1918416"/>
                <a:gd name="connsiteX2" fmla="*/ 7183649 w 8239225"/>
                <a:gd name="connsiteY2" fmla="*/ 0 h 1918416"/>
                <a:gd name="connsiteX3" fmla="*/ 7921592 w 8239225"/>
                <a:gd name="connsiteY3" fmla="*/ 766818 h 1918416"/>
                <a:gd name="connsiteX4" fmla="*/ 8239225 w 8239225"/>
                <a:gd name="connsiteY4" fmla="*/ 1475869 h 1918416"/>
                <a:gd name="connsiteX5" fmla="*/ 7279902 w 8239225"/>
                <a:gd name="connsiteY5" fmla="*/ 1819174 h 1918416"/>
                <a:gd name="connsiteX6" fmla="*/ 3972972 w 8239225"/>
                <a:gd name="connsiteY6" fmla="*/ 1918416 h 1918416"/>
                <a:gd name="connsiteX7" fmla="*/ 516560 w 8239225"/>
                <a:gd name="connsiteY7" fmla="*/ 1838425 h 1918416"/>
                <a:gd name="connsiteX8" fmla="*/ 0 w 8239225"/>
                <a:gd name="connsiteY8" fmla="*/ 1225612 h 1918416"/>
                <a:gd name="connsiteX9" fmla="*/ 173255 w 8239225"/>
                <a:gd name="connsiteY9" fmla="*/ 574313 h 1918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39225" h="1918416">
                  <a:moveTo>
                    <a:pt x="173255" y="574313"/>
                  </a:moveTo>
                  <a:cubicBezTo>
                    <a:pt x="173255" y="437869"/>
                    <a:pt x="755503" y="211756"/>
                    <a:pt x="891947" y="211756"/>
                  </a:cubicBezTo>
                  <a:cubicBezTo>
                    <a:pt x="3005223" y="-16043"/>
                    <a:pt x="4993371" y="35293"/>
                    <a:pt x="7183649" y="0"/>
                  </a:cubicBezTo>
                  <a:cubicBezTo>
                    <a:pt x="7320093" y="0"/>
                    <a:pt x="8017845" y="514871"/>
                    <a:pt x="7921592" y="766818"/>
                  </a:cubicBezTo>
                  <a:cubicBezTo>
                    <a:pt x="8383605" y="608532"/>
                    <a:pt x="8133347" y="1239519"/>
                    <a:pt x="8239225" y="1475869"/>
                  </a:cubicBezTo>
                  <a:cubicBezTo>
                    <a:pt x="8239225" y="1612313"/>
                    <a:pt x="7416346" y="1819174"/>
                    <a:pt x="7279902" y="1819174"/>
                  </a:cubicBezTo>
                  <a:cubicBezTo>
                    <a:pt x="6572068" y="1860848"/>
                    <a:pt x="4984692" y="1847831"/>
                    <a:pt x="3972972" y="1918416"/>
                  </a:cubicBezTo>
                  <a:lnTo>
                    <a:pt x="516560" y="1838425"/>
                  </a:lnTo>
                  <a:cubicBezTo>
                    <a:pt x="380116" y="1838425"/>
                    <a:pt x="0" y="1362056"/>
                    <a:pt x="0" y="1225612"/>
                  </a:cubicBezTo>
                  <a:lnTo>
                    <a:pt x="173255" y="574313"/>
                  </a:ln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46D0FA4A-4424-4812-B5F0-E43CF8EEEA06}"/>
                </a:ext>
              </a:extLst>
            </p:cNvPr>
            <p:cNvGrpSpPr/>
            <p:nvPr/>
          </p:nvGrpSpPr>
          <p:grpSpPr>
            <a:xfrm>
              <a:off x="1025244" y="-829961"/>
              <a:ext cx="7660668" cy="1659922"/>
              <a:chOff x="511184" y="73709"/>
              <a:chExt cx="7660668" cy="1659922"/>
            </a:xfrm>
          </p:grpSpPr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A267BEF-F06C-48B0-BD1E-E9F2D0008F6E}"/>
                  </a:ext>
                </a:extLst>
              </p:cNvPr>
              <p:cNvSpPr txBox="1"/>
              <p:nvPr/>
            </p:nvSpPr>
            <p:spPr>
              <a:xfrm>
                <a:off x="511184" y="1064738"/>
                <a:ext cx="2093106" cy="630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500" b="1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  <a:latin typeface="金梅浪漫海報字體" panose="02010509060101010101" pitchFamily="49" charset="-120"/>
                    <a:ea typeface="金梅浪漫海報字體" panose="02010509060101010101" pitchFamily="49" charset="-120"/>
                  </a:rPr>
                  <a:t>屏南之星</a:t>
                </a:r>
              </a:p>
            </p:txBody>
          </p:sp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07326E0C-10D9-425A-A6D6-7E711D907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6972" y="1108096"/>
                <a:ext cx="3614880" cy="53421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EAA18C92-9589-4B6E-B182-5B315CC6EA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001" b="80400"/>
              <a:stretch/>
            </p:blipFill>
            <p:spPr>
              <a:xfrm>
                <a:off x="1557737" y="73709"/>
                <a:ext cx="1872208" cy="100811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812487FB-DBD6-46DA-969A-26E6D0218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47" r="32693" b="62199"/>
              <a:stretch/>
            </p:blipFill>
            <p:spPr>
              <a:xfrm>
                <a:off x="2289957" y="815360"/>
                <a:ext cx="1800200" cy="91827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B757E5C-ECAB-407F-A43F-F9496CFD0E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3" r="59616" b="41907"/>
              <a:stretch/>
            </p:blipFill>
            <p:spPr>
              <a:xfrm rot="150156">
                <a:off x="3819404" y="472197"/>
                <a:ext cx="879409" cy="82078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C9A50153-52B5-40A6-A940-C792F55B73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481" r="-2306" b="21600"/>
              <a:stretch/>
            </p:blipFill>
            <p:spPr>
              <a:xfrm>
                <a:off x="4331759" y="121460"/>
                <a:ext cx="2888539" cy="1027232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4" name="文本框 10">
            <a:extLst>
              <a:ext uri="{FF2B5EF4-FFF2-40B4-BE49-F238E27FC236}">
                <a16:creationId xmlns:a16="http://schemas.microsoft.com/office/drawing/2014/main" id="{60BB6CBD-6C5A-4CEE-BC37-77C2941E1C72}"/>
              </a:ext>
            </a:extLst>
          </p:cNvPr>
          <p:cNvSpPr txBox="1"/>
          <p:nvPr/>
        </p:nvSpPr>
        <p:spPr>
          <a:xfrm>
            <a:off x="624316" y="795813"/>
            <a:ext cx="8411872" cy="1722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8000" dirty="0">
                <a:solidFill>
                  <a:schemeClr val="bg1"/>
                </a:solidFill>
                <a:ea typeface="金梅海報書法字形" panose="02010609000101010101" pitchFamily="49" charset="-120"/>
              </a:rPr>
              <a:t>歡迎就讀</a:t>
            </a:r>
            <a:endParaRPr lang="en-US" altLang="zh-TW" sz="8000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latin typeface="Microsoft YaHei" panose="020B0503020204020204" pitchFamily="34" charset="-122"/>
              <a:ea typeface="金梅海報書法字形" panose="02010609000101010101" pitchFamily="49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711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F8DF38-5EAA-4AA7-94F9-A0D63E116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29" y="382174"/>
            <a:ext cx="10515600" cy="96493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ea typeface="金梅海報書法字形" panose="02010609000101010101" pitchFamily="49" charset="-120"/>
              </a:rPr>
              <a:t>枋寮高級中學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EA2314-1FAA-453E-9503-7B4D6C787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036" y="2591271"/>
            <a:ext cx="5365531" cy="3836165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雙語實驗班計畫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國教院基地學校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教育部閱讀磐石獎學校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全國科展化學科第一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體育署體育績優學校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高中優質化學校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屏東縣能源動力理念學校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83025B1-FB1E-4C49-BD8E-0BEB9ECECDFD}"/>
              </a:ext>
            </a:extLst>
          </p:cNvPr>
          <p:cNvSpPr/>
          <p:nvPr/>
        </p:nvSpPr>
        <p:spPr>
          <a:xfrm>
            <a:off x="1035436" y="1212563"/>
            <a:ext cx="10691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3200" b="1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以六年一貫的課程規劃，打造兼具科學、人文特色的學校，成為屏南教育的基石。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EB55F21-791A-4283-8131-A3D33A82F45F}"/>
              </a:ext>
            </a:extLst>
          </p:cNvPr>
          <p:cNvSpPr/>
          <p:nvPr/>
        </p:nvSpPr>
        <p:spPr>
          <a:xfrm>
            <a:off x="1035436" y="2595798"/>
            <a:ext cx="4079489" cy="224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深耕課程六年一貫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TW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閱讀素養奠定基石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雙語教育國際接軌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科學人文特色學校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D11CF16-00E9-48EE-9F52-F71604D18D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33" y="4827410"/>
            <a:ext cx="3384560" cy="1903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492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5D177D-AD51-48BA-9A71-AB59DD10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ea typeface="金梅海報書法字形" panose="02010609000101010101" pitchFamily="49" charset="-120"/>
              </a:rPr>
              <a:t>家長的期待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927DBC-062E-450D-8C14-4A9737CD5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>
              <a:buNone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升學優勢、適性學習、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>
              <a:buNone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多元展能、學習支持、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>
              <a:buNone/>
            </a:pP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A0E7ABB-4AA1-4300-A52B-B6945ABE7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91" y="4977507"/>
            <a:ext cx="2498190" cy="1665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D0DC721-16CB-4A29-A6DD-45B1A4191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37" y="4918201"/>
            <a:ext cx="2743200" cy="182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CEDCED2-6DFB-4172-9407-041AE04F8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943" y="4918201"/>
            <a:ext cx="2459409" cy="163920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91CCBE6-EA8E-4ED9-A9D5-13241AF8F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26" y="227034"/>
            <a:ext cx="3877091" cy="2180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94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072660-2CF9-4C96-910E-05F756EA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ea typeface="金梅海報書法字形" panose="02010609000101010101" pitchFamily="49" charset="-120"/>
              </a:rPr>
              <a:t>我們有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CEC0F7-5B82-4C7B-A439-EFABA79BE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6177"/>
          </a:xfrm>
        </p:spPr>
        <p:txBody>
          <a:bodyPr>
            <a:normAutofit/>
          </a:bodyPr>
          <a:lstStyle/>
          <a:p>
            <a:pPr algn="just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升學優勢： 繁星、特殊選才、個人申請、登記分發、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偏鄉升大學多元入學方案</a:t>
            </a:r>
            <a:endParaRPr lang="en-US" altLang="zh-TW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適性學習：雙語實驗班、普通班、電機化工學程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產學合作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、體育班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A82FA95-479D-4C87-9F2F-C80DA90DD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91" y="4977507"/>
            <a:ext cx="2498190" cy="1665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51E512F-7724-4731-89FB-DAF5B56C7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37" y="4918201"/>
            <a:ext cx="2743200" cy="182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C801046-3EAD-4674-96CF-B7D0F7153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943" y="4918201"/>
            <a:ext cx="2459409" cy="16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1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072660-2CF9-4C96-910E-05F756EA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ea typeface="金梅海報書法字形" panose="02010609000101010101" pitchFamily="49" charset="-120"/>
              </a:rPr>
              <a:t>我們有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CEC0F7-5B82-4C7B-A439-EFABA79BE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6177"/>
          </a:xfrm>
        </p:spPr>
        <p:txBody>
          <a:bodyPr>
            <a:normAutofit/>
          </a:bodyPr>
          <a:lstStyle/>
          <a:p>
            <a:pPr algn="just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多元展能：雙語實驗、國際科展、各類社團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學習支持：學習扶助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第八節加強、晚自習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、升學衝刺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學測加強班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、獎助學金、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A82FA95-479D-4C87-9F2F-C80DA90DD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91" y="4977507"/>
            <a:ext cx="2498190" cy="1665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51E512F-7724-4731-89FB-DAF5B56C7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37" y="4918201"/>
            <a:ext cx="2743200" cy="182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C801046-3EAD-4674-96CF-B7D0F7153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943" y="4918201"/>
            <a:ext cx="2459409" cy="16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226E21-C43B-4CCC-B2F4-A459C85F2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ea typeface="金梅海報書法字形" panose="02010609000101010101" pitchFamily="49" charset="-120"/>
              </a:rPr>
              <a:t>我們有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01B03C3-146C-429C-A3D7-D781C2BFA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2078932"/>
            <a:ext cx="10260435" cy="4351338"/>
          </a:xfrm>
        </p:spPr>
        <p:txBody>
          <a:bodyPr>
            <a:normAutofit/>
          </a:bodyPr>
          <a:lstStyle/>
          <a:p>
            <a:pPr algn="just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豐富的獎助學金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>
              <a:buFont typeface="Wingdings" panose="05000000000000000000" pitchFamily="2" charset="2"/>
              <a:buChar char="p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入學獎學金：最高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20,000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>
              <a:buFont typeface="Wingdings" panose="05000000000000000000" pitchFamily="2" charset="2"/>
              <a:buChar char="p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完全免試獎學金：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5,000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>
              <a:buFont typeface="Wingdings" panose="05000000000000000000" pitchFamily="2" charset="2"/>
              <a:buChar char="p"/>
            </a:pP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留縣中獎學金：三年最多可領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180,000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>
              <a:buFont typeface="Wingdings" panose="05000000000000000000" pitchFamily="2" charset="2"/>
              <a:buChar char="p"/>
            </a:pP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就近入學獎學金：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10,000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>
              <a:buFont typeface="Wingdings" panose="05000000000000000000" pitchFamily="2" charset="2"/>
              <a:buChar char="p"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>
              <a:buFont typeface="Wingdings" panose="05000000000000000000" pitchFamily="2" charset="2"/>
              <a:buChar char="p"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1444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226E21-C43B-4CCC-B2F4-A459C85F2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ea typeface="金梅海報書法字形" panose="02010609000101010101" pitchFamily="49" charset="-120"/>
              </a:rPr>
              <a:t>我們有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01B03C3-146C-429C-A3D7-D781C2BFA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880493"/>
            <a:ext cx="11087100" cy="4351338"/>
          </a:xfrm>
        </p:spPr>
        <p:txBody>
          <a:bodyPr>
            <a:normAutofit/>
          </a:bodyPr>
          <a:lstStyle/>
          <a:p>
            <a:pPr algn="just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良善的生活照顧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algn="just">
              <a:buFont typeface="Wingdings" panose="05000000000000000000" pitchFamily="2" charset="2"/>
              <a:buChar char="p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學習扶助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第八節、晚自習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、拔尖與扶弱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特殊選才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1" algn="just">
              <a:buFont typeface="Wingdings" panose="05000000000000000000" pitchFamily="2" charset="2"/>
              <a:buChar char="p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免費交通車：恆春線、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東港線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潮州線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、春日線、力里線、東海線。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省下交通費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32760-60480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1" algn="just">
              <a:buFont typeface="Wingdings" panose="05000000000000000000" pitchFamily="2" charset="2"/>
              <a:buChar char="p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住宿補助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4000-4800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、午餐補助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11000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元學期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just"/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5D6740B-7801-4267-86F4-7221B8068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099" y="227034"/>
            <a:ext cx="3695018" cy="2078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F9BAC15-B430-4C3C-9543-B56D81E6E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91" y="4977507"/>
            <a:ext cx="2498190" cy="1665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FFE817D-3860-4BB1-AF5A-C1C83B1E4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37" y="4918201"/>
            <a:ext cx="2743200" cy="182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E040EE5-85F8-4B47-825C-608C013481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943" y="4918201"/>
            <a:ext cx="2459409" cy="16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1508" t="21322" r="11428" b="6861"/>
          <a:stretch/>
        </p:blipFill>
        <p:spPr>
          <a:xfrm>
            <a:off x="2656113" y="750087"/>
            <a:ext cx="9535887" cy="610791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348610" y="3832629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東港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線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1099" y="1193072"/>
            <a:ext cx="2954655" cy="5221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發車路線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發車時間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東港轉運站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(0650)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林邊滿滿五金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lang="en-US" altLang="zh-TW" sz="2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0700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林邊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(0703)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佳冬全家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(0709)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東海全家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(0711)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水底寮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(0716)</a:t>
            </a:r>
          </a:p>
          <a:p>
            <a:pPr algn="ctr">
              <a:lnSpc>
                <a:spcPts val="2500"/>
              </a:lnSpc>
              <a:defRPr/>
            </a:pPr>
            <a:r>
              <a:rPr lang="en-US" altLang="zh-TW" sz="24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露天小火鍋處上車</a:t>
            </a:r>
            <a:r>
              <a:rPr lang="en-US" altLang="zh-TW" sz="24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枋寮高中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(0730)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2811653" y="868632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329025" y="2663693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8549541" y="3926065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725654" y="532434"/>
            <a:ext cx="954107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東港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轉運站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77717" y="2960325"/>
            <a:ext cx="492443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林邊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270050" y="1578206"/>
            <a:ext cx="110799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林邊滿滿五金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11228831" y="5554230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0582500" y="5642088"/>
            <a:ext cx="646331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水底寮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11090719" y="6355214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10265663" y="6329491"/>
            <a:ext cx="80021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枋寮高中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6052800" y="1816266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8287543" y="4197529"/>
            <a:ext cx="80021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佳冬全家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10444387" y="4574587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9865553" y="4846034"/>
            <a:ext cx="80021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東海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全家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58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45376" t="13799" r="21425" b="6774"/>
          <a:stretch/>
        </p:blipFill>
        <p:spPr>
          <a:xfrm rot="16200000">
            <a:off x="4389705" y="-959392"/>
            <a:ext cx="6071379" cy="953321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475929" y="2053444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潮州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線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46135" y="931915"/>
            <a:ext cx="2954655" cy="4580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發車路線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發車時間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潮州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轉運站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(0650)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新埤</a:t>
            </a:r>
            <a:r>
              <a:rPr lang="en-US" altLang="zh-TW" sz="2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7-11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(0707)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佳冬</a:t>
            </a:r>
            <a:r>
              <a:rPr lang="en-US" altLang="zh-TW" sz="2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7-11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(0711)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lvl="0" algn="ctr">
              <a:lnSpc>
                <a:spcPts val="2500"/>
              </a:lnSpc>
            </a:pPr>
            <a:r>
              <a:rPr lang="zh-TW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大嚮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全家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(0718)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水底寮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(0720)</a:t>
            </a:r>
          </a:p>
          <a:p>
            <a:pPr algn="ctr">
              <a:lnSpc>
                <a:spcPts val="2500"/>
              </a:lnSpc>
              <a:defRPr/>
            </a:pPr>
            <a:r>
              <a:rPr lang="en-US" altLang="zh-TW" sz="24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露天小火鍋處上車</a:t>
            </a:r>
            <a:r>
              <a:rPr lang="en-US" altLang="zh-TW" sz="24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枋寮高中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(0730)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822801" y="4391909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8845293" y="4232005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560803" y="4093506"/>
            <a:ext cx="80021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新埤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7-11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126720" y="4741062"/>
            <a:ext cx="954107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潮州轉運站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11098820" y="2602863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0990488" y="2325863"/>
            <a:ext cx="646331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水底寮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11560099" y="2976774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11159990" y="3425259"/>
            <a:ext cx="80021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枋寮高中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3126720" y="5018062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8583295" y="4489180"/>
            <a:ext cx="80021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佳冬</a:t>
            </a:r>
            <a:r>
              <a:rPr lang="en-US" altLang="zh-TW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7-11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9879831" y="3266266"/>
            <a:ext cx="276225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9879265" y="3523507"/>
            <a:ext cx="80021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大嚮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全家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832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離子">
  <a:themeElements>
    <a:clrScheme name="離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離子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TM02836342[[fn=離子]]</Template>
  <TotalTime>135</TotalTime>
  <Words>1168</Words>
  <Application>Microsoft Office PowerPoint</Application>
  <PresentationFormat>寬螢幕</PresentationFormat>
  <Paragraphs>391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31" baseType="lpstr">
      <vt:lpstr>Microsoft YaHei</vt:lpstr>
      <vt:lpstr>宋体</vt:lpstr>
      <vt:lpstr>金梅浪漫海報字體</vt:lpstr>
      <vt:lpstr>金梅海報書法字形</vt:lpstr>
      <vt:lpstr>微軟正黑體</vt:lpstr>
      <vt:lpstr>新細明體</vt:lpstr>
      <vt:lpstr>標楷體</vt:lpstr>
      <vt:lpstr>Arial</vt:lpstr>
      <vt:lpstr>Calibri</vt:lpstr>
      <vt:lpstr>Century Gothic</vt:lpstr>
      <vt:lpstr>Times New Roman</vt:lpstr>
      <vt:lpstr>Wingdings</vt:lpstr>
      <vt:lpstr>Wingdings 3</vt:lpstr>
      <vt:lpstr>離子</vt:lpstr>
      <vt:lpstr>PowerPoint 簡報</vt:lpstr>
      <vt:lpstr>枋寮高級中學</vt:lpstr>
      <vt:lpstr>家長的期待</vt:lpstr>
      <vt:lpstr>我們有</vt:lpstr>
      <vt:lpstr>我們有</vt:lpstr>
      <vt:lpstr>我們有</vt:lpstr>
      <vt:lpstr>我們有</vt:lpstr>
      <vt:lpstr>PowerPoint 簡報</vt:lpstr>
      <vt:lpstr>PowerPoint 簡報</vt:lpstr>
      <vt:lpstr>111學年佳冬國中學生大學升學狀況</vt:lpstr>
      <vt:lpstr>PowerPoint 簡報</vt:lpstr>
      <vt:lpstr>PowerPoint 簡報</vt:lpstr>
      <vt:lpstr>PowerPoint 簡報</vt:lpstr>
      <vt:lpstr>我們持續努力</vt:lpstr>
      <vt:lpstr>我們的宿舍</vt:lpstr>
      <vt:lpstr>我們的社團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KoMing Chen</dc:creator>
  <cp:lastModifiedBy>校長</cp:lastModifiedBy>
  <cp:revision>20</cp:revision>
  <dcterms:created xsi:type="dcterms:W3CDTF">2022-09-16T14:03:05Z</dcterms:created>
  <dcterms:modified xsi:type="dcterms:W3CDTF">2022-11-21T14:21:17Z</dcterms:modified>
</cp:coreProperties>
</file>