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940" r:id="rId4"/>
    <p:sldMasterId id="2147483979" r:id="rId5"/>
  </p:sldMasterIdLst>
  <p:notesMasterIdLst>
    <p:notesMasterId r:id="rId65"/>
  </p:notesMasterIdLst>
  <p:handoutMasterIdLst>
    <p:handoutMasterId r:id="rId66"/>
  </p:handoutMasterIdLst>
  <p:sldIdLst>
    <p:sldId id="3165" r:id="rId6"/>
    <p:sldId id="3246" r:id="rId7"/>
    <p:sldId id="3248" r:id="rId8"/>
    <p:sldId id="3247" r:id="rId9"/>
    <p:sldId id="3249" r:id="rId10"/>
    <p:sldId id="3251" r:id="rId11"/>
    <p:sldId id="3250" r:id="rId12"/>
    <p:sldId id="3154" r:id="rId13"/>
    <p:sldId id="3153" r:id="rId14"/>
    <p:sldId id="3168" r:id="rId15"/>
    <p:sldId id="3220" r:id="rId16"/>
    <p:sldId id="3179" r:id="rId17"/>
    <p:sldId id="3221" r:id="rId18"/>
    <p:sldId id="3222" r:id="rId19"/>
    <p:sldId id="3223" r:id="rId20"/>
    <p:sldId id="3226" r:id="rId21"/>
    <p:sldId id="3161" r:id="rId22"/>
    <p:sldId id="3140" r:id="rId23"/>
    <p:sldId id="3191" r:id="rId24"/>
    <p:sldId id="3201" r:id="rId25"/>
    <p:sldId id="3202" r:id="rId26"/>
    <p:sldId id="3162" r:id="rId27"/>
    <p:sldId id="3230" r:id="rId28"/>
    <p:sldId id="3175" r:id="rId29"/>
    <p:sldId id="3203" r:id="rId30"/>
    <p:sldId id="3204" r:id="rId31"/>
    <p:sldId id="3176" r:id="rId32"/>
    <p:sldId id="3173" r:id="rId33"/>
    <p:sldId id="3189" r:id="rId34"/>
    <p:sldId id="3206" r:id="rId35"/>
    <p:sldId id="3208" r:id="rId36"/>
    <p:sldId id="3177" r:id="rId37"/>
    <p:sldId id="3209" r:id="rId38"/>
    <p:sldId id="3236" r:id="rId39"/>
    <p:sldId id="3210" r:id="rId40"/>
    <p:sldId id="3213" r:id="rId41"/>
    <p:sldId id="3227" r:id="rId42"/>
    <p:sldId id="3228" r:id="rId43"/>
    <p:sldId id="3212" r:id="rId44"/>
    <p:sldId id="3214" r:id="rId45"/>
    <p:sldId id="3215" r:id="rId46"/>
    <p:sldId id="3217" r:id="rId47"/>
    <p:sldId id="3163" r:id="rId48"/>
    <p:sldId id="3146" r:id="rId49"/>
    <p:sldId id="3238" r:id="rId50"/>
    <p:sldId id="3239" r:id="rId51"/>
    <p:sldId id="3240" r:id="rId52"/>
    <p:sldId id="3241" r:id="rId53"/>
    <p:sldId id="3242" r:id="rId54"/>
    <p:sldId id="3224" r:id="rId55"/>
    <p:sldId id="3225" r:id="rId56"/>
    <p:sldId id="3244" r:id="rId57"/>
    <p:sldId id="3218" r:id="rId58"/>
    <p:sldId id="3232" r:id="rId59"/>
    <p:sldId id="3192" r:id="rId60"/>
    <p:sldId id="3234" r:id="rId61"/>
    <p:sldId id="3245" r:id="rId62"/>
    <p:sldId id="3243" r:id="rId63"/>
    <p:sldId id="3164" r:id="rId64"/>
  </p:sldIdLst>
  <p:sldSz cx="12858750" cy="7232650"/>
  <p:notesSz cx="6797675" cy="9928225"/>
  <p:custDataLst>
    <p:tags r:id="rId67"/>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3" pos="1102" userDrawn="1">
          <p15:clr>
            <a:srgbClr val="A4A3A4"/>
          </p15:clr>
        </p15:guide>
        <p15:guide id="5" orient="horz" pos="4183" userDrawn="1">
          <p15:clr>
            <a:srgbClr val="A4A3A4"/>
          </p15:clr>
        </p15:guide>
        <p15:guide id="6" pos="7588" userDrawn="1">
          <p15:clr>
            <a:srgbClr val="A4A3A4"/>
          </p15:clr>
        </p15:guide>
        <p15:guide id="7" pos="376" userDrawn="1">
          <p15:clr>
            <a:srgbClr val="A4A3A4"/>
          </p15:clr>
        </p15:guide>
        <p15:guide id="8" pos="135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EFE"/>
    <a:srgbClr val="0000FF"/>
    <a:srgbClr val="F3C5BE"/>
    <a:srgbClr val="60AEA9"/>
    <a:srgbClr val="00B369"/>
    <a:srgbClr val="1A8CE1"/>
    <a:srgbClr val="FFFFFF"/>
    <a:srgbClr val="A78357"/>
    <a:srgbClr val="28C7D4"/>
    <a:srgbClr val="F9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中等深淺樣式 3 - 輔色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33" autoAdjust="0"/>
    <p:restoredTop sz="95600" autoAdjust="0"/>
  </p:normalViewPr>
  <p:slideViewPr>
    <p:cSldViewPr>
      <p:cViewPr varScale="1">
        <p:scale>
          <a:sx n="115" d="100"/>
          <a:sy n="115" d="100"/>
        </p:scale>
        <p:origin x="720" y="67"/>
      </p:cViewPr>
      <p:guideLst>
        <p:guide orient="horz" pos="328"/>
        <p:guide pos="4050"/>
        <p:guide pos="1102"/>
        <p:guide orient="horz" pos="4183"/>
        <p:guide pos="7588"/>
        <p:guide pos="376"/>
        <p:guide pos="135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150" d="100"/>
        <a:sy n="150" d="100"/>
      </p:scale>
      <p:origin x="0" y="0"/>
    </p:cViewPr>
  </p:sorterViewPr>
  <p:notesViewPr>
    <p:cSldViewPr showGuides="1">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D41C9F-A7B5-4F8D-AA6C-A4024E2D2712}"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zh-TW" altLang="en-US"/>
        </a:p>
      </dgm:t>
    </dgm:pt>
    <dgm:pt modelId="{321188ED-A440-4A48-8CED-E5B6A6B89FDC}">
      <dgm:prSet/>
      <dgm:spPr/>
      <dgm:t>
        <a:bodyPr/>
        <a:lstStyle/>
        <a:p>
          <a:pPr rtl="0"/>
          <a:r>
            <a:rPr lang="zh-TW" b="1" smtClean="0"/>
            <a:t>國中畢業之後</a:t>
          </a:r>
          <a:r>
            <a:rPr lang="en-US" b="1" smtClean="0"/>
            <a:t>…</a:t>
          </a:r>
          <a:endParaRPr lang="zh-TW"/>
        </a:p>
      </dgm:t>
    </dgm:pt>
    <dgm:pt modelId="{DAD2A58C-7FC2-4DBE-87BF-941A6DEB3117}" type="parTrans" cxnId="{6F351912-E29A-4AA6-9BEE-2FB062DBA00A}">
      <dgm:prSet/>
      <dgm:spPr/>
      <dgm:t>
        <a:bodyPr/>
        <a:lstStyle/>
        <a:p>
          <a:endParaRPr lang="zh-TW" altLang="en-US"/>
        </a:p>
      </dgm:t>
    </dgm:pt>
    <dgm:pt modelId="{D6B547B7-00EC-4563-838D-733DD37920DF}" type="sibTrans" cxnId="{6F351912-E29A-4AA6-9BEE-2FB062DBA00A}">
      <dgm:prSet/>
      <dgm:spPr/>
      <dgm:t>
        <a:bodyPr/>
        <a:lstStyle/>
        <a:p>
          <a:endParaRPr lang="zh-TW" altLang="en-US"/>
        </a:p>
      </dgm:t>
    </dgm:pt>
    <dgm:pt modelId="{854B1549-1C6C-43C0-B2DB-77683BABE878}">
      <dgm:prSet/>
      <dgm:spPr/>
      <dgm:t>
        <a:bodyPr/>
        <a:lstStyle/>
        <a:p>
          <a:pPr rtl="0"/>
          <a:r>
            <a:rPr lang="zh-TW" b="1" smtClean="0"/>
            <a:t>有哪些進路</a:t>
          </a:r>
          <a:r>
            <a:rPr lang="en-US" b="1" smtClean="0"/>
            <a:t>?</a:t>
          </a:r>
          <a:endParaRPr lang="zh-TW"/>
        </a:p>
      </dgm:t>
    </dgm:pt>
    <dgm:pt modelId="{162D4CB0-1EA3-481B-860F-6F3A9C5145C7}" type="parTrans" cxnId="{780345F3-2188-4B8A-BAB6-9331B9FC0364}">
      <dgm:prSet/>
      <dgm:spPr/>
      <dgm:t>
        <a:bodyPr/>
        <a:lstStyle/>
        <a:p>
          <a:endParaRPr lang="zh-TW" altLang="en-US"/>
        </a:p>
      </dgm:t>
    </dgm:pt>
    <dgm:pt modelId="{12669BE9-172D-4A7D-8F60-D74EF739983F}" type="sibTrans" cxnId="{780345F3-2188-4B8A-BAB6-9331B9FC0364}">
      <dgm:prSet/>
      <dgm:spPr/>
      <dgm:t>
        <a:bodyPr/>
        <a:lstStyle/>
        <a:p>
          <a:endParaRPr lang="zh-TW" altLang="en-US"/>
        </a:p>
      </dgm:t>
    </dgm:pt>
    <dgm:pt modelId="{CEF52960-FEFF-4ED5-B817-3B8D37C9F3C4}" type="pres">
      <dgm:prSet presAssocID="{31D41C9F-A7B5-4F8D-AA6C-A4024E2D2712}" presName="diagram" presStyleCnt="0">
        <dgm:presLayoutVars>
          <dgm:chPref val="1"/>
          <dgm:dir/>
          <dgm:animOne val="branch"/>
          <dgm:animLvl val="lvl"/>
          <dgm:resizeHandles/>
        </dgm:presLayoutVars>
      </dgm:prSet>
      <dgm:spPr/>
      <dgm:t>
        <a:bodyPr/>
        <a:lstStyle/>
        <a:p>
          <a:endParaRPr lang="zh-TW" altLang="en-US"/>
        </a:p>
      </dgm:t>
    </dgm:pt>
    <dgm:pt modelId="{1F1CED0D-CCDB-4699-AFF0-941372554E36}" type="pres">
      <dgm:prSet presAssocID="{321188ED-A440-4A48-8CED-E5B6A6B89FDC}" presName="root" presStyleCnt="0"/>
      <dgm:spPr/>
    </dgm:pt>
    <dgm:pt modelId="{82582FB1-7F0B-4FA2-8047-5B167471B0F7}" type="pres">
      <dgm:prSet presAssocID="{321188ED-A440-4A48-8CED-E5B6A6B89FDC}" presName="rootComposite" presStyleCnt="0"/>
      <dgm:spPr/>
    </dgm:pt>
    <dgm:pt modelId="{7D18358F-1A9C-42EC-A424-E7D100527D73}" type="pres">
      <dgm:prSet presAssocID="{321188ED-A440-4A48-8CED-E5B6A6B89FDC}" presName="rootText" presStyleLbl="node1" presStyleIdx="0" presStyleCnt="2"/>
      <dgm:spPr/>
      <dgm:t>
        <a:bodyPr/>
        <a:lstStyle/>
        <a:p>
          <a:endParaRPr lang="zh-TW" altLang="en-US"/>
        </a:p>
      </dgm:t>
    </dgm:pt>
    <dgm:pt modelId="{D8D076E5-228C-416D-A3B3-4E65F7449C8F}" type="pres">
      <dgm:prSet presAssocID="{321188ED-A440-4A48-8CED-E5B6A6B89FDC}" presName="rootConnector" presStyleLbl="node1" presStyleIdx="0" presStyleCnt="2"/>
      <dgm:spPr/>
      <dgm:t>
        <a:bodyPr/>
        <a:lstStyle/>
        <a:p>
          <a:endParaRPr lang="zh-TW" altLang="en-US"/>
        </a:p>
      </dgm:t>
    </dgm:pt>
    <dgm:pt modelId="{DAEA13FD-1007-48F4-AD69-5BB9A2786520}" type="pres">
      <dgm:prSet presAssocID="{321188ED-A440-4A48-8CED-E5B6A6B89FDC}" presName="childShape" presStyleCnt="0"/>
      <dgm:spPr/>
    </dgm:pt>
    <dgm:pt modelId="{FDD9991F-1ED7-4707-863C-ADBE3A3265F4}" type="pres">
      <dgm:prSet presAssocID="{854B1549-1C6C-43C0-B2DB-77683BABE878}" presName="root" presStyleCnt="0"/>
      <dgm:spPr/>
    </dgm:pt>
    <dgm:pt modelId="{307AB1F1-CD37-467C-BC48-8C041AF7E0BF}" type="pres">
      <dgm:prSet presAssocID="{854B1549-1C6C-43C0-B2DB-77683BABE878}" presName="rootComposite" presStyleCnt="0"/>
      <dgm:spPr/>
    </dgm:pt>
    <dgm:pt modelId="{97CD10C5-E268-4CF8-8C6F-77EBC9DC3067}" type="pres">
      <dgm:prSet presAssocID="{854B1549-1C6C-43C0-B2DB-77683BABE878}" presName="rootText" presStyleLbl="node1" presStyleIdx="1" presStyleCnt="2"/>
      <dgm:spPr/>
      <dgm:t>
        <a:bodyPr/>
        <a:lstStyle/>
        <a:p>
          <a:endParaRPr lang="zh-TW" altLang="en-US"/>
        </a:p>
      </dgm:t>
    </dgm:pt>
    <dgm:pt modelId="{3097471F-A8DB-4A01-ADEF-B4B7DE3723B1}" type="pres">
      <dgm:prSet presAssocID="{854B1549-1C6C-43C0-B2DB-77683BABE878}" presName="rootConnector" presStyleLbl="node1" presStyleIdx="1" presStyleCnt="2"/>
      <dgm:spPr/>
      <dgm:t>
        <a:bodyPr/>
        <a:lstStyle/>
        <a:p>
          <a:endParaRPr lang="zh-TW" altLang="en-US"/>
        </a:p>
      </dgm:t>
    </dgm:pt>
    <dgm:pt modelId="{39C9D221-7EC1-4FA2-8F4D-4ADD9F70F4C8}" type="pres">
      <dgm:prSet presAssocID="{854B1549-1C6C-43C0-B2DB-77683BABE878}" presName="childShape" presStyleCnt="0"/>
      <dgm:spPr/>
    </dgm:pt>
  </dgm:ptLst>
  <dgm:cxnLst>
    <dgm:cxn modelId="{6EEE4A79-621E-4D57-92D2-720005826631}" type="presOf" srcId="{854B1549-1C6C-43C0-B2DB-77683BABE878}" destId="{3097471F-A8DB-4A01-ADEF-B4B7DE3723B1}" srcOrd="1" destOrd="0" presId="urn:microsoft.com/office/officeart/2005/8/layout/hierarchy3"/>
    <dgm:cxn modelId="{4021D2A3-6207-4075-BEE9-DACDECF31E38}" type="presOf" srcId="{321188ED-A440-4A48-8CED-E5B6A6B89FDC}" destId="{D8D076E5-228C-416D-A3B3-4E65F7449C8F}" srcOrd="1" destOrd="0" presId="urn:microsoft.com/office/officeart/2005/8/layout/hierarchy3"/>
    <dgm:cxn modelId="{780345F3-2188-4B8A-BAB6-9331B9FC0364}" srcId="{31D41C9F-A7B5-4F8D-AA6C-A4024E2D2712}" destId="{854B1549-1C6C-43C0-B2DB-77683BABE878}" srcOrd="1" destOrd="0" parTransId="{162D4CB0-1EA3-481B-860F-6F3A9C5145C7}" sibTransId="{12669BE9-172D-4A7D-8F60-D74EF739983F}"/>
    <dgm:cxn modelId="{4B5F566E-19EA-440F-9B44-544E594CD59C}" type="presOf" srcId="{321188ED-A440-4A48-8CED-E5B6A6B89FDC}" destId="{7D18358F-1A9C-42EC-A424-E7D100527D73}" srcOrd="0" destOrd="0" presId="urn:microsoft.com/office/officeart/2005/8/layout/hierarchy3"/>
    <dgm:cxn modelId="{6F351912-E29A-4AA6-9BEE-2FB062DBA00A}" srcId="{31D41C9F-A7B5-4F8D-AA6C-A4024E2D2712}" destId="{321188ED-A440-4A48-8CED-E5B6A6B89FDC}" srcOrd="0" destOrd="0" parTransId="{DAD2A58C-7FC2-4DBE-87BF-941A6DEB3117}" sibTransId="{D6B547B7-00EC-4563-838D-733DD37920DF}"/>
    <dgm:cxn modelId="{5505BEAB-19BC-4232-A869-91FEA67D8AFE}" type="presOf" srcId="{31D41C9F-A7B5-4F8D-AA6C-A4024E2D2712}" destId="{CEF52960-FEFF-4ED5-B817-3B8D37C9F3C4}" srcOrd="0" destOrd="0" presId="urn:microsoft.com/office/officeart/2005/8/layout/hierarchy3"/>
    <dgm:cxn modelId="{93677C40-ADEC-4AE0-A9F5-CC32390FC196}" type="presOf" srcId="{854B1549-1C6C-43C0-B2DB-77683BABE878}" destId="{97CD10C5-E268-4CF8-8C6F-77EBC9DC3067}" srcOrd="0" destOrd="0" presId="urn:microsoft.com/office/officeart/2005/8/layout/hierarchy3"/>
    <dgm:cxn modelId="{029BC3F9-FC3B-4F53-AB6B-AFA24C96A36E}" type="presParOf" srcId="{CEF52960-FEFF-4ED5-B817-3B8D37C9F3C4}" destId="{1F1CED0D-CCDB-4699-AFF0-941372554E36}" srcOrd="0" destOrd="0" presId="urn:microsoft.com/office/officeart/2005/8/layout/hierarchy3"/>
    <dgm:cxn modelId="{9208B09E-2F0B-405F-902D-77A2F1CC86E7}" type="presParOf" srcId="{1F1CED0D-CCDB-4699-AFF0-941372554E36}" destId="{82582FB1-7F0B-4FA2-8047-5B167471B0F7}" srcOrd="0" destOrd="0" presId="urn:microsoft.com/office/officeart/2005/8/layout/hierarchy3"/>
    <dgm:cxn modelId="{29FB3038-FF54-441E-9408-0C0E32ABD57E}" type="presParOf" srcId="{82582FB1-7F0B-4FA2-8047-5B167471B0F7}" destId="{7D18358F-1A9C-42EC-A424-E7D100527D73}" srcOrd="0" destOrd="0" presId="urn:microsoft.com/office/officeart/2005/8/layout/hierarchy3"/>
    <dgm:cxn modelId="{9DFCC84D-A654-4AD6-A2D7-3863323BBED3}" type="presParOf" srcId="{82582FB1-7F0B-4FA2-8047-5B167471B0F7}" destId="{D8D076E5-228C-416D-A3B3-4E65F7449C8F}" srcOrd="1" destOrd="0" presId="urn:microsoft.com/office/officeart/2005/8/layout/hierarchy3"/>
    <dgm:cxn modelId="{C2ED1550-DDB3-4C2C-9CE1-5135DBBB2578}" type="presParOf" srcId="{1F1CED0D-CCDB-4699-AFF0-941372554E36}" destId="{DAEA13FD-1007-48F4-AD69-5BB9A2786520}" srcOrd="1" destOrd="0" presId="urn:microsoft.com/office/officeart/2005/8/layout/hierarchy3"/>
    <dgm:cxn modelId="{1B3D8483-C19B-4CE3-93BB-3A5EF3EC447C}" type="presParOf" srcId="{CEF52960-FEFF-4ED5-B817-3B8D37C9F3C4}" destId="{FDD9991F-1ED7-4707-863C-ADBE3A3265F4}" srcOrd="1" destOrd="0" presId="urn:microsoft.com/office/officeart/2005/8/layout/hierarchy3"/>
    <dgm:cxn modelId="{9EF59D0D-1FAB-44FC-80CC-CD2AB722C890}" type="presParOf" srcId="{FDD9991F-1ED7-4707-863C-ADBE3A3265F4}" destId="{307AB1F1-CD37-467C-BC48-8C041AF7E0BF}" srcOrd="0" destOrd="0" presId="urn:microsoft.com/office/officeart/2005/8/layout/hierarchy3"/>
    <dgm:cxn modelId="{45A6980A-382F-4BBD-BC21-1D62F51D0F96}" type="presParOf" srcId="{307AB1F1-CD37-467C-BC48-8C041AF7E0BF}" destId="{97CD10C5-E268-4CF8-8C6F-77EBC9DC3067}" srcOrd="0" destOrd="0" presId="urn:microsoft.com/office/officeart/2005/8/layout/hierarchy3"/>
    <dgm:cxn modelId="{8A7FBE86-B181-4523-B432-60A5A5AB0E78}" type="presParOf" srcId="{307AB1F1-CD37-467C-BC48-8C041AF7E0BF}" destId="{3097471F-A8DB-4A01-ADEF-B4B7DE3723B1}" srcOrd="1" destOrd="0" presId="urn:microsoft.com/office/officeart/2005/8/layout/hierarchy3"/>
    <dgm:cxn modelId="{A2190833-827A-420D-B7F8-971A609F54EF}" type="presParOf" srcId="{FDD9991F-1ED7-4707-863C-ADBE3A3265F4}" destId="{39C9D221-7EC1-4FA2-8F4D-4ADD9F70F4C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3B552A-ABDC-43AF-BA3F-7B554EF82839}" type="doc">
      <dgm:prSet loTypeId="urn:microsoft.com/office/officeart/2008/layout/LinedList" loCatId="list" qsTypeId="urn:microsoft.com/office/officeart/2005/8/quickstyle/simple1" qsCatId="simple" csTypeId="urn:microsoft.com/office/officeart/2005/8/colors/accent6_3" csCatId="accent6" phldr="1"/>
      <dgm:spPr/>
      <dgm:t>
        <a:bodyPr/>
        <a:lstStyle/>
        <a:p>
          <a:endParaRPr lang="zh-TW" altLang="en-US"/>
        </a:p>
      </dgm:t>
    </dgm:pt>
    <dgm:pt modelId="{8B029DAA-DE99-4CE4-84E8-1A9169871D19}">
      <dgm:prSet/>
      <dgm:spPr/>
      <dgm:t>
        <a:bodyPr/>
        <a:lstStyle/>
        <a:p>
          <a:pPr rtl="0"/>
          <a:r>
            <a:rPr lang="zh-TW" b="1" dirty="0" smtClean="0"/>
            <a:t>一、普通型高級中等學校</a:t>
          </a:r>
          <a:r>
            <a:rPr lang="en-US" b="1" dirty="0" smtClean="0"/>
            <a:t>(</a:t>
          </a:r>
          <a:r>
            <a:rPr lang="zh-TW" b="1" dirty="0" smtClean="0"/>
            <a:t>高中、進修學校</a:t>
          </a:r>
          <a:r>
            <a:rPr lang="en-US" b="1" dirty="0" smtClean="0"/>
            <a:t>)</a:t>
          </a:r>
          <a:endParaRPr lang="zh-TW" dirty="0"/>
        </a:p>
      </dgm:t>
    </dgm:pt>
    <dgm:pt modelId="{ED99A3BB-4739-48A8-ABDB-B9FB26377A9D}" type="parTrans" cxnId="{362F9430-3ADE-46F2-8915-407D377B5FB3}">
      <dgm:prSet/>
      <dgm:spPr/>
      <dgm:t>
        <a:bodyPr/>
        <a:lstStyle/>
        <a:p>
          <a:endParaRPr lang="zh-TW" altLang="en-US"/>
        </a:p>
      </dgm:t>
    </dgm:pt>
    <dgm:pt modelId="{BC3D5864-A494-442C-A801-FA8276870AB9}" type="sibTrans" cxnId="{362F9430-3ADE-46F2-8915-407D377B5FB3}">
      <dgm:prSet/>
      <dgm:spPr/>
      <dgm:t>
        <a:bodyPr/>
        <a:lstStyle/>
        <a:p>
          <a:endParaRPr lang="zh-TW" altLang="en-US"/>
        </a:p>
      </dgm:t>
    </dgm:pt>
    <dgm:pt modelId="{B9245E82-4E3C-4793-A821-DC1ED58EAA1A}">
      <dgm:prSet/>
      <dgm:spPr/>
      <dgm:t>
        <a:bodyPr/>
        <a:lstStyle/>
        <a:p>
          <a:pPr rtl="0"/>
          <a:r>
            <a:rPr lang="zh-TW" b="1" dirty="0" smtClean="0"/>
            <a:t>二、技術型高級中等學校</a:t>
          </a:r>
          <a:r>
            <a:rPr lang="en-US" b="1" dirty="0" smtClean="0"/>
            <a:t>(</a:t>
          </a:r>
          <a:r>
            <a:rPr lang="zh-TW" b="1" dirty="0" smtClean="0"/>
            <a:t>高職、進修學校</a:t>
          </a:r>
          <a:r>
            <a:rPr lang="en-US" b="1" dirty="0" smtClean="0"/>
            <a:t>)</a:t>
          </a:r>
          <a:endParaRPr lang="zh-TW" dirty="0"/>
        </a:p>
      </dgm:t>
    </dgm:pt>
    <dgm:pt modelId="{9D99DF80-FED8-4300-9B52-E763E354DFD1}" type="parTrans" cxnId="{C1FB8165-56D8-4A7F-A017-5CC69F766C8D}">
      <dgm:prSet/>
      <dgm:spPr/>
      <dgm:t>
        <a:bodyPr/>
        <a:lstStyle/>
        <a:p>
          <a:endParaRPr lang="zh-TW" altLang="en-US"/>
        </a:p>
      </dgm:t>
    </dgm:pt>
    <dgm:pt modelId="{C47B9982-4DC2-4152-8B6F-75014F392567}" type="sibTrans" cxnId="{C1FB8165-56D8-4A7F-A017-5CC69F766C8D}">
      <dgm:prSet/>
      <dgm:spPr/>
      <dgm:t>
        <a:bodyPr/>
        <a:lstStyle/>
        <a:p>
          <a:endParaRPr lang="zh-TW" altLang="en-US"/>
        </a:p>
      </dgm:t>
    </dgm:pt>
    <dgm:pt modelId="{BFE9E24E-9AA4-4B67-9BD7-71A1BF97DB5F}">
      <dgm:prSet/>
      <dgm:spPr/>
      <dgm:t>
        <a:bodyPr/>
        <a:lstStyle/>
        <a:p>
          <a:pPr rtl="0"/>
          <a:r>
            <a:rPr lang="zh-TW" b="1" dirty="0" smtClean="0"/>
            <a:t>三、綜合型高級中等學校</a:t>
          </a:r>
          <a:r>
            <a:rPr lang="en-US" b="1" dirty="0" smtClean="0"/>
            <a:t>(</a:t>
          </a:r>
          <a:r>
            <a:rPr lang="zh-TW" b="1" dirty="0" smtClean="0"/>
            <a:t>綜合高中</a:t>
          </a:r>
          <a:r>
            <a:rPr lang="en-US" b="1" dirty="0" smtClean="0"/>
            <a:t>)</a:t>
          </a:r>
          <a:endParaRPr lang="zh-TW" dirty="0"/>
        </a:p>
      </dgm:t>
    </dgm:pt>
    <dgm:pt modelId="{860249FC-B6CC-4EA2-B35E-898FAE0D4A57}" type="parTrans" cxnId="{BB0D7E41-83D9-4A22-956D-B8823B3EF352}">
      <dgm:prSet/>
      <dgm:spPr/>
      <dgm:t>
        <a:bodyPr/>
        <a:lstStyle/>
        <a:p>
          <a:endParaRPr lang="zh-TW" altLang="en-US"/>
        </a:p>
      </dgm:t>
    </dgm:pt>
    <dgm:pt modelId="{227C1124-B7E6-42E0-9A90-25FEA81988B9}" type="sibTrans" cxnId="{BB0D7E41-83D9-4A22-956D-B8823B3EF352}">
      <dgm:prSet/>
      <dgm:spPr/>
      <dgm:t>
        <a:bodyPr/>
        <a:lstStyle/>
        <a:p>
          <a:endParaRPr lang="zh-TW" altLang="en-US"/>
        </a:p>
      </dgm:t>
    </dgm:pt>
    <dgm:pt modelId="{7BC38117-CD19-4CE3-B25C-DFDCBC4DD9C5}">
      <dgm:prSet/>
      <dgm:spPr/>
      <dgm:t>
        <a:bodyPr/>
        <a:lstStyle/>
        <a:p>
          <a:pPr rtl="0"/>
          <a:r>
            <a:rPr lang="zh-TW" b="1" dirty="0" smtClean="0"/>
            <a:t>四、五專</a:t>
          </a:r>
          <a:endParaRPr lang="zh-TW" dirty="0"/>
        </a:p>
      </dgm:t>
    </dgm:pt>
    <dgm:pt modelId="{0A4F5E72-AB94-4EB4-A438-78DF3BB8B58A}" type="parTrans" cxnId="{6B8E568A-9FD8-4F70-8D17-594676FC5E50}">
      <dgm:prSet/>
      <dgm:spPr/>
      <dgm:t>
        <a:bodyPr/>
        <a:lstStyle/>
        <a:p>
          <a:endParaRPr lang="zh-TW" altLang="en-US"/>
        </a:p>
      </dgm:t>
    </dgm:pt>
    <dgm:pt modelId="{E162FD74-4C83-4C3C-B69C-E772BE677EB7}" type="sibTrans" cxnId="{6B8E568A-9FD8-4F70-8D17-594676FC5E50}">
      <dgm:prSet/>
      <dgm:spPr/>
      <dgm:t>
        <a:bodyPr/>
        <a:lstStyle/>
        <a:p>
          <a:endParaRPr lang="zh-TW" altLang="en-US"/>
        </a:p>
      </dgm:t>
    </dgm:pt>
    <dgm:pt modelId="{41E598AE-3385-4760-B27C-F20F89E28B4D}">
      <dgm:prSet/>
      <dgm:spPr/>
      <dgm:t>
        <a:bodyPr/>
        <a:lstStyle/>
        <a:p>
          <a:pPr rtl="0"/>
          <a:r>
            <a:rPr lang="zh-TW" b="1" dirty="0" smtClean="0"/>
            <a:t>五、其他：</a:t>
          </a:r>
          <a:endParaRPr lang="zh-TW" b="1" dirty="0"/>
        </a:p>
      </dgm:t>
    </dgm:pt>
    <dgm:pt modelId="{B7C95B85-762E-4959-BC71-33EDED9102DD}" type="parTrans" cxnId="{96477AF2-5E7B-4D69-AF79-27DBC6BFE8A4}">
      <dgm:prSet/>
      <dgm:spPr/>
      <dgm:t>
        <a:bodyPr/>
        <a:lstStyle/>
        <a:p>
          <a:endParaRPr lang="zh-TW" altLang="en-US"/>
        </a:p>
      </dgm:t>
    </dgm:pt>
    <dgm:pt modelId="{43DC0C76-7352-4E0F-83C1-769260CC3B0E}" type="sibTrans" cxnId="{96477AF2-5E7B-4D69-AF79-27DBC6BFE8A4}">
      <dgm:prSet/>
      <dgm:spPr/>
      <dgm:t>
        <a:bodyPr/>
        <a:lstStyle/>
        <a:p>
          <a:endParaRPr lang="zh-TW" altLang="en-US"/>
        </a:p>
      </dgm:t>
    </dgm:pt>
    <dgm:pt modelId="{61B038E6-0CB9-4A81-A978-1B207EF2DC22}">
      <dgm:prSet/>
      <dgm:spPr/>
      <dgm:t>
        <a:bodyPr/>
        <a:lstStyle/>
        <a:p>
          <a:pPr rtl="0"/>
          <a:r>
            <a:rPr lang="en-US" dirty="0" smtClean="0"/>
            <a:t>1</a:t>
          </a:r>
          <a:r>
            <a:rPr lang="en-US" b="1" dirty="0" smtClean="0"/>
            <a:t>.</a:t>
          </a:r>
          <a:r>
            <a:rPr lang="zh-TW" b="1" dirty="0" smtClean="0"/>
            <a:t>實用技能學程</a:t>
          </a:r>
          <a:endParaRPr lang="zh-TW" dirty="0"/>
        </a:p>
      </dgm:t>
    </dgm:pt>
    <dgm:pt modelId="{092DCEA0-F3B7-42BA-BA2C-F9AAC76A3E85}" type="parTrans" cxnId="{D7D85255-D86A-469A-AE60-B5AEA7C4FD29}">
      <dgm:prSet/>
      <dgm:spPr/>
      <dgm:t>
        <a:bodyPr/>
        <a:lstStyle/>
        <a:p>
          <a:endParaRPr lang="zh-TW" altLang="en-US"/>
        </a:p>
      </dgm:t>
    </dgm:pt>
    <dgm:pt modelId="{A1D51D41-BB40-4175-AB84-37824FFBE44C}" type="sibTrans" cxnId="{D7D85255-D86A-469A-AE60-B5AEA7C4FD29}">
      <dgm:prSet/>
      <dgm:spPr/>
      <dgm:t>
        <a:bodyPr/>
        <a:lstStyle/>
        <a:p>
          <a:endParaRPr lang="zh-TW" altLang="en-US"/>
        </a:p>
      </dgm:t>
    </dgm:pt>
    <dgm:pt modelId="{A384D94D-862C-4C36-A1DD-BBA15A1F000E}">
      <dgm:prSet/>
      <dgm:spPr/>
      <dgm:t>
        <a:bodyPr/>
        <a:lstStyle/>
        <a:p>
          <a:pPr rtl="0"/>
          <a:r>
            <a:rPr lang="en-US" b="1" dirty="0" smtClean="0"/>
            <a:t>2.</a:t>
          </a:r>
          <a:r>
            <a:rPr lang="zh-TW" b="1" dirty="0" smtClean="0"/>
            <a:t>建教合作班 </a:t>
          </a:r>
          <a:endParaRPr lang="zh-TW" dirty="0"/>
        </a:p>
      </dgm:t>
    </dgm:pt>
    <dgm:pt modelId="{AD50A3FC-B3C5-47A4-9C43-B224BBE8FECA}" type="parTrans" cxnId="{15B4724E-AA62-4B7E-BAB1-A9BC09C3D8E3}">
      <dgm:prSet/>
      <dgm:spPr/>
      <dgm:t>
        <a:bodyPr/>
        <a:lstStyle/>
        <a:p>
          <a:endParaRPr lang="zh-TW" altLang="en-US"/>
        </a:p>
      </dgm:t>
    </dgm:pt>
    <dgm:pt modelId="{DE63384D-60B6-4818-8A97-5BA37C1F3F8D}" type="sibTrans" cxnId="{15B4724E-AA62-4B7E-BAB1-A9BC09C3D8E3}">
      <dgm:prSet/>
      <dgm:spPr/>
      <dgm:t>
        <a:bodyPr/>
        <a:lstStyle/>
        <a:p>
          <a:endParaRPr lang="zh-TW" altLang="en-US"/>
        </a:p>
      </dgm:t>
    </dgm:pt>
    <dgm:pt modelId="{0D12DCD0-40C3-4E6C-8536-9E318B2BED58}">
      <dgm:prSet/>
      <dgm:spPr/>
      <dgm:t>
        <a:bodyPr/>
        <a:lstStyle/>
        <a:p>
          <a:pPr rtl="0"/>
          <a:r>
            <a:rPr lang="en-US" b="1" dirty="0" smtClean="0"/>
            <a:t>3.</a:t>
          </a:r>
          <a:r>
            <a:rPr lang="zh-TW" b="1" dirty="0" smtClean="0"/>
            <a:t>體育班</a:t>
          </a:r>
          <a:r>
            <a:rPr lang="en-US" b="1" dirty="0" smtClean="0"/>
            <a:t>(</a:t>
          </a:r>
          <a:r>
            <a:rPr lang="zh-TW" b="1" dirty="0" smtClean="0"/>
            <a:t>特色招生</a:t>
          </a:r>
          <a:r>
            <a:rPr lang="en-US" b="1" dirty="0" smtClean="0"/>
            <a:t>)</a:t>
          </a:r>
          <a:r>
            <a:rPr lang="zh-TW" b="1" dirty="0" smtClean="0"/>
            <a:t>、藝術才能班（舞蹈、美術、音樂）、  </a:t>
          </a:r>
          <a:endParaRPr lang="zh-TW" dirty="0"/>
        </a:p>
      </dgm:t>
    </dgm:pt>
    <dgm:pt modelId="{BCF17B87-A85B-46E9-A50C-B0C3300F4C18}" type="parTrans" cxnId="{E1931B88-B5FB-48AB-BE30-80FB0BB33A0A}">
      <dgm:prSet/>
      <dgm:spPr/>
      <dgm:t>
        <a:bodyPr/>
        <a:lstStyle/>
        <a:p>
          <a:endParaRPr lang="zh-TW" altLang="en-US"/>
        </a:p>
      </dgm:t>
    </dgm:pt>
    <dgm:pt modelId="{98D631AE-6895-4205-BF2F-7E222974C90C}" type="sibTrans" cxnId="{E1931B88-B5FB-48AB-BE30-80FB0BB33A0A}">
      <dgm:prSet/>
      <dgm:spPr/>
      <dgm:t>
        <a:bodyPr/>
        <a:lstStyle/>
        <a:p>
          <a:endParaRPr lang="zh-TW" altLang="en-US"/>
        </a:p>
      </dgm:t>
    </dgm:pt>
    <dgm:pt modelId="{B189AF84-AF50-4325-9350-0700CA86A543}">
      <dgm:prSet/>
      <dgm:spPr/>
      <dgm:t>
        <a:bodyPr/>
        <a:lstStyle/>
        <a:p>
          <a:pPr rtl="0"/>
          <a:r>
            <a:rPr lang="zh-TW" b="1" dirty="0" smtClean="0"/>
            <a:t>科學班、學術性向資優班、七年一貫班</a:t>
          </a:r>
          <a:r>
            <a:rPr lang="en-US" dirty="0" smtClean="0"/>
            <a:t>(3+4</a:t>
          </a:r>
          <a:r>
            <a:rPr lang="zh-TW" dirty="0" smtClean="0"/>
            <a:t>、</a:t>
          </a:r>
          <a:r>
            <a:rPr lang="en-US" altLang="zh-TW" dirty="0" smtClean="0"/>
            <a:t>5+2)</a:t>
          </a:r>
          <a:endParaRPr lang="zh-TW" dirty="0"/>
        </a:p>
      </dgm:t>
    </dgm:pt>
    <dgm:pt modelId="{AB791B93-1631-486B-9153-B5E64D080C92}" type="parTrans" cxnId="{095A9109-8A0F-42AD-95A5-1C60321F0921}">
      <dgm:prSet/>
      <dgm:spPr/>
      <dgm:t>
        <a:bodyPr/>
        <a:lstStyle/>
        <a:p>
          <a:endParaRPr lang="zh-TW" altLang="en-US"/>
        </a:p>
      </dgm:t>
    </dgm:pt>
    <dgm:pt modelId="{CDF660D7-6EE0-4F29-9DB4-9850B3CA6C1B}" type="sibTrans" cxnId="{095A9109-8A0F-42AD-95A5-1C60321F0921}">
      <dgm:prSet/>
      <dgm:spPr/>
      <dgm:t>
        <a:bodyPr/>
        <a:lstStyle/>
        <a:p>
          <a:endParaRPr lang="zh-TW" altLang="en-US"/>
        </a:p>
      </dgm:t>
    </dgm:pt>
    <dgm:pt modelId="{929570D8-DFA4-4966-9F54-FE79DCFBB13E}" type="pres">
      <dgm:prSet presAssocID="{E63B552A-ABDC-43AF-BA3F-7B554EF82839}" presName="vert0" presStyleCnt="0">
        <dgm:presLayoutVars>
          <dgm:dir/>
          <dgm:animOne val="branch"/>
          <dgm:animLvl val="lvl"/>
        </dgm:presLayoutVars>
      </dgm:prSet>
      <dgm:spPr/>
      <dgm:t>
        <a:bodyPr/>
        <a:lstStyle/>
        <a:p>
          <a:endParaRPr lang="zh-TW" altLang="en-US"/>
        </a:p>
      </dgm:t>
    </dgm:pt>
    <dgm:pt modelId="{F64ECE7A-2B0A-4C02-8812-3B061B6BA1D6}" type="pres">
      <dgm:prSet presAssocID="{8B029DAA-DE99-4CE4-84E8-1A9169871D19}" presName="thickLine" presStyleLbl="alignNode1" presStyleIdx="0" presStyleCnt="9"/>
      <dgm:spPr/>
    </dgm:pt>
    <dgm:pt modelId="{68E90586-A4E7-433A-9E86-E362D7302E36}" type="pres">
      <dgm:prSet presAssocID="{8B029DAA-DE99-4CE4-84E8-1A9169871D19}" presName="horz1" presStyleCnt="0"/>
      <dgm:spPr/>
    </dgm:pt>
    <dgm:pt modelId="{9CBE9B7F-B885-4416-8851-879572578A7F}" type="pres">
      <dgm:prSet presAssocID="{8B029DAA-DE99-4CE4-84E8-1A9169871D19}" presName="tx1" presStyleLbl="revTx" presStyleIdx="0" presStyleCnt="9"/>
      <dgm:spPr/>
      <dgm:t>
        <a:bodyPr/>
        <a:lstStyle/>
        <a:p>
          <a:endParaRPr lang="zh-TW" altLang="en-US"/>
        </a:p>
      </dgm:t>
    </dgm:pt>
    <dgm:pt modelId="{6A83F8F7-4749-4686-8BE2-349CC236AAA2}" type="pres">
      <dgm:prSet presAssocID="{8B029DAA-DE99-4CE4-84E8-1A9169871D19}" presName="vert1" presStyleCnt="0"/>
      <dgm:spPr/>
    </dgm:pt>
    <dgm:pt modelId="{5A41E1C1-A3C8-46B1-96AB-7475DB2AFE05}" type="pres">
      <dgm:prSet presAssocID="{B9245E82-4E3C-4793-A821-DC1ED58EAA1A}" presName="thickLine" presStyleLbl="alignNode1" presStyleIdx="1" presStyleCnt="9"/>
      <dgm:spPr/>
    </dgm:pt>
    <dgm:pt modelId="{AFA9058A-9011-4EC7-AEDB-B6162BF4AC04}" type="pres">
      <dgm:prSet presAssocID="{B9245E82-4E3C-4793-A821-DC1ED58EAA1A}" presName="horz1" presStyleCnt="0"/>
      <dgm:spPr/>
    </dgm:pt>
    <dgm:pt modelId="{08E09EBE-31EC-46F5-967E-A08332D64C72}" type="pres">
      <dgm:prSet presAssocID="{B9245E82-4E3C-4793-A821-DC1ED58EAA1A}" presName="tx1" presStyleLbl="revTx" presStyleIdx="1" presStyleCnt="9"/>
      <dgm:spPr/>
      <dgm:t>
        <a:bodyPr/>
        <a:lstStyle/>
        <a:p>
          <a:endParaRPr lang="zh-TW" altLang="en-US"/>
        </a:p>
      </dgm:t>
    </dgm:pt>
    <dgm:pt modelId="{955E1107-B339-4436-ADE9-6F2D3CF84122}" type="pres">
      <dgm:prSet presAssocID="{B9245E82-4E3C-4793-A821-DC1ED58EAA1A}" presName="vert1" presStyleCnt="0"/>
      <dgm:spPr/>
    </dgm:pt>
    <dgm:pt modelId="{C8797FC9-635B-43F1-BAEB-1DBDB997A7EB}" type="pres">
      <dgm:prSet presAssocID="{BFE9E24E-9AA4-4B67-9BD7-71A1BF97DB5F}" presName="thickLine" presStyleLbl="alignNode1" presStyleIdx="2" presStyleCnt="9"/>
      <dgm:spPr/>
    </dgm:pt>
    <dgm:pt modelId="{75418989-1408-43B9-AD5F-984CF1059054}" type="pres">
      <dgm:prSet presAssocID="{BFE9E24E-9AA4-4B67-9BD7-71A1BF97DB5F}" presName="horz1" presStyleCnt="0"/>
      <dgm:spPr/>
    </dgm:pt>
    <dgm:pt modelId="{025D3F2E-8B71-4029-BCA9-DE5286C39CC2}" type="pres">
      <dgm:prSet presAssocID="{BFE9E24E-9AA4-4B67-9BD7-71A1BF97DB5F}" presName="tx1" presStyleLbl="revTx" presStyleIdx="2" presStyleCnt="9"/>
      <dgm:spPr/>
      <dgm:t>
        <a:bodyPr/>
        <a:lstStyle/>
        <a:p>
          <a:endParaRPr lang="zh-TW" altLang="en-US"/>
        </a:p>
      </dgm:t>
    </dgm:pt>
    <dgm:pt modelId="{CFC7A062-639B-4A4D-AA81-C40E6DEC9285}" type="pres">
      <dgm:prSet presAssocID="{BFE9E24E-9AA4-4B67-9BD7-71A1BF97DB5F}" presName="vert1" presStyleCnt="0"/>
      <dgm:spPr/>
    </dgm:pt>
    <dgm:pt modelId="{6F0B6B79-6D1A-4B31-97C9-B35353470EA2}" type="pres">
      <dgm:prSet presAssocID="{7BC38117-CD19-4CE3-B25C-DFDCBC4DD9C5}" presName="thickLine" presStyleLbl="alignNode1" presStyleIdx="3" presStyleCnt="9"/>
      <dgm:spPr/>
    </dgm:pt>
    <dgm:pt modelId="{9BF2B4D9-009E-4375-A5A7-FEA7DC0CE54B}" type="pres">
      <dgm:prSet presAssocID="{7BC38117-CD19-4CE3-B25C-DFDCBC4DD9C5}" presName="horz1" presStyleCnt="0"/>
      <dgm:spPr/>
    </dgm:pt>
    <dgm:pt modelId="{18866DCF-9DC8-4A9E-BD19-033FBA8457FE}" type="pres">
      <dgm:prSet presAssocID="{7BC38117-CD19-4CE3-B25C-DFDCBC4DD9C5}" presName="tx1" presStyleLbl="revTx" presStyleIdx="3" presStyleCnt="9"/>
      <dgm:spPr/>
      <dgm:t>
        <a:bodyPr/>
        <a:lstStyle/>
        <a:p>
          <a:endParaRPr lang="zh-TW" altLang="en-US"/>
        </a:p>
      </dgm:t>
    </dgm:pt>
    <dgm:pt modelId="{CCE0CA14-4A38-4560-A264-3C545929A0DE}" type="pres">
      <dgm:prSet presAssocID="{7BC38117-CD19-4CE3-B25C-DFDCBC4DD9C5}" presName="vert1" presStyleCnt="0"/>
      <dgm:spPr/>
    </dgm:pt>
    <dgm:pt modelId="{056A663C-5B0F-47F0-A2D6-8C86A6C322B6}" type="pres">
      <dgm:prSet presAssocID="{41E598AE-3385-4760-B27C-F20F89E28B4D}" presName="thickLine" presStyleLbl="alignNode1" presStyleIdx="4" presStyleCnt="9"/>
      <dgm:spPr/>
    </dgm:pt>
    <dgm:pt modelId="{27FD81BC-A07D-4B22-8083-540024DF7C95}" type="pres">
      <dgm:prSet presAssocID="{41E598AE-3385-4760-B27C-F20F89E28B4D}" presName="horz1" presStyleCnt="0"/>
      <dgm:spPr/>
    </dgm:pt>
    <dgm:pt modelId="{EC960E75-6A13-442C-828F-E6FDE4E58E14}" type="pres">
      <dgm:prSet presAssocID="{41E598AE-3385-4760-B27C-F20F89E28B4D}" presName="tx1" presStyleLbl="revTx" presStyleIdx="4" presStyleCnt="9"/>
      <dgm:spPr/>
      <dgm:t>
        <a:bodyPr/>
        <a:lstStyle/>
        <a:p>
          <a:endParaRPr lang="zh-TW" altLang="en-US"/>
        </a:p>
      </dgm:t>
    </dgm:pt>
    <dgm:pt modelId="{67AA9F65-57C3-474C-9F56-5030D97659D1}" type="pres">
      <dgm:prSet presAssocID="{41E598AE-3385-4760-B27C-F20F89E28B4D}" presName="vert1" presStyleCnt="0"/>
      <dgm:spPr/>
    </dgm:pt>
    <dgm:pt modelId="{1DD417CF-B9D5-4DFF-BA8A-F939185F1F96}" type="pres">
      <dgm:prSet presAssocID="{61B038E6-0CB9-4A81-A978-1B207EF2DC22}" presName="thickLine" presStyleLbl="alignNode1" presStyleIdx="5" presStyleCnt="9"/>
      <dgm:spPr/>
    </dgm:pt>
    <dgm:pt modelId="{0FB8B701-2ACB-4B88-A6FA-85BB61C5E2A9}" type="pres">
      <dgm:prSet presAssocID="{61B038E6-0CB9-4A81-A978-1B207EF2DC22}" presName="horz1" presStyleCnt="0"/>
      <dgm:spPr/>
    </dgm:pt>
    <dgm:pt modelId="{85CB9DC8-82AB-4359-AEF4-1F05976AAA30}" type="pres">
      <dgm:prSet presAssocID="{61B038E6-0CB9-4A81-A978-1B207EF2DC22}" presName="tx1" presStyleLbl="revTx" presStyleIdx="5" presStyleCnt="9"/>
      <dgm:spPr/>
      <dgm:t>
        <a:bodyPr/>
        <a:lstStyle/>
        <a:p>
          <a:endParaRPr lang="zh-TW" altLang="en-US"/>
        </a:p>
      </dgm:t>
    </dgm:pt>
    <dgm:pt modelId="{FD38EC51-4500-4F70-A53C-880E75342349}" type="pres">
      <dgm:prSet presAssocID="{61B038E6-0CB9-4A81-A978-1B207EF2DC22}" presName="vert1" presStyleCnt="0"/>
      <dgm:spPr/>
    </dgm:pt>
    <dgm:pt modelId="{1721FFDC-8ED2-4633-821B-ECEEE3B7268D}" type="pres">
      <dgm:prSet presAssocID="{A384D94D-862C-4C36-A1DD-BBA15A1F000E}" presName="thickLine" presStyleLbl="alignNode1" presStyleIdx="6" presStyleCnt="9"/>
      <dgm:spPr/>
    </dgm:pt>
    <dgm:pt modelId="{18F32F1E-EE66-483D-9708-4EBC41784512}" type="pres">
      <dgm:prSet presAssocID="{A384D94D-862C-4C36-A1DD-BBA15A1F000E}" presName="horz1" presStyleCnt="0"/>
      <dgm:spPr/>
    </dgm:pt>
    <dgm:pt modelId="{8ADC36B9-70AA-49EA-8F8D-F4EA0DDACC1F}" type="pres">
      <dgm:prSet presAssocID="{A384D94D-862C-4C36-A1DD-BBA15A1F000E}" presName="tx1" presStyleLbl="revTx" presStyleIdx="6" presStyleCnt="9"/>
      <dgm:spPr/>
      <dgm:t>
        <a:bodyPr/>
        <a:lstStyle/>
        <a:p>
          <a:endParaRPr lang="zh-TW" altLang="en-US"/>
        </a:p>
      </dgm:t>
    </dgm:pt>
    <dgm:pt modelId="{C228598B-9262-4C18-9359-CCD3E88EB857}" type="pres">
      <dgm:prSet presAssocID="{A384D94D-862C-4C36-A1DD-BBA15A1F000E}" presName="vert1" presStyleCnt="0"/>
      <dgm:spPr/>
    </dgm:pt>
    <dgm:pt modelId="{17085240-5324-47A5-B251-55AB371B6A83}" type="pres">
      <dgm:prSet presAssocID="{0D12DCD0-40C3-4E6C-8536-9E318B2BED58}" presName="thickLine" presStyleLbl="alignNode1" presStyleIdx="7" presStyleCnt="9"/>
      <dgm:spPr/>
    </dgm:pt>
    <dgm:pt modelId="{B8FE1794-9D07-42CF-B60B-350EA06EAFAC}" type="pres">
      <dgm:prSet presAssocID="{0D12DCD0-40C3-4E6C-8536-9E318B2BED58}" presName="horz1" presStyleCnt="0"/>
      <dgm:spPr/>
    </dgm:pt>
    <dgm:pt modelId="{AB55385E-F063-4813-8887-1E4CBD520A03}" type="pres">
      <dgm:prSet presAssocID="{0D12DCD0-40C3-4E6C-8536-9E318B2BED58}" presName="tx1" presStyleLbl="revTx" presStyleIdx="7" presStyleCnt="9"/>
      <dgm:spPr/>
      <dgm:t>
        <a:bodyPr/>
        <a:lstStyle/>
        <a:p>
          <a:endParaRPr lang="zh-TW" altLang="en-US"/>
        </a:p>
      </dgm:t>
    </dgm:pt>
    <dgm:pt modelId="{D639E44D-D600-4FAC-B6AA-4234F7DDBBE1}" type="pres">
      <dgm:prSet presAssocID="{0D12DCD0-40C3-4E6C-8536-9E318B2BED58}" presName="vert1" presStyleCnt="0"/>
      <dgm:spPr/>
    </dgm:pt>
    <dgm:pt modelId="{5D705BF1-6575-4B76-8C4D-B81721D41907}" type="pres">
      <dgm:prSet presAssocID="{B189AF84-AF50-4325-9350-0700CA86A543}" presName="thickLine" presStyleLbl="alignNode1" presStyleIdx="8" presStyleCnt="9"/>
      <dgm:spPr/>
    </dgm:pt>
    <dgm:pt modelId="{92A02D25-9E27-48FB-B210-754340B78CA6}" type="pres">
      <dgm:prSet presAssocID="{B189AF84-AF50-4325-9350-0700CA86A543}" presName="horz1" presStyleCnt="0"/>
      <dgm:spPr/>
    </dgm:pt>
    <dgm:pt modelId="{4234A66B-7A36-4698-B0ED-ECEA3B6FB0FE}" type="pres">
      <dgm:prSet presAssocID="{B189AF84-AF50-4325-9350-0700CA86A543}" presName="tx1" presStyleLbl="revTx" presStyleIdx="8" presStyleCnt="9"/>
      <dgm:spPr/>
      <dgm:t>
        <a:bodyPr/>
        <a:lstStyle/>
        <a:p>
          <a:endParaRPr lang="zh-TW" altLang="en-US"/>
        </a:p>
      </dgm:t>
    </dgm:pt>
    <dgm:pt modelId="{775DE94A-B1DC-46F5-AC92-0D66A31E8AAA}" type="pres">
      <dgm:prSet presAssocID="{B189AF84-AF50-4325-9350-0700CA86A543}" presName="vert1" presStyleCnt="0"/>
      <dgm:spPr/>
    </dgm:pt>
  </dgm:ptLst>
  <dgm:cxnLst>
    <dgm:cxn modelId="{095A9109-8A0F-42AD-95A5-1C60321F0921}" srcId="{E63B552A-ABDC-43AF-BA3F-7B554EF82839}" destId="{B189AF84-AF50-4325-9350-0700CA86A543}" srcOrd="8" destOrd="0" parTransId="{AB791B93-1631-486B-9153-B5E64D080C92}" sibTransId="{CDF660D7-6EE0-4F29-9DB4-9850B3CA6C1B}"/>
    <dgm:cxn modelId="{EE4C8282-5780-4A4F-9C27-268939A16299}" type="presOf" srcId="{B9245E82-4E3C-4793-A821-DC1ED58EAA1A}" destId="{08E09EBE-31EC-46F5-967E-A08332D64C72}" srcOrd="0" destOrd="0" presId="urn:microsoft.com/office/officeart/2008/layout/LinedList"/>
    <dgm:cxn modelId="{64D6235C-23C3-4104-8AD1-9BBCAEF8041E}" type="presOf" srcId="{BFE9E24E-9AA4-4B67-9BD7-71A1BF97DB5F}" destId="{025D3F2E-8B71-4029-BCA9-DE5286C39CC2}" srcOrd="0" destOrd="0" presId="urn:microsoft.com/office/officeart/2008/layout/LinedList"/>
    <dgm:cxn modelId="{E1931B88-B5FB-48AB-BE30-80FB0BB33A0A}" srcId="{E63B552A-ABDC-43AF-BA3F-7B554EF82839}" destId="{0D12DCD0-40C3-4E6C-8536-9E318B2BED58}" srcOrd="7" destOrd="0" parTransId="{BCF17B87-A85B-46E9-A50C-B0C3300F4C18}" sibTransId="{98D631AE-6895-4205-BF2F-7E222974C90C}"/>
    <dgm:cxn modelId="{362F9430-3ADE-46F2-8915-407D377B5FB3}" srcId="{E63B552A-ABDC-43AF-BA3F-7B554EF82839}" destId="{8B029DAA-DE99-4CE4-84E8-1A9169871D19}" srcOrd="0" destOrd="0" parTransId="{ED99A3BB-4739-48A8-ABDB-B9FB26377A9D}" sibTransId="{BC3D5864-A494-442C-A801-FA8276870AB9}"/>
    <dgm:cxn modelId="{6B8E568A-9FD8-4F70-8D17-594676FC5E50}" srcId="{E63B552A-ABDC-43AF-BA3F-7B554EF82839}" destId="{7BC38117-CD19-4CE3-B25C-DFDCBC4DD9C5}" srcOrd="3" destOrd="0" parTransId="{0A4F5E72-AB94-4EB4-A438-78DF3BB8B58A}" sibTransId="{E162FD74-4C83-4C3C-B69C-E772BE677EB7}"/>
    <dgm:cxn modelId="{6D52F56E-312C-44D9-AD4F-20830D5634F0}" type="presOf" srcId="{A384D94D-862C-4C36-A1DD-BBA15A1F000E}" destId="{8ADC36B9-70AA-49EA-8F8D-F4EA0DDACC1F}" srcOrd="0" destOrd="0" presId="urn:microsoft.com/office/officeart/2008/layout/LinedList"/>
    <dgm:cxn modelId="{AD6E0CA0-972E-477D-BEC6-1764665C88AB}" type="presOf" srcId="{41E598AE-3385-4760-B27C-F20F89E28B4D}" destId="{EC960E75-6A13-442C-828F-E6FDE4E58E14}" srcOrd="0" destOrd="0" presId="urn:microsoft.com/office/officeart/2008/layout/LinedList"/>
    <dgm:cxn modelId="{42C8755D-FF26-42F6-B383-5662E01A9032}" type="presOf" srcId="{B189AF84-AF50-4325-9350-0700CA86A543}" destId="{4234A66B-7A36-4698-B0ED-ECEA3B6FB0FE}" srcOrd="0" destOrd="0" presId="urn:microsoft.com/office/officeart/2008/layout/LinedList"/>
    <dgm:cxn modelId="{BB0D7E41-83D9-4A22-956D-B8823B3EF352}" srcId="{E63B552A-ABDC-43AF-BA3F-7B554EF82839}" destId="{BFE9E24E-9AA4-4B67-9BD7-71A1BF97DB5F}" srcOrd="2" destOrd="0" parTransId="{860249FC-B6CC-4EA2-B35E-898FAE0D4A57}" sibTransId="{227C1124-B7E6-42E0-9A90-25FEA81988B9}"/>
    <dgm:cxn modelId="{0D27E52A-E021-41EA-BE39-119507780D8A}" type="presOf" srcId="{7BC38117-CD19-4CE3-B25C-DFDCBC4DD9C5}" destId="{18866DCF-9DC8-4A9E-BD19-033FBA8457FE}" srcOrd="0" destOrd="0" presId="urn:microsoft.com/office/officeart/2008/layout/LinedList"/>
    <dgm:cxn modelId="{D7D85255-D86A-469A-AE60-B5AEA7C4FD29}" srcId="{E63B552A-ABDC-43AF-BA3F-7B554EF82839}" destId="{61B038E6-0CB9-4A81-A978-1B207EF2DC22}" srcOrd="5" destOrd="0" parTransId="{092DCEA0-F3B7-42BA-BA2C-F9AAC76A3E85}" sibTransId="{A1D51D41-BB40-4175-AB84-37824FFBE44C}"/>
    <dgm:cxn modelId="{F56CFAFA-8E0D-4D4A-9AFE-08181C401F52}" type="presOf" srcId="{0D12DCD0-40C3-4E6C-8536-9E318B2BED58}" destId="{AB55385E-F063-4813-8887-1E4CBD520A03}" srcOrd="0" destOrd="0" presId="urn:microsoft.com/office/officeart/2008/layout/LinedList"/>
    <dgm:cxn modelId="{C1FB8165-56D8-4A7F-A017-5CC69F766C8D}" srcId="{E63B552A-ABDC-43AF-BA3F-7B554EF82839}" destId="{B9245E82-4E3C-4793-A821-DC1ED58EAA1A}" srcOrd="1" destOrd="0" parTransId="{9D99DF80-FED8-4300-9B52-E763E354DFD1}" sibTransId="{C47B9982-4DC2-4152-8B6F-75014F392567}"/>
    <dgm:cxn modelId="{96477AF2-5E7B-4D69-AF79-27DBC6BFE8A4}" srcId="{E63B552A-ABDC-43AF-BA3F-7B554EF82839}" destId="{41E598AE-3385-4760-B27C-F20F89E28B4D}" srcOrd="4" destOrd="0" parTransId="{B7C95B85-762E-4959-BC71-33EDED9102DD}" sibTransId="{43DC0C76-7352-4E0F-83C1-769260CC3B0E}"/>
    <dgm:cxn modelId="{A1B33F2E-67A1-4D03-8D52-8EA823CAF68A}" type="presOf" srcId="{E63B552A-ABDC-43AF-BA3F-7B554EF82839}" destId="{929570D8-DFA4-4966-9F54-FE79DCFBB13E}" srcOrd="0" destOrd="0" presId="urn:microsoft.com/office/officeart/2008/layout/LinedList"/>
    <dgm:cxn modelId="{15B4724E-AA62-4B7E-BAB1-A9BC09C3D8E3}" srcId="{E63B552A-ABDC-43AF-BA3F-7B554EF82839}" destId="{A384D94D-862C-4C36-A1DD-BBA15A1F000E}" srcOrd="6" destOrd="0" parTransId="{AD50A3FC-B3C5-47A4-9C43-B224BBE8FECA}" sibTransId="{DE63384D-60B6-4818-8A97-5BA37C1F3F8D}"/>
    <dgm:cxn modelId="{547317B2-B2E7-4B2F-A10F-004581C53B6B}" type="presOf" srcId="{8B029DAA-DE99-4CE4-84E8-1A9169871D19}" destId="{9CBE9B7F-B885-4416-8851-879572578A7F}" srcOrd="0" destOrd="0" presId="urn:microsoft.com/office/officeart/2008/layout/LinedList"/>
    <dgm:cxn modelId="{150B5B9D-12B7-4226-BA59-22551D69C58E}" type="presOf" srcId="{61B038E6-0CB9-4A81-A978-1B207EF2DC22}" destId="{85CB9DC8-82AB-4359-AEF4-1F05976AAA30}" srcOrd="0" destOrd="0" presId="urn:microsoft.com/office/officeart/2008/layout/LinedList"/>
    <dgm:cxn modelId="{7A8BF96F-20D4-4EB2-A88D-14A5E7FB807C}" type="presParOf" srcId="{929570D8-DFA4-4966-9F54-FE79DCFBB13E}" destId="{F64ECE7A-2B0A-4C02-8812-3B061B6BA1D6}" srcOrd="0" destOrd="0" presId="urn:microsoft.com/office/officeart/2008/layout/LinedList"/>
    <dgm:cxn modelId="{8C483C12-08F8-4CE1-BAD4-BA48D5E8FF9D}" type="presParOf" srcId="{929570D8-DFA4-4966-9F54-FE79DCFBB13E}" destId="{68E90586-A4E7-433A-9E86-E362D7302E36}" srcOrd="1" destOrd="0" presId="urn:microsoft.com/office/officeart/2008/layout/LinedList"/>
    <dgm:cxn modelId="{C9DA8158-CC7D-4794-99FF-9795C27228E5}" type="presParOf" srcId="{68E90586-A4E7-433A-9E86-E362D7302E36}" destId="{9CBE9B7F-B885-4416-8851-879572578A7F}" srcOrd="0" destOrd="0" presId="urn:microsoft.com/office/officeart/2008/layout/LinedList"/>
    <dgm:cxn modelId="{060945E4-9133-412E-A309-BE7DEA4748F3}" type="presParOf" srcId="{68E90586-A4E7-433A-9E86-E362D7302E36}" destId="{6A83F8F7-4749-4686-8BE2-349CC236AAA2}" srcOrd="1" destOrd="0" presId="urn:microsoft.com/office/officeart/2008/layout/LinedList"/>
    <dgm:cxn modelId="{890A0858-FF01-4CBA-ADC8-EEE9C011A491}" type="presParOf" srcId="{929570D8-DFA4-4966-9F54-FE79DCFBB13E}" destId="{5A41E1C1-A3C8-46B1-96AB-7475DB2AFE05}" srcOrd="2" destOrd="0" presId="urn:microsoft.com/office/officeart/2008/layout/LinedList"/>
    <dgm:cxn modelId="{D129AB92-3C69-4C7D-BF9F-F5E5DA0F5F75}" type="presParOf" srcId="{929570D8-DFA4-4966-9F54-FE79DCFBB13E}" destId="{AFA9058A-9011-4EC7-AEDB-B6162BF4AC04}" srcOrd="3" destOrd="0" presId="urn:microsoft.com/office/officeart/2008/layout/LinedList"/>
    <dgm:cxn modelId="{2E9396DA-A1D7-4693-AD04-34F062E7C77E}" type="presParOf" srcId="{AFA9058A-9011-4EC7-AEDB-B6162BF4AC04}" destId="{08E09EBE-31EC-46F5-967E-A08332D64C72}" srcOrd="0" destOrd="0" presId="urn:microsoft.com/office/officeart/2008/layout/LinedList"/>
    <dgm:cxn modelId="{C3836E40-CEA8-4CEB-8AE2-450B0D669D7D}" type="presParOf" srcId="{AFA9058A-9011-4EC7-AEDB-B6162BF4AC04}" destId="{955E1107-B339-4436-ADE9-6F2D3CF84122}" srcOrd="1" destOrd="0" presId="urn:microsoft.com/office/officeart/2008/layout/LinedList"/>
    <dgm:cxn modelId="{5CED0D9F-D6C7-47B9-BE09-9D5293D68B5D}" type="presParOf" srcId="{929570D8-DFA4-4966-9F54-FE79DCFBB13E}" destId="{C8797FC9-635B-43F1-BAEB-1DBDB997A7EB}" srcOrd="4" destOrd="0" presId="urn:microsoft.com/office/officeart/2008/layout/LinedList"/>
    <dgm:cxn modelId="{A34DA719-CED6-40CE-A3AC-C2BA924ED81A}" type="presParOf" srcId="{929570D8-DFA4-4966-9F54-FE79DCFBB13E}" destId="{75418989-1408-43B9-AD5F-984CF1059054}" srcOrd="5" destOrd="0" presId="urn:microsoft.com/office/officeart/2008/layout/LinedList"/>
    <dgm:cxn modelId="{8E752FA4-F5FF-4D34-91D4-9D1142FD4E9E}" type="presParOf" srcId="{75418989-1408-43B9-AD5F-984CF1059054}" destId="{025D3F2E-8B71-4029-BCA9-DE5286C39CC2}" srcOrd="0" destOrd="0" presId="urn:microsoft.com/office/officeart/2008/layout/LinedList"/>
    <dgm:cxn modelId="{80E341D0-65D3-46D7-A639-EA78721348F9}" type="presParOf" srcId="{75418989-1408-43B9-AD5F-984CF1059054}" destId="{CFC7A062-639B-4A4D-AA81-C40E6DEC9285}" srcOrd="1" destOrd="0" presId="urn:microsoft.com/office/officeart/2008/layout/LinedList"/>
    <dgm:cxn modelId="{D3250564-9474-4637-A430-1EED00E82038}" type="presParOf" srcId="{929570D8-DFA4-4966-9F54-FE79DCFBB13E}" destId="{6F0B6B79-6D1A-4B31-97C9-B35353470EA2}" srcOrd="6" destOrd="0" presId="urn:microsoft.com/office/officeart/2008/layout/LinedList"/>
    <dgm:cxn modelId="{C19A9885-8EDE-4CF2-88AC-A9E86CF62DC2}" type="presParOf" srcId="{929570D8-DFA4-4966-9F54-FE79DCFBB13E}" destId="{9BF2B4D9-009E-4375-A5A7-FEA7DC0CE54B}" srcOrd="7" destOrd="0" presId="urn:microsoft.com/office/officeart/2008/layout/LinedList"/>
    <dgm:cxn modelId="{AA5870C0-4F94-4628-947B-9A8881E38A50}" type="presParOf" srcId="{9BF2B4D9-009E-4375-A5A7-FEA7DC0CE54B}" destId="{18866DCF-9DC8-4A9E-BD19-033FBA8457FE}" srcOrd="0" destOrd="0" presId="urn:microsoft.com/office/officeart/2008/layout/LinedList"/>
    <dgm:cxn modelId="{86100E69-2014-436C-886E-4C9FCA5489ED}" type="presParOf" srcId="{9BF2B4D9-009E-4375-A5A7-FEA7DC0CE54B}" destId="{CCE0CA14-4A38-4560-A264-3C545929A0DE}" srcOrd="1" destOrd="0" presId="urn:microsoft.com/office/officeart/2008/layout/LinedList"/>
    <dgm:cxn modelId="{C1015F01-4F3A-4DFE-B9FA-09821F5D62CC}" type="presParOf" srcId="{929570D8-DFA4-4966-9F54-FE79DCFBB13E}" destId="{056A663C-5B0F-47F0-A2D6-8C86A6C322B6}" srcOrd="8" destOrd="0" presId="urn:microsoft.com/office/officeart/2008/layout/LinedList"/>
    <dgm:cxn modelId="{75445D27-790E-4D97-B8AF-D28AE830421D}" type="presParOf" srcId="{929570D8-DFA4-4966-9F54-FE79DCFBB13E}" destId="{27FD81BC-A07D-4B22-8083-540024DF7C95}" srcOrd="9" destOrd="0" presId="urn:microsoft.com/office/officeart/2008/layout/LinedList"/>
    <dgm:cxn modelId="{15034E8E-AE88-4523-81E2-CB36016B5E5B}" type="presParOf" srcId="{27FD81BC-A07D-4B22-8083-540024DF7C95}" destId="{EC960E75-6A13-442C-828F-E6FDE4E58E14}" srcOrd="0" destOrd="0" presId="urn:microsoft.com/office/officeart/2008/layout/LinedList"/>
    <dgm:cxn modelId="{D8D1CB7E-1B30-4E8D-B6F8-599AB06B9A32}" type="presParOf" srcId="{27FD81BC-A07D-4B22-8083-540024DF7C95}" destId="{67AA9F65-57C3-474C-9F56-5030D97659D1}" srcOrd="1" destOrd="0" presId="urn:microsoft.com/office/officeart/2008/layout/LinedList"/>
    <dgm:cxn modelId="{4C34A072-E4D2-46C1-B13A-AA97BA83153A}" type="presParOf" srcId="{929570D8-DFA4-4966-9F54-FE79DCFBB13E}" destId="{1DD417CF-B9D5-4DFF-BA8A-F939185F1F96}" srcOrd="10" destOrd="0" presId="urn:microsoft.com/office/officeart/2008/layout/LinedList"/>
    <dgm:cxn modelId="{8DDF00D9-3388-4C01-8BEA-2539C3AD92CD}" type="presParOf" srcId="{929570D8-DFA4-4966-9F54-FE79DCFBB13E}" destId="{0FB8B701-2ACB-4B88-A6FA-85BB61C5E2A9}" srcOrd="11" destOrd="0" presId="urn:microsoft.com/office/officeart/2008/layout/LinedList"/>
    <dgm:cxn modelId="{5B769D27-8792-44FA-9A92-1C364BC233C1}" type="presParOf" srcId="{0FB8B701-2ACB-4B88-A6FA-85BB61C5E2A9}" destId="{85CB9DC8-82AB-4359-AEF4-1F05976AAA30}" srcOrd="0" destOrd="0" presId="urn:microsoft.com/office/officeart/2008/layout/LinedList"/>
    <dgm:cxn modelId="{1C02127B-D75F-4FC8-9ABD-91EE198F19AE}" type="presParOf" srcId="{0FB8B701-2ACB-4B88-A6FA-85BB61C5E2A9}" destId="{FD38EC51-4500-4F70-A53C-880E75342349}" srcOrd="1" destOrd="0" presId="urn:microsoft.com/office/officeart/2008/layout/LinedList"/>
    <dgm:cxn modelId="{34B5463B-17BD-4943-A578-E68110A48899}" type="presParOf" srcId="{929570D8-DFA4-4966-9F54-FE79DCFBB13E}" destId="{1721FFDC-8ED2-4633-821B-ECEEE3B7268D}" srcOrd="12" destOrd="0" presId="urn:microsoft.com/office/officeart/2008/layout/LinedList"/>
    <dgm:cxn modelId="{EE50A862-ABDD-4328-9B44-DB07E55817BD}" type="presParOf" srcId="{929570D8-DFA4-4966-9F54-FE79DCFBB13E}" destId="{18F32F1E-EE66-483D-9708-4EBC41784512}" srcOrd="13" destOrd="0" presId="urn:microsoft.com/office/officeart/2008/layout/LinedList"/>
    <dgm:cxn modelId="{880F402B-B891-4E12-8D80-4D47FC3776D1}" type="presParOf" srcId="{18F32F1E-EE66-483D-9708-4EBC41784512}" destId="{8ADC36B9-70AA-49EA-8F8D-F4EA0DDACC1F}" srcOrd="0" destOrd="0" presId="urn:microsoft.com/office/officeart/2008/layout/LinedList"/>
    <dgm:cxn modelId="{56211287-D470-4531-B687-96584D41EC42}" type="presParOf" srcId="{18F32F1E-EE66-483D-9708-4EBC41784512}" destId="{C228598B-9262-4C18-9359-CCD3E88EB857}" srcOrd="1" destOrd="0" presId="urn:microsoft.com/office/officeart/2008/layout/LinedList"/>
    <dgm:cxn modelId="{6B5F3FAA-87AB-4420-A45A-E4D983BFF16E}" type="presParOf" srcId="{929570D8-DFA4-4966-9F54-FE79DCFBB13E}" destId="{17085240-5324-47A5-B251-55AB371B6A83}" srcOrd="14" destOrd="0" presId="urn:microsoft.com/office/officeart/2008/layout/LinedList"/>
    <dgm:cxn modelId="{AEAEBCEA-6AEB-42FC-A602-A3DD816C6384}" type="presParOf" srcId="{929570D8-DFA4-4966-9F54-FE79DCFBB13E}" destId="{B8FE1794-9D07-42CF-B60B-350EA06EAFAC}" srcOrd="15" destOrd="0" presId="urn:microsoft.com/office/officeart/2008/layout/LinedList"/>
    <dgm:cxn modelId="{B045ED33-B036-48FD-96DA-B4D2DDACC02F}" type="presParOf" srcId="{B8FE1794-9D07-42CF-B60B-350EA06EAFAC}" destId="{AB55385E-F063-4813-8887-1E4CBD520A03}" srcOrd="0" destOrd="0" presId="urn:microsoft.com/office/officeart/2008/layout/LinedList"/>
    <dgm:cxn modelId="{ECED200E-76A6-47BF-ADBC-0AB623DC1135}" type="presParOf" srcId="{B8FE1794-9D07-42CF-B60B-350EA06EAFAC}" destId="{D639E44D-D600-4FAC-B6AA-4234F7DDBBE1}" srcOrd="1" destOrd="0" presId="urn:microsoft.com/office/officeart/2008/layout/LinedList"/>
    <dgm:cxn modelId="{8DC9FB44-3697-45A9-8DD9-36332738B141}" type="presParOf" srcId="{929570D8-DFA4-4966-9F54-FE79DCFBB13E}" destId="{5D705BF1-6575-4B76-8C4D-B81721D41907}" srcOrd="16" destOrd="0" presId="urn:microsoft.com/office/officeart/2008/layout/LinedList"/>
    <dgm:cxn modelId="{218AF141-950D-4944-BDDC-24D1B8013A81}" type="presParOf" srcId="{929570D8-DFA4-4966-9F54-FE79DCFBB13E}" destId="{92A02D25-9E27-48FB-B210-754340B78CA6}" srcOrd="17" destOrd="0" presId="urn:microsoft.com/office/officeart/2008/layout/LinedList"/>
    <dgm:cxn modelId="{52C9E714-9CC6-4B3A-ACF1-A6808CB8F543}" type="presParOf" srcId="{92A02D25-9E27-48FB-B210-754340B78CA6}" destId="{4234A66B-7A36-4698-B0ED-ECEA3B6FB0FE}" srcOrd="0" destOrd="0" presId="urn:microsoft.com/office/officeart/2008/layout/LinedList"/>
    <dgm:cxn modelId="{4ABB8181-963F-4E20-8231-183EC1818169}" type="presParOf" srcId="{92A02D25-9E27-48FB-B210-754340B78CA6}" destId="{775DE94A-B1DC-46F5-AC92-0D66A31E8AA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BB70BD-279C-4C29-9129-B9BD3DC3702C}"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zh-TW" altLang="en-US"/>
        </a:p>
      </dgm:t>
    </dgm:pt>
    <dgm:pt modelId="{EFE5B544-CA16-4895-8D98-31977C748559}">
      <dgm:prSet phldrT="[文字]" custT="1"/>
      <dgm:spPr/>
      <dgm:t>
        <a:bodyPr/>
        <a:lstStyle/>
        <a:p>
          <a:r>
            <a:rPr lang="zh-TW" altLang="en-US" sz="6000" dirty="0">
              <a:latin typeface="標楷體" panose="03000509000000000000" pitchFamily="65" charset="-120"/>
              <a:ea typeface="標楷體" panose="03000509000000000000" pitchFamily="65" charset="-120"/>
            </a:rPr>
            <a:t>一類</a:t>
          </a:r>
        </a:p>
      </dgm:t>
    </dgm:pt>
    <dgm:pt modelId="{0EAF8694-5073-435C-8386-CC593615EF4D}" type="parTrans" cxnId="{872FE457-329C-454F-9324-772EEBDE8785}">
      <dgm:prSet/>
      <dgm:spPr/>
      <dgm:t>
        <a:bodyPr/>
        <a:lstStyle/>
        <a:p>
          <a:endParaRPr lang="zh-TW" altLang="en-US"/>
        </a:p>
      </dgm:t>
    </dgm:pt>
    <dgm:pt modelId="{FB0F065D-0D61-403B-A3EF-ECE3F006CB40}" type="sibTrans" cxnId="{872FE457-329C-454F-9324-772EEBDE8785}">
      <dgm:prSet/>
      <dgm:spPr/>
      <dgm:t>
        <a:bodyPr/>
        <a:lstStyle/>
        <a:p>
          <a:endParaRPr lang="zh-TW" altLang="en-US"/>
        </a:p>
      </dgm:t>
    </dgm:pt>
    <dgm:pt modelId="{77B881DA-8E79-4E13-97C5-1E812907763C}">
      <dgm:prSet phldrT="[文字]"/>
      <dgm:spPr/>
      <dgm:t>
        <a:bodyPr/>
        <a:lstStyle/>
        <a:p>
          <a:r>
            <a:rPr lang="en-US" altLang="zh-TW" dirty="0"/>
            <a:t>1(</a:t>
          </a:r>
          <a:r>
            <a:rPr lang="zh-TW" altLang="en-US" dirty="0"/>
            <a:t>第一輪</a:t>
          </a:r>
          <a:r>
            <a:rPr lang="en-US" altLang="zh-TW" dirty="0"/>
            <a:t>)</a:t>
          </a:r>
        </a:p>
        <a:p>
          <a:r>
            <a:rPr lang="zh-TW" altLang="en-US" dirty="0"/>
            <a:t>順位一</a:t>
          </a:r>
        </a:p>
      </dgm:t>
    </dgm:pt>
    <dgm:pt modelId="{5D5E40EE-AEDB-421A-8673-A372A1C7ECD3}" type="parTrans" cxnId="{ED470966-8827-420F-B4F4-7E7B8BDBF46B}">
      <dgm:prSet/>
      <dgm:spPr/>
      <dgm:t>
        <a:bodyPr/>
        <a:lstStyle/>
        <a:p>
          <a:endParaRPr lang="zh-TW" altLang="en-US"/>
        </a:p>
      </dgm:t>
    </dgm:pt>
    <dgm:pt modelId="{EC8EA76A-A954-4018-9728-7D39EB6586BE}" type="sibTrans" cxnId="{ED470966-8827-420F-B4F4-7E7B8BDBF46B}">
      <dgm:prSet/>
      <dgm:spPr/>
      <dgm:t>
        <a:bodyPr/>
        <a:lstStyle/>
        <a:p>
          <a:endParaRPr lang="zh-TW" altLang="en-US"/>
        </a:p>
      </dgm:t>
    </dgm:pt>
    <dgm:pt modelId="{CA3B4A7E-1FD7-45A4-9925-9F2492697AF6}">
      <dgm:prSet phldrT="[文字]"/>
      <dgm:spPr/>
      <dgm:t>
        <a:bodyPr/>
        <a:lstStyle/>
        <a:p>
          <a:r>
            <a:rPr lang="en-US" altLang="zh-TW" dirty="0"/>
            <a:t>2(</a:t>
          </a:r>
          <a:r>
            <a:rPr lang="zh-TW" altLang="en-US" dirty="0"/>
            <a:t>第二輪</a:t>
          </a:r>
          <a:r>
            <a:rPr lang="en-US" altLang="zh-TW" dirty="0"/>
            <a:t>)</a:t>
          </a:r>
        </a:p>
        <a:p>
          <a:r>
            <a:rPr lang="zh-TW" altLang="en-US" dirty="0"/>
            <a:t>順位三</a:t>
          </a:r>
        </a:p>
      </dgm:t>
    </dgm:pt>
    <dgm:pt modelId="{4D4D6ED2-3568-487A-B5D7-4B3CA670D0A4}" type="parTrans" cxnId="{F8F700DE-0CCA-49BD-A015-F1D623D1FB02}">
      <dgm:prSet/>
      <dgm:spPr/>
      <dgm:t>
        <a:bodyPr/>
        <a:lstStyle/>
        <a:p>
          <a:endParaRPr lang="zh-TW" altLang="en-US"/>
        </a:p>
      </dgm:t>
    </dgm:pt>
    <dgm:pt modelId="{60024F93-9AD5-4FA3-A7BD-C20374D3797A}" type="sibTrans" cxnId="{F8F700DE-0CCA-49BD-A015-F1D623D1FB02}">
      <dgm:prSet/>
      <dgm:spPr/>
      <dgm:t>
        <a:bodyPr/>
        <a:lstStyle/>
        <a:p>
          <a:endParaRPr lang="zh-TW" altLang="en-US"/>
        </a:p>
      </dgm:t>
    </dgm:pt>
    <dgm:pt modelId="{CE717C3B-9A7C-48C4-B247-1F8A816C691F}">
      <dgm:prSet phldrT="[文字]" custT="1"/>
      <dgm:spPr/>
      <dgm:t>
        <a:bodyPr/>
        <a:lstStyle/>
        <a:p>
          <a:r>
            <a:rPr lang="zh-TW" altLang="en-US" sz="6000" dirty="0">
              <a:latin typeface="標楷體" panose="03000509000000000000" pitchFamily="65" charset="-120"/>
              <a:ea typeface="標楷體" panose="03000509000000000000" pitchFamily="65" charset="-120"/>
            </a:rPr>
            <a:t>二類</a:t>
          </a:r>
        </a:p>
      </dgm:t>
    </dgm:pt>
    <dgm:pt modelId="{A6DFF026-2202-4641-82F6-DC3CC633252A}" type="parTrans" cxnId="{3C227867-5E0D-41A9-9A5D-EB775D0FC748}">
      <dgm:prSet/>
      <dgm:spPr/>
      <dgm:t>
        <a:bodyPr/>
        <a:lstStyle/>
        <a:p>
          <a:endParaRPr lang="zh-TW" altLang="en-US"/>
        </a:p>
      </dgm:t>
    </dgm:pt>
    <dgm:pt modelId="{C629C58A-0D15-4854-BE67-D75B51237B6B}" type="sibTrans" cxnId="{3C227867-5E0D-41A9-9A5D-EB775D0FC748}">
      <dgm:prSet/>
      <dgm:spPr/>
      <dgm:t>
        <a:bodyPr/>
        <a:lstStyle/>
        <a:p>
          <a:endParaRPr lang="zh-TW" altLang="en-US"/>
        </a:p>
      </dgm:t>
    </dgm:pt>
    <dgm:pt modelId="{73ED03E1-49D5-40E1-9B3B-7F3D1901F3D6}">
      <dgm:prSet phldrT="[文字]"/>
      <dgm:spPr/>
      <dgm:t>
        <a:bodyPr/>
        <a:lstStyle/>
        <a:p>
          <a:r>
            <a:rPr lang="en-US" altLang="zh-TW" dirty="0"/>
            <a:t>1(</a:t>
          </a:r>
          <a:r>
            <a:rPr lang="zh-TW" altLang="en-US" dirty="0"/>
            <a:t>第二輪</a:t>
          </a:r>
          <a:r>
            <a:rPr lang="en-US" altLang="zh-TW" dirty="0"/>
            <a:t>)</a:t>
          </a:r>
        </a:p>
        <a:p>
          <a:r>
            <a:rPr lang="zh-TW" altLang="en-US" dirty="0"/>
            <a:t>順位二</a:t>
          </a:r>
        </a:p>
      </dgm:t>
    </dgm:pt>
    <dgm:pt modelId="{7CFE1448-4C30-478D-8512-07C82003E40D}" type="parTrans" cxnId="{560E52EF-DD55-4A3A-B87B-3AE87704E7BB}">
      <dgm:prSet/>
      <dgm:spPr/>
      <dgm:t>
        <a:bodyPr/>
        <a:lstStyle/>
        <a:p>
          <a:endParaRPr lang="zh-TW" altLang="en-US"/>
        </a:p>
      </dgm:t>
    </dgm:pt>
    <dgm:pt modelId="{6F07E1A3-BD45-4415-B736-2A00045676D8}" type="sibTrans" cxnId="{560E52EF-DD55-4A3A-B87B-3AE87704E7BB}">
      <dgm:prSet/>
      <dgm:spPr/>
      <dgm:t>
        <a:bodyPr/>
        <a:lstStyle/>
        <a:p>
          <a:endParaRPr lang="zh-TW" altLang="en-US"/>
        </a:p>
      </dgm:t>
    </dgm:pt>
    <dgm:pt modelId="{FB4078EC-01A3-4E9D-8042-1E840F2CD00F}">
      <dgm:prSet phldrT="[文字]"/>
      <dgm:spPr/>
      <dgm:t>
        <a:bodyPr/>
        <a:lstStyle/>
        <a:p>
          <a:r>
            <a:rPr lang="en-US" altLang="zh-TW" dirty="0"/>
            <a:t>2(</a:t>
          </a:r>
          <a:r>
            <a:rPr lang="zh-TW" altLang="en-US" dirty="0"/>
            <a:t>第二輪</a:t>
          </a:r>
          <a:r>
            <a:rPr lang="en-US" altLang="zh-TW" dirty="0"/>
            <a:t>)</a:t>
          </a:r>
        </a:p>
        <a:p>
          <a:r>
            <a:rPr lang="zh-TW" altLang="en-US" dirty="0"/>
            <a:t>順位五</a:t>
          </a:r>
        </a:p>
      </dgm:t>
    </dgm:pt>
    <dgm:pt modelId="{C43229CE-F059-4855-AC56-21880C1B8E31}" type="parTrans" cxnId="{022AEEF0-8726-4F22-A8D9-50EAA720A048}">
      <dgm:prSet/>
      <dgm:spPr/>
      <dgm:t>
        <a:bodyPr/>
        <a:lstStyle/>
        <a:p>
          <a:endParaRPr lang="zh-TW" altLang="en-US"/>
        </a:p>
      </dgm:t>
    </dgm:pt>
    <dgm:pt modelId="{E0A88044-0056-4836-AD29-85C89DC14505}" type="sibTrans" cxnId="{022AEEF0-8726-4F22-A8D9-50EAA720A048}">
      <dgm:prSet/>
      <dgm:spPr/>
      <dgm:t>
        <a:bodyPr/>
        <a:lstStyle/>
        <a:p>
          <a:endParaRPr lang="zh-TW" altLang="en-US"/>
        </a:p>
      </dgm:t>
    </dgm:pt>
    <dgm:pt modelId="{0F9421CA-8623-4EC3-A19A-1356DD41A76F}">
      <dgm:prSet phldrT="[文字]" custT="1"/>
      <dgm:spPr/>
      <dgm:t>
        <a:bodyPr/>
        <a:lstStyle/>
        <a:p>
          <a:r>
            <a:rPr lang="zh-TW" altLang="en-US" sz="6000" dirty="0">
              <a:latin typeface="標楷體" panose="03000509000000000000" pitchFamily="65" charset="-120"/>
              <a:ea typeface="標楷體" panose="03000509000000000000" pitchFamily="65" charset="-120"/>
            </a:rPr>
            <a:t>三類</a:t>
          </a:r>
        </a:p>
      </dgm:t>
    </dgm:pt>
    <dgm:pt modelId="{9A026A1A-64D0-4DA3-916A-5C0F2DEA561C}" type="parTrans" cxnId="{801F3C28-3915-434B-9B61-3C3D154A4CDE}">
      <dgm:prSet/>
      <dgm:spPr/>
      <dgm:t>
        <a:bodyPr/>
        <a:lstStyle/>
        <a:p>
          <a:endParaRPr lang="zh-TW" altLang="en-US"/>
        </a:p>
      </dgm:t>
    </dgm:pt>
    <dgm:pt modelId="{BF7D5C94-B456-47C3-A7A6-3E6D82BD67F5}" type="sibTrans" cxnId="{801F3C28-3915-434B-9B61-3C3D154A4CDE}">
      <dgm:prSet/>
      <dgm:spPr/>
      <dgm:t>
        <a:bodyPr/>
        <a:lstStyle/>
        <a:p>
          <a:endParaRPr lang="zh-TW" altLang="en-US"/>
        </a:p>
      </dgm:t>
    </dgm:pt>
    <dgm:pt modelId="{57458FE5-A5C2-485A-AD97-D2FF08BA5446}">
      <dgm:prSet phldrT="[文字]"/>
      <dgm:spPr/>
      <dgm:t>
        <a:bodyPr/>
        <a:lstStyle/>
        <a:p>
          <a:r>
            <a:rPr lang="en-US" altLang="zh-TW" dirty="0"/>
            <a:t>2(</a:t>
          </a:r>
          <a:r>
            <a:rPr lang="zh-TW" altLang="en-US" dirty="0"/>
            <a:t>第二輪</a:t>
          </a:r>
          <a:r>
            <a:rPr lang="en-US" altLang="zh-TW" dirty="0"/>
            <a:t>)</a:t>
          </a:r>
        </a:p>
        <a:p>
          <a:r>
            <a:rPr lang="zh-TW" altLang="en-US" dirty="0"/>
            <a:t>順位六</a:t>
          </a:r>
        </a:p>
      </dgm:t>
    </dgm:pt>
    <dgm:pt modelId="{D6425D23-3CB0-4091-AAE0-F7F0BBD2A156}" type="parTrans" cxnId="{06C01B87-5FEC-4389-BF4F-971986A0D6F2}">
      <dgm:prSet/>
      <dgm:spPr/>
      <dgm:t>
        <a:bodyPr/>
        <a:lstStyle/>
        <a:p>
          <a:endParaRPr lang="zh-TW" altLang="en-US"/>
        </a:p>
      </dgm:t>
    </dgm:pt>
    <dgm:pt modelId="{FEFFBFC8-A506-484E-8BB7-46DA15F64502}" type="sibTrans" cxnId="{06C01B87-5FEC-4389-BF4F-971986A0D6F2}">
      <dgm:prSet/>
      <dgm:spPr/>
      <dgm:t>
        <a:bodyPr/>
        <a:lstStyle/>
        <a:p>
          <a:endParaRPr lang="zh-TW" altLang="en-US"/>
        </a:p>
      </dgm:t>
    </dgm:pt>
    <dgm:pt modelId="{2D5E2DC1-C9DC-4B50-8CBD-AB007247A9E8}">
      <dgm:prSet phldrT="[文字]"/>
      <dgm:spPr/>
      <dgm:t>
        <a:bodyPr/>
        <a:lstStyle/>
        <a:p>
          <a:r>
            <a:rPr lang="en-US" altLang="zh-TW" dirty="0"/>
            <a:t>1(</a:t>
          </a:r>
          <a:r>
            <a:rPr lang="zh-TW" altLang="en-US" dirty="0"/>
            <a:t>第二輪</a:t>
          </a:r>
          <a:r>
            <a:rPr lang="en-US" altLang="zh-TW" dirty="0"/>
            <a:t>)</a:t>
          </a:r>
        </a:p>
        <a:p>
          <a:r>
            <a:rPr lang="zh-TW" altLang="en-US" dirty="0"/>
            <a:t>順位四</a:t>
          </a:r>
        </a:p>
      </dgm:t>
    </dgm:pt>
    <dgm:pt modelId="{B5703AC6-9C5A-4C33-8953-21D5CC0F21E8}" type="parTrans" cxnId="{857DCCC9-769D-41E9-B8FB-88451834E968}">
      <dgm:prSet/>
      <dgm:spPr/>
      <dgm:t>
        <a:bodyPr/>
        <a:lstStyle/>
        <a:p>
          <a:endParaRPr lang="zh-TW" altLang="en-US"/>
        </a:p>
      </dgm:t>
    </dgm:pt>
    <dgm:pt modelId="{D1C707B3-6820-43B1-8D75-A22223EE216B}" type="sibTrans" cxnId="{857DCCC9-769D-41E9-B8FB-88451834E968}">
      <dgm:prSet/>
      <dgm:spPr/>
      <dgm:t>
        <a:bodyPr/>
        <a:lstStyle/>
        <a:p>
          <a:endParaRPr lang="zh-TW" altLang="en-US"/>
        </a:p>
      </dgm:t>
    </dgm:pt>
    <dgm:pt modelId="{ED74FD36-6326-49DC-9D5C-AC311D85D199}" type="pres">
      <dgm:prSet presAssocID="{4CBB70BD-279C-4C29-9129-B9BD3DC3702C}" presName="diagram" presStyleCnt="0">
        <dgm:presLayoutVars>
          <dgm:chPref val="1"/>
          <dgm:dir/>
          <dgm:animOne val="branch"/>
          <dgm:animLvl val="lvl"/>
          <dgm:resizeHandles/>
        </dgm:presLayoutVars>
      </dgm:prSet>
      <dgm:spPr/>
      <dgm:t>
        <a:bodyPr/>
        <a:lstStyle/>
        <a:p>
          <a:endParaRPr lang="zh-TW" altLang="en-US"/>
        </a:p>
      </dgm:t>
    </dgm:pt>
    <dgm:pt modelId="{4C6EBFF1-BCE7-4590-9A07-C1D640533D28}" type="pres">
      <dgm:prSet presAssocID="{EFE5B544-CA16-4895-8D98-31977C748559}" presName="root" presStyleCnt="0"/>
      <dgm:spPr/>
    </dgm:pt>
    <dgm:pt modelId="{0455BE2B-6B52-42F8-95B3-87B6553099A4}" type="pres">
      <dgm:prSet presAssocID="{EFE5B544-CA16-4895-8D98-31977C748559}" presName="rootComposite" presStyleCnt="0"/>
      <dgm:spPr/>
    </dgm:pt>
    <dgm:pt modelId="{6E7E3F70-6016-43AC-A5BC-FC87964C53DA}" type="pres">
      <dgm:prSet presAssocID="{EFE5B544-CA16-4895-8D98-31977C748559}" presName="rootText" presStyleLbl="node1" presStyleIdx="0" presStyleCnt="3"/>
      <dgm:spPr/>
      <dgm:t>
        <a:bodyPr/>
        <a:lstStyle/>
        <a:p>
          <a:endParaRPr lang="zh-TW" altLang="en-US"/>
        </a:p>
      </dgm:t>
    </dgm:pt>
    <dgm:pt modelId="{B641C72A-48B2-4630-93C9-B7143684854E}" type="pres">
      <dgm:prSet presAssocID="{EFE5B544-CA16-4895-8D98-31977C748559}" presName="rootConnector" presStyleLbl="node1" presStyleIdx="0" presStyleCnt="3"/>
      <dgm:spPr/>
      <dgm:t>
        <a:bodyPr/>
        <a:lstStyle/>
        <a:p>
          <a:endParaRPr lang="zh-TW" altLang="en-US"/>
        </a:p>
      </dgm:t>
    </dgm:pt>
    <dgm:pt modelId="{8B06E61C-1A97-4A59-9AC0-6DD25630D7BC}" type="pres">
      <dgm:prSet presAssocID="{EFE5B544-CA16-4895-8D98-31977C748559}" presName="childShape" presStyleCnt="0"/>
      <dgm:spPr/>
    </dgm:pt>
    <dgm:pt modelId="{28284AF2-D824-41A1-8849-2F903FEACA8F}" type="pres">
      <dgm:prSet presAssocID="{5D5E40EE-AEDB-421A-8673-A372A1C7ECD3}" presName="Name13" presStyleLbl="parChTrans1D2" presStyleIdx="0" presStyleCnt="6"/>
      <dgm:spPr/>
      <dgm:t>
        <a:bodyPr/>
        <a:lstStyle/>
        <a:p>
          <a:endParaRPr lang="zh-TW" altLang="en-US"/>
        </a:p>
      </dgm:t>
    </dgm:pt>
    <dgm:pt modelId="{037A7C46-EC7A-49FB-94BF-943E4D60D811}" type="pres">
      <dgm:prSet presAssocID="{77B881DA-8E79-4E13-97C5-1E812907763C}" presName="childText" presStyleLbl="bgAcc1" presStyleIdx="0" presStyleCnt="6">
        <dgm:presLayoutVars>
          <dgm:bulletEnabled val="1"/>
        </dgm:presLayoutVars>
      </dgm:prSet>
      <dgm:spPr/>
      <dgm:t>
        <a:bodyPr/>
        <a:lstStyle/>
        <a:p>
          <a:endParaRPr lang="zh-TW" altLang="en-US"/>
        </a:p>
      </dgm:t>
    </dgm:pt>
    <dgm:pt modelId="{0D9252E1-3819-4022-8A85-482C7C38AC79}" type="pres">
      <dgm:prSet presAssocID="{4D4D6ED2-3568-487A-B5D7-4B3CA670D0A4}" presName="Name13" presStyleLbl="parChTrans1D2" presStyleIdx="1" presStyleCnt="6"/>
      <dgm:spPr/>
      <dgm:t>
        <a:bodyPr/>
        <a:lstStyle/>
        <a:p>
          <a:endParaRPr lang="zh-TW" altLang="en-US"/>
        </a:p>
      </dgm:t>
    </dgm:pt>
    <dgm:pt modelId="{BA8C7180-CCEB-4CF8-B389-4C0ED81329F8}" type="pres">
      <dgm:prSet presAssocID="{CA3B4A7E-1FD7-45A4-9925-9F2492697AF6}" presName="childText" presStyleLbl="bgAcc1" presStyleIdx="1" presStyleCnt="6">
        <dgm:presLayoutVars>
          <dgm:bulletEnabled val="1"/>
        </dgm:presLayoutVars>
      </dgm:prSet>
      <dgm:spPr/>
      <dgm:t>
        <a:bodyPr/>
        <a:lstStyle/>
        <a:p>
          <a:endParaRPr lang="zh-TW" altLang="en-US"/>
        </a:p>
      </dgm:t>
    </dgm:pt>
    <dgm:pt modelId="{1FD5FC16-F42C-4A16-9BD7-F49426995E9D}" type="pres">
      <dgm:prSet presAssocID="{CE717C3B-9A7C-48C4-B247-1F8A816C691F}" presName="root" presStyleCnt="0"/>
      <dgm:spPr/>
    </dgm:pt>
    <dgm:pt modelId="{DA196812-A2FA-48E9-8BBA-FD1A1A40661D}" type="pres">
      <dgm:prSet presAssocID="{CE717C3B-9A7C-48C4-B247-1F8A816C691F}" presName="rootComposite" presStyleCnt="0"/>
      <dgm:spPr/>
    </dgm:pt>
    <dgm:pt modelId="{7E07A70A-2E4F-4E30-8C77-24ED8B2D2D64}" type="pres">
      <dgm:prSet presAssocID="{CE717C3B-9A7C-48C4-B247-1F8A816C691F}" presName="rootText" presStyleLbl="node1" presStyleIdx="1" presStyleCnt="3"/>
      <dgm:spPr/>
      <dgm:t>
        <a:bodyPr/>
        <a:lstStyle/>
        <a:p>
          <a:endParaRPr lang="zh-TW" altLang="en-US"/>
        </a:p>
      </dgm:t>
    </dgm:pt>
    <dgm:pt modelId="{DDDA366B-5C28-4CDF-844A-67C843D62A46}" type="pres">
      <dgm:prSet presAssocID="{CE717C3B-9A7C-48C4-B247-1F8A816C691F}" presName="rootConnector" presStyleLbl="node1" presStyleIdx="1" presStyleCnt="3"/>
      <dgm:spPr/>
      <dgm:t>
        <a:bodyPr/>
        <a:lstStyle/>
        <a:p>
          <a:endParaRPr lang="zh-TW" altLang="en-US"/>
        </a:p>
      </dgm:t>
    </dgm:pt>
    <dgm:pt modelId="{90F66B90-4F5D-401A-A67E-D8B780A1D58A}" type="pres">
      <dgm:prSet presAssocID="{CE717C3B-9A7C-48C4-B247-1F8A816C691F}" presName="childShape" presStyleCnt="0"/>
      <dgm:spPr/>
    </dgm:pt>
    <dgm:pt modelId="{57E23100-2811-46C9-84D5-B09C53ED51B0}" type="pres">
      <dgm:prSet presAssocID="{7CFE1448-4C30-478D-8512-07C82003E40D}" presName="Name13" presStyleLbl="parChTrans1D2" presStyleIdx="2" presStyleCnt="6"/>
      <dgm:spPr/>
      <dgm:t>
        <a:bodyPr/>
        <a:lstStyle/>
        <a:p>
          <a:endParaRPr lang="zh-TW" altLang="en-US"/>
        </a:p>
      </dgm:t>
    </dgm:pt>
    <dgm:pt modelId="{EEE27DDC-8BAE-47BA-A425-E4C95174F5B2}" type="pres">
      <dgm:prSet presAssocID="{73ED03E1-49D5-40E1-9B3B-7F3D1901F3D6}" presName="childText" presStyleLbl="bgAcc1" presStyleIdx="2" presStyleCnt="6">
        <dgm:presLayoutVars>
          <dgm:bulletEnabled val="1"/>
        </dgm:presLayoutVars>
      </dgm:prSet>
      <dgm:spPr/>
      <dgm:t>
        <a:bodyPr/>
        <a:lstStyle/>
        <a:p>
          <a:endParaRPr lang="zh-TW" altLang="en-US"/>
        </a:p>
      </dgm:t>
    </dgm:pt>
    <dgm:pt modelId="{8D98039E-3EDD-4B46-B6A5-B3247ABBAA34}" type="pres">
      <dgm:prSet presAssocID="{C43229CE-F059-4855-AC56-21880C1B8E31}" presName="Name13" presStyleLbl="parChTrans1D2" presStyleIdx="3" presStyleCnt="6"/>
      <dgm:spPr/>
      <dgm:t>
        <a:bodyPr/>
        <a:lstStyle/>
        <a:p>
          <a:endParaRPr lang="zh-TW" altLang="en-US"/>
        </a:p>
      </dgm:t>
    </dgm:pt>
    <dgm:pt modelId="{A9F79814-9E84-46D1-8C58-B50A63F158BC}" type="pres">
      <dgm:prSet presAssocID="{FB4078EC-01A3-4E9D-8042-1E840F2CD00F}" presName="childText" presStyleLbl="bgAcc1" presStyleIdx="3" presStyleCnt="6">
        <dgm:presLayoutVars>
          <dgm:bulletEnabled val="1"/>
        </dgm:presLayoutVars>
      </dgm:prSet>
      <dgm:spPr/>
      <dgm:t>
        <a:bodyPr/>
        <a:lstStyle/>
        <a:p>
          <a:endParaRPr lang="zh-TW" altLang="en-US"/>
        </a:p>
      </dgm:t>
    </dgm:pt>
    <dgm:pt modelId="{BA7EDB73-6F55-4ECA-B365-7A66E6138EDF}" type="pres">
      <dgm:prSet presAssocID="{0F9421CA-8623-4EC3-A19A-1356DD41A76F}" presName="root" presStyleCnt="0"/>
      <dgm:spPr/>
    </dgm:pt>
    <dgm:pt modelId="{848D2D8C-C7AC-46AF-AB94-94B8F2429253}" type="pres">
      <dgm:prSet presAssocID="{0F9421CA-8623-4EC3-A19A-1356DD41A76F}" presName="rootComposite" presStyleCnt="0"/>
      <dgm:spPr/>
    </dgm:pt>
    <dgm:pt modelId="{97C16935-25A3-4138-A26F-E4CEA1ADC68E}" type="pres">
      <dgm:prSet presAssocID="{0F9421CA-8623-4EC3-A19A-1356DD41A76F}" presName="rootText" presStyleLbl="node1" presStyleIdx="2" presStyleCnt="3"/>
      <dgm:spPr/>
      <dgm:t>
        <a:bodyPr/>
        <a:lstStyle/>
        <a:p>
          <a:endParaRPr lang="zh-TW" altLang="en-US"/>
        </a:p>
      </dgm:t>
    </dgm:pt>
    <dgm:pt modelId="{029612DF-01CA-4F0C-A715-8B85973EA799}" type="pres">
      <dgm:prSet presAssocID="{0F9421CA-8623-4EC3-A19A-1356DD41A76F}" presName="rootConnector" presStyleLbl="node1" presStyleIdx="2" presStyleCnt="3"/>
      <dgm:spPr/>
      <dgm:t>
        <a:bodyPr/>
        <a:lstStyle/>
        <a:p>
          <a:endParaRPr lang="zh-TW" altLang="en-US"/>
        </a:p>
      </dgm:t>
    </dgm:pt>
    <dgm:pt modelId="{3B369AD5-22D7-4145-8947-57465CB8C83C}" type="pres">
      <dgm:prSet presAssocID="{0F9421CA-8623-4EC3-A19A-1356DD41A76F}" presName="childShape" presStyleCnt="0"/>
      <dgm:spPr/>
    </dgm:pt>
    <dgm:pt modelId="{4E6CAB18-BD70-491A-9305-15A1D62CB45C}" type="pres">
      <dgm:prSet presAssocID="{B5703AC6-9C5A-4C33-8953-21D5CC0F21E8}" presName="Name13" presStyleLbl="parChTrans1D2" presStyleIdx="4" presStyleCnt="6"/>
      <dgm:spPr/>
      <dgm:t>
        <a:bodyPr/>
        <a:lstStyle/>
        <a:p>
          <a:endParaRPr lang="zh-TW" altLang="en-US"/>
        </a:p>
      </dgm:t>
    </dgm:pt>
    <dgm:pt modelId="{353735A2-1E83-4CF1-9D96-E332F5CA0AC7}" type="pres">
      <dgm:prSet presAssocID="{2D5E2DC1-C9DC-4B50-8CBD-AB007247A9E8}" presName="childText" presStyleLbl="bgAcc1" presStyleIdx="4" presStyleCnt="6">
        <dgm:presLayoutVars>
          <dgm:bulletEnabled val="1"/>
        </dgm:presLayoutVars>
      </dgm:prSet>
      <dgm:spPr/>
      <dgm:t>
        <a:bodyPr/>
        <a:lstStyle/>
        <a:p>
          <a:endParaRPr lang="zh-TW" altLang="en-US"/>
        </a:p>
      </dgm:t>
    </dgm:pt>
    <dgm:pt modelId="{37161643-48C6-460E-9845-BB2CFDE355DF}" type="pres">
      <dgm:prSet presAssocID="{D6425D23-3CB0-4091-AAE0-F7F0BBD2A156}" presName="Name13" presStyleLbl="parChTrans1D2" presStyleIdx="5" presStyleCnt="6"/>
      <dgm:spPr/>
      <dgm:t>
        <a:bodyPr/>
        <a:lstStyle/>
        <a:p>
          <a:endParaRPr lang="zh-TW" altLang="en-US"/>
        </a:p>
      </dgm:t>
    </dgm:pt>
    <dgm:pt modelId="{54C51B1A-3E95-4E0E-8AAB-91824D177C93}" type="pres">
      <dgm:prSet presAssocID="{57458FE5-A5C2-485A-AD97-D2FF08BA5446}" presName="childText" presStyleLbl="bgAcc1" presStyleIdx="5" presStyleCnt="6">
        <dgm:presLayoutVars>
          <dgm:bulletEnabled val="1"/>
        </dgm:presLayoutVars>
      </dgm:prSet>
      <dgm:spPr/>
      <dgm:t>
        <a:bodyPr/>
        <a:lstStyle/>
        <a:p>
          <a:endParaRPr lang="zh-TW" altLang="en-US"/>
        </a:p>
      </dgm:t>
    </dgm:pt>
  </dgm:ptLst>
  <dgm:cxnLst>
    <dgm:cxn modelId="{BC600F14-5FD0-494A-80A0-14115AADDC94}" type="presOf" srcId="{4D4D6ED2-3568-487A-B5D7-4B3CA670D0A4}" destId="{0D9252E1-3819-4022-8A85-482C7C38AC79}" srcOrd="0" destOrd="0" presId="urn:microsoft.com/office/officeart/2005/8/layout/hierarchy3"/>
    <dgm:cxn modelId="{19FE66E2-DF10-425C-B1B0-061D748C5C10}" type="presOf" srcId="{FB4078EC-01A3-4E9D-8042-1E840F2CD00F}" destId="{A9F79814-9E84-46D1-8C58-B50A63F158BC}" srcOrd="0" destOrd="0" presId="urn:microsoft.com/office/officeart/2005/8/layout/hierarchy3"/>
    <dgm:cxn modelId="{9AE507F3-437B-4ABD-86F1-D76B6F9929C8}" type="presOf" srcId="{CA3B4A7E-1FD7-45A4-9925-9F2492697AF6}" destId="{BA8C7180-CCEB-4CF8-B389-4C0ED81329F8}" srcOrd="0" destOrd="0" presId="urn:microsoft.com/office/officeart/2005/8/layout/hierarchy3"/>
    <dgm:cxn modelId="{F8F700DE-0CCA-49BD-A015-F1D623D1FB02}" srcId="{EFE5B544-CA16-4895-8D98-31977C748559}" destId="{CA3B4A7E-1FD7-45A4-9925-9F2492697AF6}" srcOrd="1" destOrd="0" parTransId="{4D4D6ED2-3568-487A-B5D7-4B3CA670D0A4}" sibTransId="{60024F93-9AD5-4FA3-A7BD-C20374D3797A}"/>
    <dgm:cxn modelId="{F750F035-8958-414E-AFF8-8603BE57DA4D}" type="presOf" srcId="{C43229CE-F059-4855-AC56-21880C1B8E31}" destId="{8D98039E-3EDD-4B46-B6A5-B3247ABBAA34}" srcOrd="0" destOrd="0" presId="urn:microsoft.com/office/officeart/2005/8/layout/hierarchy3"/>
    <dgm:cxn modelId="{06C01B87-5FEC-4389-BF4F-971986A0D6F2}" srcId="{0F9421CA-8623-4EC3-A19A-1356DD41A76F}" destId="{57458FE5-A5C2-485A-AD97-D2FF08BA5446}" srcOrd="1" destOrd="0" parTransId="{D6425D23-3CB0-4091-AAE0-F7F0BBD2A156}" sibTransId="{FEFFBFC8-A506-484E-8BB7-46DA15F64502}"/>
    <dgm:cxn modelId="{857DCCC9-769D-41E9-B8FB-88451834E968}" srcId="{0F9421CA-8623-4EC3-A19A-1356DD41A76F}" destId="{2D5E2DC1-C9DC-4B50-8CBD-AB007247A9E8}" srcOrd="0" destOrd="0" parTransId="{B5703AC6-9C5A-4C33-8953-21D5CC0F21E8}" sibTransId="{D1C707B3-6820-43B1-8D75-A22223EE216B}"/>
    <dgm:cxn modelId="{723D0C1B-3004-4039-BE15-884831276A30}" type="presOf" srcId="{0F9421CA-8623-4EC3-A19A-1356DD41A76F}" destId="{97C16935-25A3-4138-A26F-E4CEA1ADC68E}" srcOrd="0" destOrd="0" presId="urn:microsoft.com/office/officeart/2005/8/layout/hierarchy3"/>
    <dgm:cxn modelId="{4B01AFDB-9C33-4237-BBBE-EF0A28B06637}" type="presOf" srcId="{73ED03E1-49D5-40E1-9B3B-7F3D1901F3D6}" destId="{EEE27DDC-8BAE-47BA-A425-E4C95174F5B2}" srcOrd="0" destOrd="0" presId="urn:microsoft.com/office/officeart/2005/8/layout/hierarchy3"/>
    <dgm:cxn modelId="{6398C72F-C943-4F50-940F-1318998F9F55}" type="presOf" srcId="{57458FE5-A5C2-485A-AD97-D2FF08BA5446}" destId="{54C51B1A-3E95-4E0E-8AAB-91824D177C93}" srcOrd="0" destOrd="0" presId="urn:microsoft.com/office/officeart/2005/8/layout/hierarchy3"/>
    <dgm:cxn modelId="{ED470966-8827-420F-B4F4-7E7B8BDBF46B}" srcId="{EFE5B544-CA16-4895-8D98-31977C748559}" destId="{77B881DA-8E79-4E13-97C5-1E812907763C}" srcOrd="0" destOrd="0" parTransId="{5D5E40EE-AEDB-421A-8673-A372A1C7ECD3}" sibTransId="{EC8EA76A-A954-4018-9728-7D39EB6586BE}"/>
    <dgm:cxn modelId="{7E7D4D7B-8D78-431B-8FF6-633E7808FC52}" type="presOf" srcId="{CE717C3B-9A7C-48C4-B247-1F8A816C691F}" destId="{DDDA366B-5C28-4CDF-844A-67C843D62A46}" srcOrd="1" destOrd="0" presId="urn:microsoft.com/office/officeart/2005/8/layout/hierarchy3"/>
    <dgm:cxn modelId="{7B16C72E-AEB7-4140-AEDE-CE27FBF5B418}" type="presOf" srcId="{EFE5B544-CA16-4895-8D98-31977C748559}" destId="{B641C72A-48B2-4630-93C9-B7143684854E}" srcOrd="1" destOrd="0" presId="urn:microsoft.com/office/officeart/2005/8/layout/hierarchy3"/>
    <dgm:cxn modelId="{3C227867-5E0D-41A9-9A5D-EB775D0FC748}" srcId="{4CBB70BD-279C-4C29-9129-B9BD3DC3702C}" destId="{CE717C3B-9A7C-48C4-B247-1F8A816C691F}" srcOrd="1" destOrd="0" parTransId="{A6DFF026-2202-4641-82F6-DC3CC633252A}" sibTransId="{C629C58A-0D15-4854-BE67-D75B51237B6B}"/>
    <dgm:cxn modelId="{872FE457-329C-454F-9324-772EEBDE8785}" srcId="{4CBB70BD-279C-4C29-9129-B9BD3DC3702C}" destId="{EFE5B544-CA16-4895-8D98-31977C748559}" srcOrd="0" destOrd="0" parTransId="{0EAF8694-5073-435C-8386-CC593615EF4D}" sibTransId="{FB0F065D-0D61-403B-A3EF-ECE3F006CB40}"/>
    <dgm:cxn modelId="{EA8AEF3E-E32E-40ED-8A28-215A228D5FF7}" type="presOf" srcId="{77B881DA-8E79-4E13-97C5-1E812907763C}" destId="{037A7C46-EC7A-49FB-94BF-943E4D60D811}" srcOrd="0" destOrd="0" presId="urn:microsoft.com/office/officeart/2005/8/layout/hierarchy3"/>
    <dgm:cxn modelId="{0B75FFE7-83A4-42BE-B016-41F5708141B5}" type="presOf" srcId="{5D5E40EE-AEDB-421A-8673-A372A1C7ECD3}" destId="{28284AF2-D824-41A1-8849-2F903FEACA8F}" srcOrd="0" destOrd="0" presId="urn:microsoft.com/office/officeart/2005/8/layout/hierarchy3"/>
    <dgm:cxn modelId="{F6A373DF-2072-47EA-854A-10ABE6394E71}" type="presOf" srcId="{B5703AC6-9C5A-4C33-8953-21D5CC0F21E8}" destId="{4E6CAB18-BD70-491A-9305-15A1D62CB45C}" srcOrd="0" destOrd="0" presId="urn:microsoft.com/office/officeart/2005/8/layout/hierarchy3"/>
    <dgm:cxn modelId="{CA4E0633-7D47-4A9A-B5B5-7EB6FFAA64B3}" type="presOf" srcId="{0F9421CA-8623-4EC3-A19A-1356DD41A76F}" destId="{029612DF-01CA-4F0C-A715-8B85973EA799}" srcOrd="1" destOrd="0" presId="urn:microsoft.com/office/officeart/2005/8/layout/hierarchy3"/>
    <dgm:cxn modelId="{801F3C28-3915-434B-9B61-3C3D154A4CDE}" srcId="{4CBB70BD-279C-4C29-9129-B9BD3DC3702C}" destId="{0F9421CA-8623-4EC3-A19A-1356DD41A76F}" srcOrd="2" destOrd="0" parTransId="{9A026A1A-64D0-4DA3-916A-5C0F2DEA561C}" sibTransId="{BF7D5C94-B456-47C3-A7A6-3E6D82BD67F5}"/>
    <dgm:cxn modelId="{58DC0D34-6A38-479E-BECE-3333AD830B8D}" type="presOf" srcId="{7CFE1448-4C30-478D-8512-07C82003E40D}" destId="{57E23100-2811-46C9-84D5-B09C53ED51B0}" srcOrd="0" destOrd="0" presId="urn:microsoft.com/office/officeart/2005/8/layout/hierarchy3"/>
    <dgm:cxn modelId="{B07BE6B6-EDE1-442B-AA60-FD97D258E79D}" type="presOf" srcId="{4CBB70BD-279C-4C29-9129-B9BD3DC3702C}" destId="{ED74FD36-6326-49DC-9D5C-AC311D85D199}" srcOrd="0" destOrd="0" presId="urn:microsoft.com/office/officeart/2005/8/layout/hierarchy3"/>
    <dgm:cxn modelId="{13184F67-0630-4F98-960E-A9274A2655FB}" type="presOf" srcId="{2D5E2DC1-C9DC-4B50-8CBD-AB007247A9E8}" destId="{353735A2-1E83-4CF1-9D96-E332F5CA0AC7}" srcOrd="0" destOrd="0" presId="urn:microsoft.com/office/officeart/2005/8/layout/hierarchy3"/>
    <dgm:cxn modelId="{560E52EF-DD55-4A3A-B87B-3AE87704E7BB}" srcId="{CE717C3B-9A7C-48C4-B247-1F8A816C691F}" destId="{73ED03E1-49D5-40E1-9B3B-7F3D1901F3D6}" srcOrd="0" destOrd="0" parTransId="{7CFE1448-4C30-478D-8512-07C82003E40D}" sibTransId="{6F07E1A3-BD45-4415-B736-2A00045676D8}"/>
    <dgm:cxn modelId="{A1EDC8E6-6927-48C0-97E9-BEF86624FBF6}" type="presOf" srcId="{D6425D23-3CB0-4091-AAE0-F7F0BBD2A156}" destId="{37161643-48C6-460E-9845-BB2CFDE355DF}" srcOrd="0" destOrd="0" presId="urn:microsoft.com/office/officeart/2005/8/layout/hierarchy3"/>
    <dgm:cxn modelId="{D527751D-099D-4952-975A-294617778454}" type="presOf" srcId="{CE717C3B-9A7C-48C4-B247-1F8A816C691F}" destId="{7E07A70A-2E4F-4E30-8C77-24ED8B2D2D64}" srcOrd="0" destOrd="0" presId="urn:microsoft.com/office/officeart/2005/8/layout/hierarchy3"/>
    <dgm:cxn modelId="{022AEEF0-8726-4F22-A8D9-50EAA720A048}" srcId="{CE717C3B-9A7C-48C4-B247-1F8A816C691F}" destId="{FB4078EC-01A3-4E9D-8042-1E840F2CD00F}" srcOrd="1" destOrd="0" parTransId="{C43229CE-F059-4855-AC56-21880C1B8E31}" sibTransId="{E0A88044-0056-4836-AD29-85C89DC14505}"/>
    <dgm:cxn modelId="{267448AA-F14E-4CA2-9C09-DE4989EFEA15}" type="presOf" srcId="{EFE5B544-CA16-4895-8D98-31977C748559}" destId="{6E7E3F70-6016-43AC-A5BC-FC87964C53DA}" srcOrd="0" destOrd="0" presId="urn:microsoft.com/office/officeart/2005/8/layout/hierarchy3"/>
    <dgm:cxn modelId="{EAADBE94-0345-4884-AAEF-E4F73F406F14}" type="presParOf" srcId="{ED74FD36-6326-49DC-9D5C-AC311D85D199}" destId="{4C6EBFF1-BCE7-4590-9A07-C1D640533D28}" srcOrd="0" destOrd="0" presId="urn:microsoft.com/office/officeart/2005/8/layout/hierarchy3"/>
    <dgm:cxn modelId="{2E01BD9A-8B37-453B-89DD-8B1B658BFB3B}" type="presParOf" srcId="{4C6EBFF1-BCE7-4590-9A07-C1D640533D28}" destId="{0455BE2B-6B52-42F8-95B3-87B6553099A4}" srcOrd="0" destOrd="0" presId="urn:microsoft.com/office/officeart/2005/8/layout/hierarchy3"/>
    <dgm:cxn modelId="{341CFAFE-78CE-4EFD-8F3D-CCD0094101E5}" type="presParOf" srcId="{0455BE2B-6B52-42F8-95B3-87B6553099A4}" destId="{6E7E3F70-6016-43AC-A5BC-FC87964C53DA}" srcOrd="0" destOrd="0" presId="urn:microsoft.com/office/officeart/2005/8/layout/hierarchy3"/>
    <dgm:cxn modelId="{FEBF04A8-5101-4600-8050-50B0BCE6F64F}" type="presParOf" srcId="{0455BE2B-6B52-42F8-95B3-87B6553099A4}" destId="{B641C72A-48B2-4630-93C9-B7143684854E}" srcOrd="1" destOrd="0" presId="urn:microsoft.com/office/officeart/2005/8/layout/hierarchy3"/>
    <dgm:cxn modelId="{AD080760-206C-4F40-89A5-F987FB37AC57}" type="presParOf" srcId="{4C6EBFF1-BCE7-4590-9A07-C1D640533D28}" destId="{8B06E61C-1A97-4A59-9AC0-6DD25630D7BC}" srcOrd="1" destOrd="0" presId="urn:microsoft.com/office/officeart/2005/8/layout/hierarchy3"/>
    <dgm:cxn modelId="{BB6C497E-CFAE-4602-94B1-3206CE0A9232}" type="presParOf" srcId="{8B06E61C-1A97-4A59-9AC0-6DD25630D7BC}" destId="{28284AF2-D824-41A1-8849-2F903FEACA8F}" srcOrd="0" destOrd="0" presId="urn:microsoft.com/office/officeart/2005/8/layout/hierarchy3"/>
    <dgm:cxn modelId="{B89B23F2-851D-430C-9D7A-2CA12FD42EA4}" type="presParOf" srcId="{8B06E61C-1A97-4A59-9AC0-6DD25630D7BC}" destId="{037A7C46-EC7A-49FB-94BF-943E4D60D811}" srcOrd="1" destOrd="0" presId="urn:microsoft.com/office/officeart/2005/8/layout/hierarchy3"/>
    <dgm:cxn modelId="{A03620B7-2DE0-41CF-89D5-1A5ECED65233}" type="presParOf" srcId="{8B06E61C-1A97-4A59-9AC0-6DD25630D7BC}" destId="{0D9252E1-3819-4022-8A85-482C7C38AC79}" srcOrd="2" destOrd="0" presId="urn:microsoft.com/office/officeart/2005/8/layout/hierarchy3"/>
    <dgm:cxn modelId="{2A8B02C2-659F-4FF5-8D19-EB422E1003FE}" type="presParOf" srcId="{8B06E61C-1A97-4A59-9AC0-6DD25630D7BC}" destId="{BA8C7180-CCEB-4CF8-B389-4C0ED81329F8}" srcOrd="3" destOrd="0" presId="urn:microsoft.com/office/officeart/2005/8/layout/hierarchy3"/>
    <dgm:cxn modelId="{310C10DC-482B-4C34-8938-0D062788F588}" type="presParOf" srcId="{ED74FD36-6326-49DC-9D5C-AC311D85D199}" destId="{1FD5FC16-F42C-4A16-9BD7-F49426995E9D}" srcOrd="1" destOrd="0" presId="urn:microsoft.com/office/officeart/2005/8/layout/hierarchy3"/>
    <dgm:cxn modelId="{CC07AC12-FA4E-44B2-8B31-EF67AE13B36F}" type="presParOf" srcId="{1FD5FC16-F42C-4A16-9BD7-F49426995E9D}" destId="{DA196812-A2FA-48E9-8BBA-FD1A1A40661D}" srcOrd="0" destOrd="0" presId="urn:microsoft.com/office/officeart/2005/8/layout/hierarchy3"/>
    <dgm:cxn modelId="{6F07D14B-67C8-47C5-BF91-FF3E05E5CE73}" type="presParOf" srcId="{DA196812-A2FA-48E9-8BBA-FD1A1A40661D}" destId="{7E07A70A-2E4F-4E30-8C77-24ED8B2D2D64}" srcOrd="0" destOrd="0" presId="urn:microsoft.com/office/officeart/2005/8/layout/hierarchy3"/>
    <dgm:cxn modelId="{46366072-2E3F-4DC7-9B94-35ACCBB3283C}" type="presParOf" srcId="{DA196812-A2FA-48E9-8BBA-FD1A1A40661D}" destId="{DDDA366B-5C28-4CDF-844A-67C843D62A46}" srcOrd="1" destOrd="0" presId="urn:microsoft.com/office/officeart/2005/8/layout/hierarchy3"/>
    <dgm:cxn modelId="{95A3F0C1-8752-456D-A56B-421E9539E37B}" type="presParOf" srcId="{1FD5FC16-F42C-4A16-9BD7-F49426995E9D}" destId="{90F66B90-4F5D-401A-A67E-D8B780A1D58A}" srcOrd="1" destOrd="0" presId="urn:microsoft.com/office/officeart/2005/8/layout/hierarchy3"/>
    <dgm:cxn modelId="{12F704EB-C268-4721-9690-2EC8C2DCD519}" type="presParOf" srcId="{90F66B90-4F5D-401A-A67E-D8B780A1D58A}" destId="{57E23100-2811-46C9-84D5-B09C53ED51B0}" srcOrd="0" destOrd="0" presId="urn:microsoft.com/office/officeart/2005/8/layout/hierarchy3"/>
    <dgm:cxn modelId="{B15C0C0C-9D1E-4E45-9E41-6C3738103A41}" type="presParOf" srcId="{90F66B90-4F5D-401A-A67E-D8B780A1D58A}" destId="{EEE27DDC-8BAE-47BA-A425-E4C95174F5B2}" srcOrd="1" destOrd="0" presId="urn:microsoft.com/office/officeart/2005/8/layout/hierarchy3"/>
    <dgm:cxn modelId="{745200FC-741B-410B-973A-BA65799BF9CB}" type="presParOf" srcId="{90F66B90-4F5D-401A-A67E-D8B780A1D58A}" destId="{8D98039E-3EDD-4B46-B6A5-B3247ABBAA34}" srcOrd="2" destOrd="0" presId="urn:microsoft.com/office/officeart/2005/8/layout/hierarchy3"/>
    <dgm:cxn modelId="{5EEC9D74-EBB2-4138-999E-F0734C4F7DD8}" type="presParOf" srcId="{90F66B90-4F5D-401A-A67E-D8B780A1D58A}" destId="{A9F79814-9E84-46D1-8C58-B50A63F158BC}" srcOrd="3" destOrd="0" presId="urn:microsoft.com/office/officeart/2005/8/layout/hierarchy3"/>
    <dgm:cxn modelId="{00F472B6-5CE6-4F97-942C-DEBDDC147892}" type="presParOf" srcId="{ED74FD36-6326-49DC-9D5C-AC311D85D199}" destId="{BA7EDB73-6F55-4ECA-B365-7A66E6138EDF}" srcOrd="2" destOrd="0" presId="urn:microsoft.com/office/officeart/2005/8/layout/hierarchy3"/>
    <dgm:cxn modelId="{96294989-6441-4740-8F4C-AB2CECED8AA9}" type="presParOf" srcId="{BA7EDB73-6F55-4ECA-B365-7A66E6138EDF}" destId="{848D2D8C-C7AC-46AF-AB94-94B8F2429253}" srcOrd="0" destOrd="0" presId="urn:microsoft.com/office/officeart/2005/8/layout/hierarchy3"/>
    <dgm:cxn modelId="{2D8601ED-CCE0-4C11-86C3-05ED7A70D917}" type="presParOf" srcId="{848D2D8C-C7AC-46AF-AB94-94B8F2429253}" destId="{97C16935-25A3-4138-A26F-E4CEA1ADC68E}" srcOrd="0" destOrd="0" presId="urn:microsoft.com/office/officeart/2005/8/layout/hierarchy3"/>
    <dgm:cxn modelId="{5072A7DA-055F-473C-818F-C6D2E9B1E5F2}" type="presParOf" srcId="{848D2D8C-C7AC-46AF-AB94-94B8F2429253}" destId="{029612DF-01CA-4F0C-A715-8B85973EA799}" srcOrd="1" destOrd="0" presId="urn:microsoft.com/office/officeart/2005/8/layout/hierarchy3"/>
    <dgm:cxn modelId="{89732AEF-C5E5-4B19-88EC-D9935B8E9F22}" type="presParOf" srcId="{BA7EDB73-6F55-4ECA-B365-7A66E6138EDF}" destId="{3B369AD5-22D7-4145-8947-57465CB8C83C}" srcOrd="1" destOrd="0" presId="urn:microsoft.com/office/officeart/2005/8/layout/hierarchy3"/>
    <dgm:cxn modelId="{EEDEEF91-CCCF-423A-A987-4FDBDF0DBD5C}" type="presParOf" srcId="{3B369AD5-22D7-4145-8947-57465CB8C83C}" destId="{4E6CAB18-BD70-491A-9305-15A1D62CB45C}" srcOrd="0" destOrd="0" presId="urn:microsoft.com/office/officeart/2005/8/layout/hierarchy3"/>
    <dgm:cxn modelId="{70F27996-07B4-4950-B293-5B20CB3EDB86}" type="presParOf" srcId="{3B369AD5-22D7-4145-8947-57465CB8C83C}" destId="{353735A2-1E83-4CF1-9D96-E332F5CA0AC7}" srcOrd="1" destOrd="0" presId="urn:microsoft.com/office/officeart/2005/8/layout/hierarchy3"/>
    <dgm:cxn modelId="{98DDFDFA-CB9D-468C-A2EA-1D4B051FA2FB}" type="presParOf" srcId="{3B369AD5-22D7-4145-8947-57465CB8C83C}" destId="{37161643-48C6-460E-9845-BB2CFDE355DF}" srcOrd="2" destOrd="0" presId="urn:microsoft.com/office/officeart/2005/8/layout/hierarchy3"/>
    <dgm:cxn modelId="{DE207300-18E9-4715-8ECE-153F7C0087B8}" type="presParOf" srcId="{3B369AD5-22D7-4145-8947-57465CB8C83C}" destId="{54C51B1A-3E95-4E0E-8AAB-91824D177C93}"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7257D7-9D25-4B50-811F-82A9EF9FB234}"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zh-TW" altLang="en-US"/>
        </a:p>
      </dgm:t>
    </dgm:pt>
    <dgm:pt modelId="{55571106-C814-4CA4-9868-B87256571570}">
      <dgm:prSet custT="1"/>
      <dgm:spPr/>
      <dgm:t>
        <a:bodyPr/>
        <a:lstStyle/>
        <a:p>
          <a:pPr algn="ctr" rtl="0"/>
          <a:r>
            <a:rPr lang="zh-TW" sz="4000" dirty="0"/>
            <a:t>錄取人數 </a:t>
          </a:r>
          <a:r>
            <a:rPr lang="en-US" sz="4000" dirty="0"/>
            <a:t>VS.</a:t>
          </a:r>
          <a:r>
            <a:rPr lang="zh-TW" sz="4000" dirty="0"/>
            <a:t>錄取率</a:t>
          </a:r>
        </a:p>
      </dgm:t>
    </dgm:pt>
    <dgm:pt modelId="{7873D981-E48B-4BCD-84B3-A79D594D4A94}" type="parTrans" cxnId="{EB5AD131-9907-46C7-AE57-0C8BA1EE8CCC}">
      <dgm:prSet/>
      <dgm:spPr/>
      <dgm:t>
        <a:bodyPr/>
        <a:lstStyle/>
        <a:p>
          <a:endParaRPr lang="zh-TW" altLang="en-US"/>
        </a:p>
      </dgm:t>
    </dgm:pt>
    <dgm:pt modelId="{1C88A46E-E470-4260-8619-183BB8D24B42}" type="sibTrans" cxnId="{EB5AD131-9907-46C7-AE57-0C8BA1EE8CCC}">
      <dgm:prSet/>
      <dgm:spPr/>
      <dgm:t>
        <a:bodyPr/>
        <a:lstStyle/>
        <a:p>
          <a:endParaRPr lang="zh-TW" altLang="en-US"/>
        </a:p>
      </dgm:t>
    </dgm:pt>
    <dgm:pt modelId="{5E905C67-89A0-4BD0-B6C8-B3D1D647B389}" type="pres">
      <dgm:prSet presAssocID="{4E7257D7-9D25-4B50-811F-82A9EF9FB234}" presName="linear" presStyleCnt="0">
        <dgm:presLayoutVars>
          <dgm:animLvl val="lvl"/>
          <dgm:resizeHandles val="exact"/>
        </dgm:presLayoutVars>
      </dgm:prSet>
      <dgm:spPr/>
      <dgm:t>
        <a:bodyPr/>
        <a:lstStyle/>
        <a:p>
          <a:endParaRPr lang="zh-TW" altLang="en-US"/>
        </a:p>
      </dgm:t>
    </dgm:pt>
    <dgm:pt modelId="{BF3A65E7-FAE9-462F-AC2A-C002DD1D4B6C}" type="pres">
      <dgm:prSet presAssocID="{55571106-C814-4CA4-9868-B87256571570}" presName="parentText" presStyleLbl="node1" presStyleIdx="0" presStyleCnt="1" custLinFactNeighborX="-1176" custLinFactNeighborY="-9119">
        <dgm:presLayoutVars>
          <dgm:chMax val="0"/>
          <dgm:bulletEnabled val="1"/>
        </dgm:presLayoutVars>
      </dgm:prSet>
      <dgm:spPr/>
      <dgm:t>
        <a:bodyPr/>
        <a:lstStyle/>
        <a:p>
          <a:endParaRPr lang="zh-TW" altLang="en-US"/>
        </a:p>
      </dgm:t>
    </dgm:pt>
  </dgm:ptLst>
  <dgm:cxnLst>
    <dgm:cxn modelId="{94A2A04B-0296-427D-BA5F-F6CB1A49AC60}" type="presOf" srcId="{55571106-C814-4CA4-9868-B87256571570}" destId="{BF3A65E7-FAE9-462F-AC2A-C002DD1D4B6C}" srcOrd="0" destOrd="0" presId="urn:microsoft.com/office/officeart/2005/8/layout/vList2"/>
    <dgm:cxn modelId="{F0AC8EA1-0AFE-4303-8090-DEC31852A54B}" type="presOf" srcId="{4E7257D7-9D25-4B50-811F-82A9EF9FB234}" destId="{5E905C67-89A0-4BD0-B6C8-B3D1D647B389}" srcOrd="0" destOrd="0" presId="urn:microsoft.com/office/officeart/2005/8/layout/vList2"/>
    <dgm:cxn modelId="{EB5AD131-9907-46C7-AE57-0C8BA1EE8CCC}" srcId="{4E7257D7-9D25-4B50-811F-82A9EF9FB234}" destId="{55571106-C814-4CA4-9868-B87256571570}" srcOrd="0" destOrd="0" parTransId="{7873D981-E48B-4BCD-84B3-A79D594D4A94}" sibTransId="{1C88A46E-E470-4260-8619-183BB8D24B42}"/>
    <dgm:cxn modelId="{2824CE0E-5B70-4931-A750-A970DD74BCA5}" type="presParOf" srcId="{5E905C67-89A0-4BD0-B6C8-B3D1D647B389}" destId="{BF3A65E7-FAE9-462F-AC2A-C002DD1D4B6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0C28F9-2B60-439C-9CF5-1DCCD66C88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2A49C526-C027-4254-BB99-6A6699B5D7A3}">
      <dgm:prSet/>
      <dgm:spPr/>
      <dgm:t>
        <a:bodyPr/>
        <a:lstStyle/>
        <a:p>
          <a:pPr rtl="0"/>
          <a:r>
            <a:rPr lang="zh-TW" dirty="0"/>
            <a:t>參加本縣枋寮高中各種入學管道</a:t>
          </a:r>
          <a:r>
            <a:rPr lang="en-US" dirty="0"/>
            <a:t>(</a:t>
          </a:r>
          <a:r>
            <a:rPr lang="zh-TW" dirty="0"/>
            <a:t>不含免試續招</a:t>
          </a:r>
          <a:r>
            <a:rPr lang="en-US" dirty="0"/>
            <a:t>)</a:t>
          </a:r>
          <a:r>
            <a:rPr lang="zh-TW" dirty="0"/>
            <a:t>，經錄取就讀之</a:t>
          </a:r>
          <a:r>
            <a:rPr lang="zh-TW" dirty="0">
              <a:solidFill>
                <a:srgbClr val="FF0000"/>
              </a:solidFill>
            </a:rPr>
            <a:t>原住民</a:t>
          </a:r>
          <a:r>
            <a:rPr lang="zh-TW" dirty="0"/>
            <a:t>國中畢業生</a:t>
          </a:r>
          <a:r>
            <a:rPr lang="en-US" dirty="0"/>
            <a:t>(</a:t>
          </a:r>
          <a:r>
            <a:rPr lang="zh-TW" dirty="0"/>
            <a:t>需檢附原住民籍身分證明</a:t>
          </a:r>
          <a:r>
            <a:rPr lang="en-US" dirty="0"/>
            <a:t>)</a:t>
          </a:r>
          <a:r>
            <a:rPr lang="zh-TW" dirty="0"/>
            <a:t>國中教育會考等級標示達</a:t>
          </a:r>
          <a:r>
            <a:rPr lang="en-US" dirty="0">
              <a:solidFill>
                <a:srgbClr val="FF0000"/>
              </a:solidFill>
            </a:rPr>
            <a:t>5B</a:t>
          </a:r>
          <a:r>
            <a:rPr lang="zh-TW" dirty="0">
              <a:solidFill>
                <a:srgbClr val="FF0000"/>
              </a:solidFill>
            </a:rPr>
            <a:t>以上</a:t>
          </a:r>
          <a:r>
            <a:rPr lang="zh-TW" dirty="0"/>
            <a:t>且高中一年級第一學期第</a:t>
          </a:r>
          <a:r>
            <a:rPr lang="en-US" dirty="0"/>
            <a:t>1</a:t>
          </a:r>
          <a:r>
            <a:rPr lang="zh-TW" dirty="0"/>
            <a:t>次段考原始成績全校</a:t>
          </a:r>
          <a:r>
            <a:rPr lang="zh-TW" dirty="0">
              <a:solidFill>
                <a:srgbClr val="FF0000"/>
              </a:solidFill>
            </a:rPr>
            <a:t>前</a:t>
          </a:r>
          <a:r>
            <a:rPr lang="en-US" dirty="0">
              <a:solidFill>
                <a:srgbClr val="FF0000"/>
              </a:solidFill>
            </a:rPr>
            <a:t>30%</a:t>
          </a:r>
          <a:r>
            <a:rPr lang="zh-TW" dirty="0"/>
            <a:t>者，得核發</a:t>
          </a:r>
          <a:r>
            <a:rPr lang="en-US" dirty="0"/>
            <a:t>1</a:t>
          </a:r>
          <a:r>
            <a:rPr lang="zh-TW" dirty="0"/>
            <a:t>萬元獎學金</a:t>
          </a:r>
        </a:p>
      </dgm:t>
    </dgm:pt>
    <dgm:pt modelId="{B7578868-E64D-47F8-85ED-EFB9A22B4F7C}" type="parTrans" cxnId="{EFE1F911-776D-4AE3-A39F-4C5C85580F4C}">
      <dgm:prSet/>
      <dgm:spPr/>
      <dgm:t>
        <a:bodyPr/>
        <a:lstStyle/>
        <a:p>
          <a:endParaRPr lang="zh-TW" altLang="en-US"/>
        </a:p>
      </dgm:t>
    </dgm:pt>
    <dgm:pt modelId="{501F299B-EB3F-4F6C-B724-C60FE7B1E381}" type="sibTrans" cxnId="{EFE1F911-776D-4AE3-A39F-4C5C85580F4C}">
      <dgm:prSet/>
      <dgm:spPr/>
      <dgm:t>
        <a:bodyPr/>
        <a:lstStyle/>
        <a:p>
          <a:endParaRPr lang="zh-TW" altLang="en-US"/>
        </a:p>
      </dgm:t>
    </dgm:pt>
    <dgm:pt modelId="{CB2C27F0-1A38-4F01-B0D8-829434A45A79}" type="pres">
      <dgm:prSet presAssocID="{D60C28F9-2B60-439C-9CF5-1DCCD66C885B}" presName="linear" presStyleCnt="0">
        <dgm:presLayoutVars>
          <dgm:animLvl val="lvl"/>
          <dgm:resizeHandles val="exact"/>
        </dgm:presLayoutVars>
      </dgm:prSet>
      <dgm:spPr/>
      <dgm:t>
        <a:bodyPr/>
        <a:lstStyle/>
        <a:p>
          <a:endParaRPr lang="zh-TW" altLang="en-US"/>
        </a:p>
      </dgm:t>
    </dgm:pt>
    <dgm:pt modelId="{00E977CD-A03C-44C7-8B62-7E719FAC0BA5}" type="pres">
      <dgm:prSet presAssocID="{2A49C526-C027-4254-BB99-6A6699B5D7A3}" presName="parentText" presStyleLbl="node1" presStyleIdx="0" presStyleCnt="1">
        <dgm:presLayoutVars>
          <dgm:chMax val="0"/>
          <dgm:bulletEnabled val="1"/>
        </dgm:presLayoutVars>
      </dgm:prSet>
      <dgm:spPr/>
      <dgm:t>
        <a:bodyPr/>
        <a:lstStyle/>
        <a:p>
          <a:endParaRPr lang="zh-TW" altLang="en-US"/>
        </a:p>
      </dgm:t>
    </dgm:pt>
  </dgm:ptLst>
  <dgm:cxnLst>
    <dgm:cxn modelId="{EFE1F911-776D-4AE3-A39F-4C5C85580F4C}" srcId="{D60C28F9-2B60-439C-9CF5-1DCCD66C885B}" destId="{2A49C526-C027-4254-BB99-6A6699B5D7A3}" srcOrd="0" destOrd="0" parTransId="{B7578868-E64D-47F8-85ED-EFB9A22B4F7C}" sibTransId="{501F299B-EB3F-4F6C-B724-C60FE7B1E381}"/>
    <dgm:cxn modelId="{3470A0B8-A3D9-4C4A-9D07-6614FB8D18D2}" type="presOf" srcId="{D60C28F9-2B60-439C-9CF5-1DCCD66C885B}" destId="{CB2C27F0-1A38-4F01-B0D8-829434A45A79}" srcOrd="0" destOrd="0" presId="urn:microsoft.com/office/officeart/2005/8/layout/vList2"/>
    <dgm:cxn modelId="{DD3384F5-80B3-4CBB-A289-27D663499A29}" type="presOf" srcId="{2A49C526-C027-4254-BB99-6A6699B5D7A3}" destId="{00E977CD-A03C-44C7-8B62-7E719FAC0BA5}" srcOrd="0" destOrd="0" presId="urn:microsoft.com/office/officeart/2005/8/layout/vList2"/>
    <dgm:cxn modelId="{05F6FDBB-CE1A-4CE4-A5CF-A60B1F40C37F}" type="presParOf" srcId="{CB2C27F0-1A38-4F01-B0D8-829434A45A79}" destId="{00E977CD-A03C-44C7-8B62-7E719FAC0BA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8358F-1A9C-42EC-A424-E7D100527D73}">
      <dsp:nvSpPr>
        <dsp:cNvPr id="0" name=""/>
        <dsp:cNvSpPr/>
      </dsp:nvSpPr>
      <dsp:spPr>
        <a:xfrm>
          <a:off x="1274" y="1540454"/>
          <a:ext cx="4639382" cy="23196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0">
            <a:lnSpc>
              <a:spcPct val="90000"/>
            </a:lnSpc>
            <a:spcBef>
              <a:spcPct val="0"/>
            </a:spcBef>
            <a:spcAft>
              <a:spcPct val="35000"/>
            </a:spcAft>
          </a:pPr>
          <a:r>
            <a:rPr lang="zh-TW" sz="6500" b="1" kern="1200" smtClean="0"/>
            <a:t>國中畢業之後</a:t>
          </a:r>
          <a:r>
            <a:rPr lang="en-US" sz="6500" b="1" kern="1200" smtClean="0"/>
            <a:t>…</a:t>
          </a:r>
          <a:endParaRPr lang="zh-TW" sz="6500" kern="1200"/>
        </a:p>
      </dsp:txBody>
      <dsp:txXfrm>
        <a:off x="69215" y="1608395"/>
        <a:ext cx="4503500" cy="2183809"/>
      </dsp:txXfrm>
    </dsp:sp>
    <dsp:sp modelId="{97CD10C5-E268-4CF8-8C6F-77EBC9DC3067}">
      <dsp:nvSpPr>
        <dsp:cNvPr id="0" name=""/>
        <dsp:cNvSpPr/>
      </dsp:nvSpPr>
      <dsp:spPr>
        <a:xfrm>
          <a:off x="5800502" y="1540454"/>
          <a:ext cx="4639382" cy="23196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0">
            <a:lnSpc>
              <a:spcPct val="90000"/>
            </a:lnSpc>
            <a:spcBef>
              <a:spcPct val="0"/>
            </a:spcBef>
            <a:spcAft>
              <a:spcPct val="35000"/>
            </a:spcAft>
          </a:pPr>
          <a:r>
            <a:rPr lang="zh-TW" sz="6500" b="1" kern="1200" smtClean="0"/>
            <a:t>有哪些進路</a:t>
          </a:r>
          <a:r>
            <a:rPr lang="en-US" sz="6500" b="1" kern="1200" smtClean="0"/>
            <a:t>?</a:t>
          </a:r>
          <a:endParaRPr lang="zh-TW" sz="6500" kern="1200"/>
        </a:p>
      </dsp:txBody>
      <dsp:txXfrm>
        <a:off x="5868443" y="1608395"/>
        <a:ext cx="4503500" cy="21838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ECE7A-2B0A-4C02-8812-3B061B6BA1D6}">
      <dsp:nvSpPr>
        <dsp:cNvPr id="0" name=""/>
        <dsp:cNvSpPr/>
      </dsp:nvSpPr>
      <dsp:spPr>
        <a:xfrm>
          <a:off x="0" y="632"/>
          <a:ext cx="10009112" cy="0"/>
        </a:xfrm>
        <a:prstGeom prst="line">
          <a:avLst/>
        </a:prstGeom>
        <a:solidFill>
          <a:schemeClr val="accent6">
            <a:shade val="8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E9B7F-B885-4416-8851-879572578A7F}">
      <dsp:nvSpPr>
        <dsp:cNvPr id="0" name=""/>
        <dsp:cNvSpPr/>
      </dsp:nvSpPr>
      <dsp:spPr>
        <a:xfrm>
          <a:off x="0" y="632"/>
          <a:ext cx="10009112" cy="57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zh-TW" sz="2500" b="1" kern="1200" dirty="0" smtClean="0"/>
            <a:t>一、普通型高級中等學校</a:t>
          </a:r>
          <a:r>
            <a:rPr lang="en-US" sz="2500" b="1" kern="1200" dirty="0" smtClean="0"/>
            <a:t>(</a:t>
          </a:r>
          <a:r>
            <a:rPr lang="zh-TW" sz="2500" b="1" kern="1200" dirty="0" smtClean="0"/>
            <a:t>高中、進修學校</a:t>
          </a:r>
          <a:r>
            <a:rPr lang="en-US" sz="2500" b="1" kern="1200" dirty="0" smtClean="0"/>
            <a:t>)</a:t>
          </a:r>
          <a:endParaRPr lang="zh-TW" sz="2500" kern="1200" dirty="0"/>
        </a:p>
      </dsp:txBody>
      <dsp:txXfrm>
        <a:off x="0" y="632"/>
        <a:ext cx="10009112" cy="575923"/>
      </dsp:txXfrm>
    </dsp:sp>
    <dsp:sp modelId="{5A41E1C1-A3C8-46B1-96AB-7475DB2AFE05}">
      <dsp:nvSpPr>
        <dsp:cNvPr id="0" name=""/>
        <dsp:cNvSpPr/>
      </dsp:nvSpPr>
      <dsp:spPr>
        <a:xfrm>
          <a:off x="0" y="576556"/>
          <a:ext cx="10009112" cy="0"/>
        </a:xfrm>
        <a:prstGeom prst="line">
          <a:avLst/>
        </a:prstGeom>
        <a:solidFill>
          <a:schemeClr val="accent6">
            <a:shade val="80000"/>
            <a:hueOff val="27843"/>
            <a:satOff val="-2170"/>
            <a:lumOff val="3750"/>
            <a:alphaOff val="0"/>
          </a:schemeClr>
        </a:solidFill>
        <a:ln w="12700" cap="flat" cmpd="sng" algn="ctr">
          <a:solidFill>
            <a:schemeClr val="accent6">
              <a:shade val="80000"/>
              <a:hueOff val="27843"/>
              <a:satOff val="-2170"/>
              <a:lumOff val="37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E09EBE-31EC-46F5-967E-A08332D64C72}">
      <dsp:nvSpPr>
        <dsp:cNvPr id="0" name=""/>
        <dsp:cNvSpPr/>
      </dsp:nvSpPr>
      <dsp:spPr>
        <a:xfrm>
          <a:off x="0" y="576556"/>
          <a:ext cx="10009112" cy="57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zh-TW" sz="2500" b="1" kern="1200" dirty="0" smtClean="0"/>
            <a:t>二、技術型高級中等學校</a:t>
          </a:r>
          <a:r>
            <a:rPr lang="en-US" sz="2500" b="1" kern="1200" dirty="0" smtClean="0"/>
            <a:t>(</a:t>
          </a:r>
          <a:r>
            <a:rPr lang="zh-TW" sz="2500" b="1" kern="1200" dirty="0" smtClean="0"/>
            <a:t>高職、進修學校</a:t>
          </a:r>
          <a:r>
            <a:rPr lang="en-US" sz="2500" b="1" kern="1200" dirty="0" smtClean="0"/>
            <a:t>)</a:t>
          </a:r>
          <a:endParaRPr lang="zh-TW" sz="2500" kern="1200" dirty="0"/>
        </a:p>
      </dsp:txBody>
      <dsp:txXfrm>
        <a:off x="0" y="576556"/>
        <a:ext cx="10009112" cy="575923"/>
      </dsp:txXfrm>
    </dsp:sp>
    <dsp:sp modelId="{C8797FC9-635B-43F1-BAEB-1DBDB997A7EB}">
      <dsp:nvSpPr>
        <dsp:cNvPr id="0" name=""/>
        <dsp:cNvSpPr/>
      </dsp:nvSpPr>
      <dsp:spPr>
        <a:xfrm>
          <a:off x="0" y="1152479"/>
          <a:ext cx="10009112" cy="0"/>
        </a:xfrm>
        <a:prstGeom prst="line">
          <a:avLst/>
        </a:prstGeom>
        <a:solidFill>
          <a:schemeClr val="accent6">
            <a:shade val="80000"/>
            <a:hueOff val="55687"/>
            <a:satOff val="-4340"/>
            <a:lumOff val="7500"/>
            <a:alphaOff val="0"/>
          </a:schemeClr>
        </a:solidFill>
        <a:ln w="12700" cap="flat" cmpd="sng" algn="ctr">
          <a:solidFill>
            <a:schemeClr val="accent6">
              <a:shade val="80000"/>
              <a:hueOff val="55687"/>
              <a:satOff val="-4340"/>
              <a:lumOff val="75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5D3F2E-8B71-4029-BCA9-DE5286C39CC2}">
      <dsp:nvSpPr>
        <dsp:cNvPr id="0" name=""/>
        <dsp:cNvSpPr/>
      </dsp:nvSpPr>
      <dsp:spPr>
        <a:xfrm>
          <a:off x="0" y="1152479"/>
          <a:ext cx="10009112" cy="57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zh-TW" sz="2500" b="1" kern="1200" dirty="0" smtClean="0"/>
            <a:t>三、綜合型高級中等學校</a:t>
          </a:r>
          <a:r>
            <a:rPr lang="en-US" sz="2500" b="1" kern="1200" dirty="0" smtClean="0"/>
            <a:t>(</a:t>
          </a:r>
          <a:r>
            <a:rPr lang="zh-TW" sz="2500" b="1" kern="1200" dirty="0" smtClean="0"/>
            <a:t>綜合高中</a:t>
          </a:r>
          <a:r>
            <a:rPr lang="en-US" sz="2500" b="1" kern="1200" dirty="0" smtClean="0"/>
            <a:t>)</a:t>
          </a:r>
          <a:endParaRPr lang="zh-TW" sz="2500" kern="1200" dirty="0"/>
        </a:p>
      </dsp:txBody>
      <dsp:txXfrm>
        <a:off x="0" y="1152479"/>
        <a:ext cx="10009112" cy="575923"/>
      </dsp:txXfrm>
    </dsp:sp>
    <dsp:sp modelId="{6F0B6B79-6D1A-4B31-97C9-B35353470EA2}">
      <dsp:nvSpPr>
        <dsp:cNvPr id="0" name=""/>
        <dsp:cNvSpPr/>
      </dsp:nvSpPr>
      <dsp:spPr>
        <a:xfrm>
          <a:off x="0" y="1728402"/>
          <a:ext cx="10009112" cy="0"/>
        </a:xfrm>
        <a:prstGeom prst="line">
          <a:avLst/>
        </a:prstGeom>
        <a:solidFill>
          <a:schemeClr val="accent6">
            <a:shade val="80000"/>
            <a:hueOff val="83530"/>
            <a:satOff val="-6510"/>
            <a:lumOff val="11250"/>
            <a:alphaOff val="0"/>
          </a:schemeClr>
        </a:solidFill>
        <a:ln w="12700" cap="flat" cmpd="sng" algn="ctr">
          <a:solidFill>
            <a:schemeClr val="accent6">
              <a:shade val="80000"/>
              <a:hueOff val="83530"/>
              <a:satOff val="-6510"/>
              <a:lumOff val="112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66DCF-9DC8-4A9E-BD19-033FBA8457FE}">
      <dsp:nvSpPr>
        <dsp:cNvPr id="0" name=""/>
        <dsp:cNvSpPr/>
      </dsp:nvSpPr>
      <dsp:spPr>
        <a:xfrm>
          <a:off x="0" y="1728402"/>
          <a:ext cx="10009112" cy="57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zh-TW" sz="2500" b="1" kern="1200" dirty="0" smtClean="0"/>
            <a:t>四、五專</a:t>
          </a:r>
          <a:endParaRPr lang="zh-TW" sz="2500" kern="1200" dirty="0"/>
        </a:p>
      </dsp:txBody>
      <dsp:txXfrm>
        <a:off x="0" y="1728402"/>
        <a:ext cx="10009112" cy="575923"/>
      </dsp:txXfrm>
    </dsp:sp>
    <dsp:sp modelId="{056A663C-5B0F-47F0-A2D6-8C86A6C322B6}">
      <dsp:nvSpPr>
        <dsp:cNvPr id="0" name=""/>
        <dsp:cNvSpPr/>
      </dsp:nvSpPr>
      <dsp:spPr>
        <a:xfrm>
          <a:off x="0" y="2304326"/>
          <a:ext cx="10009112" cy="0"/>
        </a:xfrm>
        <a:prstGeom prst="line">
          <a:avLst/>
        </a:prstGeom>
        <a:solidFill>
          <a:schemeClr val="accent6">
            <a:shade val="80000"/>
            <a:hueOff val="111374"/>
            <a:satOff val="-8680"/>
            <a:lumOff val="14999"/>
            <a:alphaOff val="0"/>
          </a:schemeClr>
        </a:solidFill>
        <a:ln w="12700" cap="flat" cmpd="sng" algn="ctr">
          <a:solidFill>
            <a:schemeClr val="accent6">
              <a:shade val="80000"/>
              <a:hueOff val="111374"/>
              <a:satOff val="-8680"/>
              <a:lumOff val="1499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960E75-6A13-442C-828F-E6FDE4E58E14}">
      <dsp:nvSpPr>
        <dsp:cNvPr id="0" name=""/>
        <dsp:cNvSpPr/>
      </dsp:nvSpPr>
      <dsp:spPr>
        <a:xfrm>
          <a:off x="0" y="2304326"/>
          <a:ext cx="10009112" cy="57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zh-TW" sz="2500" b="1" kern="1200" dirty="0" smtClean="0"/>
            <a:t>五、其他：</a:t>
          </a:r>
          <a:endParaRPr lang="zh-TW" sz="2500" b="1" kern="1200" dirty="0"/>
        </a:p>
      </dsp:txBody>
      <dsp:txXfrm>
        <a:off x="0" y="2304326"/>
        <a:ext cx="10009112" cy="575923"/>
      </dsp:txXfrm>
    </dsp:sp>
    <dsp:sp modelId="{1DD417CF-B9D5-4DFF-BA8A-F939185F1F96}">
      <dsp:nvSpPr>
        <dsp:cNvPr id="0" name=""/>
        <dsp:cNvSpPr/>
      </dsp:nvSpPr>
      <dsp:spPr>
        <a:xfrm>
          <a:off x="0" y="2880249"/>
          <a:ext cx="10009112" cy="0"/>
        </a:xfrm>
        <a:prstGeom prst="line">
          <a:avLst/>
        </a:prstGeom>
        <a:solidFill>
          <a:schemeClr val="accent6">
            <a:shade val="80000"/>
            <a:hueOff val="139217"/>
            <a:satOff val="-10849"/>
            <a:lumOff val="18749"/>
            <a:alphaOff val="0"/>
          </a:schemeClr>
        </a:solidFill>
        <a:ln w="12700" cap="flat" cmpd="sng" algn="ctr">
          <a:solidFill>
            <a:schemeClr val="accent6">
              <a:shade val="80000"/>
              <a:hueOff val="139217"/>
              <a:satOff val="-10849"/>
              <a:lumOff val="187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CB9DC8-82AB-4359-AEF4-1F05976AAA30}">
      <dsp:nvSpPr>
        <dsp:cNvPr id="0" name=""/>
        <dsp:cNvSpPr/>
      </dsp:nvSpPr>
      <dsp:spPr>
        <a:xfrm>
          <a:off x="0" y="2880249"/>
          <a:ext cx="10009112" cy="57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en-US" sz="2500" kern="1200" dirty="0" smtClean="0"/>
            <a:t>1</a:t>
          </a:r>
          <a:r>
            <a:rPr lang="en-US" sz="2500" b="1" kern="1200" dirty="0" smtClean="0"/>
            <a:t>.</a:t>
          </a:r>
          <a:r>
            <a:rPr lang="zh-TW" sz="2500" b="1" kern="1200" dirty="0" smtClean="0"/>
            <a:t>實用技能學程</a:t>
          </a:r>
          <a:endParaRPr lang="zh-TW" sz="2500" kern="1200" dirty="0"/>
        </a:p>
      </dsp:txBody>
      <dsp:txXfrm>
        <a:off x="0" y="2880249"/>
        <a:ext cx="10009112" cy="575923"/>
      </dsp:txXfrm>
    </dsp:sp>
    <dsp:sp modelId="{1721FFDC-8ED2-4633-821B-ECEEE3B7268D}">
      <dsp:nvSpPr>
        <dsp:cNvPr id="0" name=""/>
        <dsp:cNvSpPr/>
      </dsp:nvSpPr>
      <dsp:spPr>
        <a:xfrm>
          <a:off x="0" y="3456173"/>
          <a:ext cx="10009112" cy="0"/>
        </a:xfrm>
        <a:prstGeom prst="line">
          <a:avLst/>
        </a:prstGeom>
        <a:solidFill>
          <a:schemeClr val="accent6">
            <a:shade val="80000"/>
            <a:hueOff val="167061"/>
            <a:satOff val="-13019"/>
            <a:lumOff val="22499"/>
            <a:alphaOff val="0"/>
          </a:schemeClr>
        </a:solidFill>
        <a:ln w="12700" cap="flat" cmpd="sng" algn="ctr">
          <a:solidFill>
            <a:schemeClr val="accent6">
              <a:shade val="80000"/>
              <a:hueOff val="167061"/>
              <a:satOff val="-13019"/>
              <a:lumOff val="2249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DC36B9-70AA-49EA-8F8D-F4EA0DDACC1F}">
      <dsp:nvSpPr>
        <dsp:cNvPr id="0" name=""/>
        <dsp:cNvSpPr/>
      </dsp:nvSpPr>
      <dsp:spPr>
        <a:xfrm>
          <a:off x="0" y="3456173"/>
          <a:ext cx="10009112" cy="57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en-US" sz="2500" b="1" kern="1200" dirty="0" smtClean="0"/>
            <a:t>2.</a:t>
          </a:r>
          <a:r>
            <a:rPr lang="zh-TW" sz="2500" b="1" kern="1200" dirty="0" smtClean="0"/>
            <a:t>建教合作班 </a:t>
          </a:r>
          <a:endParaRPr lang="zh-TW" sz="2500" kern="1200" dirty="0"/>
        </a:p>
      </dsp:txBody>
      <dsp:txXfrm>
        <a:off x="0" y="3456173"/>
        <a:ext cx="10009112" cy="575923"/>
      </dsp:txXfrm>
    </dsp:sp>
    <dsp:sp modelId="{17085240-5324-47A5-B251-55AB371B6A83}">
      <dsp:nvSpPr>
        <dsp:cNvPr id="0" name=""/>
        <dsp:cNvSpPr/>
      </dsp:nvSpPr>
      <dsp:spPr>
        <a:xfrm>
          <a:off x="0" y="4032096"/>
          <a:ext cx="10009112" cy="0"/>
        </a:xfrm>
        <a:prstGeom prst="line">
          <a:avLst/>
        </a:prstGeom>
        <a:solidFill>
          <a:schemeClr val="accent6">
            <a:shade val="80000"/>
            <a:hueOff val="194904"/>
            <a:satOff val="-15189"/>
            <a:lumOff val="26249"/>
            <a:alphaOff val="0"/>
          </a:schemeClr>
        </a:solidFill>
        <a:ln w="12700" cap="flat" cmpd="sng" algn="ctr">
          <a:solidFill>
            <a:schemeClr val="accent6">
              <a:shade val="80000"/>
              <a:hueOff val="194904"/>
              <a:satOff val="-15189"/>
              <a:lumOff val="262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55385E-F063-4813-8887-1E4CBD520A03}">
      <dsp:nvSpPr>
        <dsp:cNvPr id="0" name=""/>
        <dsp:cNvSpPr/>
      </dsp:nvSpPr>
      <dsp:spPr>
        <a:xfrm>
          <a:off x="0" y="4032096"/>
          <a:ext cx="10009112" cy="57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en-US" sz="2500" b="1" kern="1200" dirty="0" smtClean="0"/>
            <a:t>3.</a:t>
          </a:r>
          <a:r>
            <a:rPr lang="zh-TW" sz="2500" b="1" kern="1200" dirty="0" smtClean="0"/>
            <a:t>體育班</a:t>
          </a:r>
          <a:r>
            <a:rPr lang="en-US" sz="2500" b="1" kern="1200" dirty="0" smtClean="0"/>
            <a:t>(</a:t>
          </a:r>
          <a:r>
            <a:rPr lang="zh-TW" sz="2500" b="1" kern="1200" dirty="0" smtClean="0"/>
            <a:t>特色招生</a:t>
          </a:r>
          <a:r>
            <a:rPr lang="en-US" sz="2500" b="1" kern="1200" dirty="0" smtClean="0"/>
            <a:t>)</a:t>
          </a:r>
          <a:r>
            <a:rPr lang="zh-TW" sz="2500" b="1" kern="1200" dirty="0" smtClean="0"/>
            <a:t>、藝術才能班（舞蹈、美術、音樂）、  </a:t>
          </a:r>
          <a:endParaRPr lang="zh-TW" sz="2500" kern="1200" dirty="0"/>
        </a:p>
      </dsp:txBody>
      <dsp:txXfrm>
        <a:off x="0" y="4032096"/>
        <a:ext cx="10009112" cy="575923"/>
      </dsp:txXfrm>
    </dsp:sp>
    <dsp:sp modelId="{5D705BF1-6575-4B76-8C4D-B81721D41907}">
      <dsp:nvSpPr>
        <dsp:cNvPr id="0" name=""/>
        <dsp:cNvSpPr/>
      </dsp:nvSpPr>
      <dsp:spPr>
        <a:xfrm>
          <a:off x="0" y="4608019"/>
          <a:ext cx="10009112" cy="0"/>
        </a:xfrm>
        <a:prstGeom prst="line">
          <a:avLst/>
        </a:prstGeom>
        <a:solidFill>
          <a:schemeClr val="accent6">
            <a:shade val="80000"/>
            <a:hueOff val="222748"/>
            <a:satOff val="-17359"/>
            <a:lumOff val="29999"/>
            <a:alphaOff val="0"/>
          </a:schemeClr>
        </a:solidFill>
        <a:ln w="12700" cap="flat" cmpd="sng" algn="ctr">
          <a:solidFill>
            <a:schemeClr val="accent6">
              <a:shade val="80000"/>
              <a:hueOff val="222748"/>
              <a:satOff val="-17359"/>
              <a:lumOff val="2999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34A66B-7A36-4698-B0ED-ECEA3B6FB0FE}">
      <dsp:nvSpPr>
        <dsp:cNvPr id="0" name=""/>
        <dsp:cNvSpPr/>
      </dsp:nvSpPr>
      <dsp:spPr>
        <a:xfrm>
          <a:off x="0" y="4608019"/>
          <a:ext cx="10009112" cy="57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zh-TW" sz="2500" b="1" kern="1200" dirty="0" smtClean="0"/>
            <a:t>科學班、學術性向資優班、七年一貫班</a:t>
          </a:r>
          <a:r>
            <a:rPr lang="en-US" sz="2500" kern="1200" dirty="0" smtClean="0"/>
            <a:t>(3+4</a:t>
          </a:r>
          <a:r>
            <a:rPr lang="zh-TW" sz="2500" kern="1200" dirty="0" smtClean="0"/>
            <a:t>、</a:t>
          </a:r>
          <a:r>
            <a:rPr lang="en-US" altLang="zh-TW" sz="2500" kern="1200" dirty="0" smtClean="0"/>
            <a:t>5+2)</a:t>
          </a:r>
          <a:endParaRPr lang="zh-TW" sz="2500" kern="1200" dirty="0"/>
        </a:p>
      </dsp:txBody>
      <dsp:txXfrm>
        <a:off x="0" y="4608019"/>
        <a:ext cx="10009112" cy="5759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E3F70-6016-43AC-A5BC-FC87964C53DA}">
      <dsp:nvSpPr>
        <dsp:cNvPr id="0" name=""/>
        <dsp:cNvSpPr/>
      </dsp:nvSpPr>
      <dsp:spPr>
        <a:xfrm>
          <a:off x="867295" y="1599"/>
          <a:ext cx="2302427" cy="115121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76200" rIns="114300" bIns="76200" numCol="1" spcCol="1270" anchor="ctr" anchorCtr="0">
          <a:noAutofit/>
        </a:bodyPr>
        <a:lstStyle/>
        <a:p>
          <a:pPr lvl="0" algn="ctr" defTabSz="2667000">
            <a:lnSpc>
              <a:spcPct val="90000"/>
            </a:lnSpc>
            <a:spcBef>
              <a:spcPct val="0"/>
            </a:spcBef>
            <a:spcAft>
              <a:spcPct val="35000"/>
            </a:spcAft>
          </a:pPr>
          <a:r>
            <a:rPr lang="zh-TW" altLang="en-US" sz="6000" kern="1200" dirty="0">
              <a:latin typeface="標楷體" panose="03000509000000000000" pitchFamily="65" charset="-120"/>
              <a:ea typeface="標楷體" panose="03000509000000000000" pitchFamily="65" charset="-120"/>
            </a:rPr>
            <a:t>一類</a:t>
          </a:r>
        </a:p>
      </dsp:txBody>
      <dsp:txXfrm>
        <a:off x="901013" y="35317"/>
        <a:ext cx="2234991" cy="1083777"/>
      </dsp:txXfrm>
    </dsp:sp>
    <dsp:sp modelId="{28284AF2-D824-41A1-8849-2F903FEACA8F}">
      <dsp:nvSpPr>
        <dsp:cNvPr id="0" name=""/>
        <dsp:cNvSpPr/>
      </dsp:nvSpPr>
      <dsp:spPr>
        <a:xfrm>
          <a:off x="1097538" y="1152813"/>
          <a:ext cx="230242" cy="863410"/>
        </a:xfrm>
        <a:custGeom>
          <a:avLst/>
          <a:gdLst/>
          <a:ahLst/>
          <a:cxnLst/>
          <a:rect l="0" t="0" r="0" b="0"/>
          <a:pathLst>
            <a:path>
              <a:moveTo>
                <a:pt x="0" y="0"/>
              </a:moveTo>
              <a:lnTo>
                <a:pt x="0" y="863410"/>
              </a:lnTo>
              <a:lnTo>
                <a:pt x="230242" y="86341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7A7C46-EC7A-49FB-94BF-943E4D60D811}">
      <dsp:nvSpPr>
        <dsp:cNvPr id="0" name=""/>
        <dsp:cNvSpPr/>
      </dsp:nvSpPr>
      <dsp:spPr>
        <a:xfrm>
          <a:off x="1327781" y="1440617"/>
          <a:ext cx="1841942" cy="115121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altLang="zh-TW" sz="2800" kern="1200" dirty="0"/>
            <a:t>1(</a:t>
          </a:r>
          <a:r>
            <a:rPr lang="zh-TW" altLang="en-US" sz="2800" kern="1200" dirty="0"/>
            <a:t>第一輪</a:t>
          </a:r>
          <a:r>
            <a:rPr lang="en-US" altLang="zh-TW" sz="2800" kern="1200" dirty="0"/>
            <a:t>)</a:t>
          </a:r>
        </a:p>
        <a:p>
          <a:pPr lvl="0" algn="ctr" defTabSz="1244600">
            <a:lnSpc>
              <a:spcPct val="90000"/>
            </a:lnSpc>
            <a:spcBef>
              <a:spcPct val="0"/>
            </a:spcBef>
            <a:spcAft>
              <a:spcPct val="35000"/>
            </a:spcAft>
          </a:pPr>
          <a:r>
            <a:rPr lang="zh-TW" altLang="en-US" sz="2800" kern="1200" dirty="0"/>
            <a:t>順位一</a:t>
          </a:r>
        </a:p>
      </dsp:txBody>
      <dsp:txXfrm>
        <a:off x="1361499" y="1474335"/>
        <a:ext cx="1774506" cy="1083777"/>
      </dsp:txXfrm>
    </dsp:sp>
    <dsp:sp modelId="{0D9252E1-3819-4022-8A85-482C7C38AC79}">
      <dsp:nvSpPr>
        <dsp:cNvPr id="0" name=""/>
        <dsp:cNvSpPr/>
      </dsp:nvSpPr>
      <dsp:spPr>
        <a:xfrm>
          <a:off x="1097538" y="1152813"/>
          <a:ext cx="230242" cy="2302427"/>
        </a:xfrm>
        <a:custGeom>
          <a:avLst/>
          <a:gdLst/>
          <a:ahLst/>
          <a:cxnLst/>
          <a:rect l="0" t="0" r="0" b="0"/>
          <a:pathLst>
            <a:path>
              <a:moveTo>
                <a:pt x="0" y="0"/>
              </a:moveTo>
              <a:lnTo>
                <a:pt x="0" y="2302427"/>
              </a:lnTo>
              <a:lnTo>
                <a:pt x="230242" y="230242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8C7180-CCEB-4CF8-B389-4C0ED81329F8}">
      <dsp:nvSpPr>
        <dsp:cNvPr id="0" name=""/>
        <dsp:cNvSpPr/>
      </dsp:nvSpPr>
      <dsp:spPr>
        <a:xfrm>
          <a:off x="1327781" y="2879634"/>
          <a:ext cx="1841942" cy="115121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42067"/>
              <a:satOff val="7938"/>
              <a:lumOff val="-25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altLang="zh-TW" sz="2800" kern="1200" dirty="0"/>
            <a:t>2(</a:t>
          </a:r>
          <a:r>
            <a:rPr lang="zh-TW" altLang="en-US" sz="2800" kern="1200" dirty="0"/>
            <a:t>第二輪</a:t>
          </a:r>
          <a:r>
            <a:rPr lang="en-US" altLang="zh-TW" sz="2800" kern="1200" dirty="0"/>
            <a:t>)</a:t>
          </a:r>
        </a:p>
        <a:p>
          <a:pPr lvl="0" algn="ctr" defTabSz="1244600">
            <a:lnSpc>
              <a:spcPct val="90000"/>
            </a:lnSpc>
            <a:spcBef>
              <a:spcPct val="0"/>
            </a:spcBef>
            <a:spcAft>
              <a:spcPct val="35000"/>
            </a:spcAft>
          </a:pPr>
          <a:r>
            <a:rPr lang="zh-TW" altLang="en-US" sz="2800" kern="1200" dirty="0"/>
            <a:t>順位三</a:t>
          </a:r>
        </a:p>
      </dsp:txBody>
      <dsp:txXfrm>
        <a:off x="1361499" y="2913352"/>
        <a:ext cx="1774506" cy="1083777"/>
      </dsp:txXfrm>
    </dsp:sp>
    <dsp:sp modelId="{7E07A70A-2E4F-4E30-8C77-24ED8B2D2D64}">
      <dsp:nvSpPr>
        <dsp:cNvPr id="0" name=""/>
        <dsp:cNvSpPr/>
      </dsp:nvSpPr>
      <dsp:spPr>
        <a:xfrm>
          <a:off x="3745330" y="1599"/>
          <a:ext cx="2302427" cy="1151213"/>
        </a:xfrm>
        <a:prstGeom prst="roundRect">
          <a:avLst>
            <a:gd name="adj" fmla="val 10000"/>
          </a:avLst>
        </a:prstGeom>
        <a:solidFill>
          <a:schemeClr val="accent4">
            <a:hueOff val="-1605168"/>
            <a:satOff val="19845"/>
            <a:lumOff val="-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76200" rIns="114300" bIns="76200" numCol="1" spcCol="1270" anchor="ctr" anchorCtr="0">
          <a:noAutofit/>
        </a:bodyPr>
        <a:lstStyle/>
        <a:p>
          <a:pPr lvl="0" algn="ctr" defTabSz="2667000">
            <a:lnSpc>
              <a:spcPct val="90000"/>
            </a:lnSpc>
            <a:spcBef>
              <a:spcPct val="0"/>
            </a:spcBef>
            <a:spcAft>
              <a:spcPct val="35000"/>
            </a:spcAft>
          </a:pPr>
          <a:r>
            <a:rPr lang="zh-TW" altLang="en-US" sz="6000" kern="1200" dirty="0">
              <a:latin typeface="標楷體" panose="03000509000000000000" pitchFamily="65" charset="-120"/>
              <a:ea typeface="標楷體" panose="03000509000000000000" pitchFamily="65" charset="-120"/>
            </a:rPr>
            <a:t>二類</a:t>
          </a:r>
        </a:p>
      </dsp:txBody>
      <dsp:txXfrm>
        <a:off x="3779048" y="35317"/>
        <a:ext cx="2234991" cy="1083777"/>
      </dsp:txXfrm>
    </dsp:sp>
    <dsp:sp modelId="{57E23100-2811-46C9-84D5-B09C53ED51B0}">
      <dsp:nvSpPr>
        <dsp:cNvPr id="0" name=""/>
        <dsp:cNvSpPr/>
      </dsp:nvSpPr>
      <dsp:spPr>
        <a:xfrm>
          <a:off x="3975572" y="1152813"/>
          <a:ext cx="230242" cy="863410"/>
        </a:xfrm>
        <a:custGeom>
          <a:avLst/>
          <a:gdLst/>
          <a:ahLst/>
          <a:cxnLst/>
          <a:rect l="0" t="0" r="0" b="0"/>
          <a:pathLst>
            <a:path>
              <a:moveTo>
                <a:pt x="0" y="0"/>
              </a:moveTo>
              <a:lnTo>
                <a:pt x="0" y="863410"/>
              </a:lnTo>
              <a:lnTo>
                <a:pt x="230242" y="86341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E27DDC-8BAE-47BA-A425-E4C95174F5B2}">
      <dsp:nvSpPr>
        <dsp:cNvPr id="0" name=""/>
        <dsp:cNvSpPr/>
      </dsp:nvSpPr>
      <dsp:spPr>
        <a:xfrm>
          <a:off x="4205815" y="1440617"/>
          <a:ext cx="1841942" cy="115121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284134"/>
              <a:satOff val="15876"/>
              <a:lumOff val="-51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altLang="zh-TW" sz="2800" kern="1200" dirty="0"/>
            <a:t>1(</a:t>
          </a:r>
          <a:r>
            <a:rPr lang="zh-TW" altLang="en-US" sz="2800" kern="1200" dirty="0"/>
            <a:t>第二輪</a:t>
          </a:r>
          <a:r>
            <a:rPr lang="en-US" altLang="zh-TW" sz="2800" kern="1200" dirty="0"/>
            <a:t>)</a:t>
          </a:r>
        </a:p>
        <a:p>
          <a:pPr lvl="0" algn="ctr" defTabSz="1244600">
            <a:lnSpc>
              <a:spcPct val="90000"/>
            </a:lnSpc>
            <a:spcBef>
              <a:spcPct val="0"/>
            </a:spcBef>
            <a:spcAft>
              <a:spcPct val="35000"/>
            </a:spcAft>
          </a:pPr>
          <a:r>
            <a:rPr lang="zh-TW" altLang="en-US" sz="2800" kern="1200" dirty="0"/>
            <a:t>順位二</a:t>
          </a:r>
        </a:p>
      </dsp:txBody>
      <dsp:txXfrm>
        <a:off x="4239533" y="1474335"/>
        <a:ext cx="1774506" cy="1083777"/>
      </dsp:txXfrm>
    </dsp:sp>
    <dsp:sp modelId="{8D98039E-3EDD-4B46-B6A5-B3247ABBAA34}">
      <dsp:nvSpPr>
        <dsp:cNvPr id="0" name=""/>
        <dsp:cNvSpPr/>
      </dsp:nvSpPr>
      <dsp:spPr>
        <a:xfrm>
          <a:off x="3975572" y="1152813"/>
          <a:ext cx="230242" cy="2302427"/>
        </a:xfrm>
        <a:custGeom>
          <a:avLst/>
          <a:gdLst/>
          <a:ahLst/>
          <a:cxnLst/>
          <a:rect l="0" t="0" r="0" b="0"/>
          <a:pathLst>
            <a:path>
              <a:moveTo>
                <a:pt x="0" y="0"/>
              </a:moveTo>
              <a:lnTo>
                <a:pt x="0" y="2302427"/>
              </a:lnTo>
              <a:lnTo>
                <a:pt x="230242" y="230242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F79814-9E84-46D1-8C58-B50A63F158BC}">
      <dsp:nvSpPr>
        <dsp:cNvPr id="0" name=""/>
        <dsp:cNvSpPr/>
      </dsp:nvSpPr>
      <dsp:spPr>
        <a:xfrm>
          <a:off x="4205815" y="2879634"/>
          <a:ext cx="1841942" cy="115121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926202"/>
              <a:satOff val="23814"/>
              <a:lumOff val="-77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altLang="zh-TW" sz="2800" kern="1200" dirty="0"/>
            <a:t>2(</a:t>
          </a:r>
          <a:r>
            <a:rPr lang="zh-TW" altLang="en-US" sz="2800" kern="1200" dirty="0"/>
            <a:t>第二輪</a:t>
          </a:r>
          <a:r>
            <a:rPr lang="en-US" altLang="zh-TW" sz="2800" kern="1200" dirty="0"/>
            <a:t>)</a:t>
          </a:r>
        </a:p>
        <a:p>
          <a:pPr lvl="0" algn="ctr" defTabSz="1244600">
            <a:lnSpc>
              <a:spcPct val="90000"/>
            </a:lnSpc>
            <a:spcBef>
              <a:spcPct val="0"/>
            </a:spcBef>
            <a:spcAft>
              <a:spcPct val="35000"/>
            </a:spcAft>
          </a:pPr>
          <a:r>
            <a:rPr lang="zh-TW" altLang="en-US" sz="2800" kern="1200" dirty="0"/>
            <a:t>順位五</a:t>
          </a:r>
        </a:p>
      </dsp:txBody>
      <dsp:txXfrm>
        <a:off x="4239533" y="2913352"/>
        <a:ext cx="1774506" cy="1083777"/>
      </dsp:txXfrm>
    </dsp:sp>
    <dsp:sp modelId="{97C16935-25A3-4138-A26F-E4CEA1ADC68E}">
      <dsp:nvSpPr>
        <dsp:cNvPr id="0" name=""/>
        <dsp:cNvSpPr/>
      </dsp:nvSpPr>
      <dsp:spPr>
        <a:xfrm>
          <a:off x="6623364" y="1599"/>
          <a:ext cx="2302427" cy="1151213"/>
        </a:xfrm>
        <a:prstGeom prst="roundRect">
          <a:avLst>
            <a:gd name="adj" fmla="val 10000"/>
          </a:avLst>
        </a:prstGeom>
        <a:solidFill>
          <a:schemeClr val="accent4">
            <a:hueOff val="-3210336"/>
            <a:satOff val="39690"/>
            <a:lumOff val="-129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76200" rIns="114300" bIns="76200" numCol="1" spcCol="1270" anchor="ctr" anchorCtr="0">
          <a:noAutofit/>
        </a:bodyPr>
        <a:lstStyle/>
        <a:p>
          <a:pPr lvl="0" algn="ctr" defTabSz="2667000">
            <a:lnSpc>
              <a:spcPct val="90000"/>
            </a:lnSpc>
            <a:spcBef>
              <a:spcPct val="0"/>
            </a:spcBef>
            <a:spcAft>
              <a:spcPct val="35000"/>
            </a:spcAft>
          </a:pPr>
          <a:r>
            <a:rPr lang="zh-TW" altLang="en-US" sz="6000" kern="1200" dirty="0">
              <a:latin typeface="標楷體" panose="03000509000000000000" pitchFamily="65" charset="-120"/>
              <a:ea typeface="標楷體" panose="03000509000000000000" pitchFamily="65" charset="-120"/>
            </a:rPr>
            <a:t>三類</a:t>
          </a:r>
        </a:p>
      </dsp:txBody>
      <dsp:txXfrm>
        <a:off x="6657082" y="35317"/>
        <a:ext cx="2234991" cy="1083777"/>
      </dsp:txXfrm>
    </dsp:sp>
    <dsp:sp modelId="{4E6CAB18-BD70-491A-9305-15A1D62CB45C}">
      <dsp:nvSpPr>
        <dsp:cNvPr id="0" name=""/>
        <dsp:cNvSpPr/>
      </dsp:nvSpPr>
      <dsp:spPr>
        <a:xfrm>
          <a:off x="6853607" y="1152813"/>
          <a:ext cx="230242" cy="863410"/>
        </a:xfrm>
        <a:custGeom>
          <a:avLst/>
          <a:gdLst/>
          <a:ahLst/>
          <a:cxnLst/>
          <a:rect l="0" t="0" r="0" b="0"/>
          <a:pathLst>
            <a:path>
              <a:moveTo>
                <a:pt x="0" y="0"/>
              </a:moveTo>
              <a:lnTo>
                <a:pt x="0" y="863410"/>
              </a:lnTo>
              <a:lnTo>
                <a:pt x="230242" y="86341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3735A2-1E83-4CF1-9D96-E332F5CA0AC7}">
      <dsp:nvSpPr>
        <dsp:cNvPr id="0" name=""/>
        <dsp:cNvSpPr/>
      </dsp:nvSpPr>
      <dsp:spPr>
        <a:xfrm>
          <a:off x="7083850" y="1440617"/>
          <a:ext cx="1841942" cy="115121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2568269"/>
              <a:satOff val="31752"/>
              <a:lumOff val="-103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altLang="zh-TW" sz="2800" kern="1200" dirty="0"/>
            <a:t>1(</a:t>
          </a:r>
          <a:r>
            <a:rPr lang="zh-TW" altLang="en-US" sz="2800" kern="1200" dirty="0"/>
            <a:t>第二輪</a:t>
          </a:r>
          <a:r>
            <a:rPr lang="en-US" altLang="zh-TW" sz="2800" kern="1200" dirty="0"/>
            <a:t>)</a:t>
          </a:r>
        </a:p>
        <a:p>
          <a:pPr lvl="0" algn="ctr" defTabSz="1244600">
            <a:lnSpc>
              <a:spcPct val="90000"/>
            </a:lnSpc>
            <a:spcBef>
              <a:spcPct val="0"/>
            </a:spcBef>
            <a:spcAft>
              <a:spcPct val="35000"/>
            </a:spcAft>
          </a:pPr>
          <a:r>
            <a:rPr lang="zh-TW" altLang="en-US" sz="2800" kern="1200" dirty="0"/>
            <a:t>順位四</a:t>
          </a:r>
        </a:p>
      </dsp:txBody>
      <dsp:txXfrm>
        <a:off x="7117568" y="1474335"/>
        <a:ext cx="1774506" cy="1083777"/>
      </dsp:txXfrm>
    </dsp:sp>
    <dsp:sp modelId="{37161643-48C6-460E-9845-BB2CFDE355DF}">
      <dsp:nvSpPr>
        <dsp:cNvPr id="0" name=""/>
        <dsp:cNvSpPr/>
      </dsp:nvSpPr>
      <dsp:spPr>
        <a:xfrm>
          <a:off x="6853607" y="1152813"/>
          <a:ext cx="230242" cy="2302427"/>
        </a:xfrm>
        <a:custGeom>
          <a:avLst/>
          <a:gdLst/>
          <a:ahLst/>
          <a:cxnLst/>
          <a:rect l="0" t="0" r="0" b="0"/>
          <a:pathLst>
            <a:path>
              <a:moveTo>
                <a:pt x="0" y="0"/>
              </a:moveTo>
              <a:lnTo>
                <a:pt x="0" y="2302427"/>
              </a:lnTo>
              <a:lnTo>
                <a:pt x="230242" y="230242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C51B1A-3E95-4E0E-8AAB-91824D177C93}">
      <dsp:nvSpPr>
        <dsp:cNvPr id="0" name=""/>
        <dsp:cNvSpPr/>
      </dsp:nvSpPr>
      <dsp:spPr>
        <a:xfrm>
          <a:off x="7083850" y="2879634"/>
          <a:ext cx="1841942" cy="115121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3210336"/>
              <a:satOff val="39690"/>
              <a:lumOff val="-129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altLang="zh-TW" sz="2800" kern="1200" dirty="0"/>
            <a:t>2(</a:t>
          </a:r>
          <a:r>
            <a:rPr lang="zh-TW" altLang="en-US" sz="2800" kern="1200" dirty="0"/>
            <a:t>第二輪</a:t>
          </a:r>
          <a:r>
            <a:rPr lang="en-US" altLang="zh-TW" sz="2800" kern="1200" dirty="0"/>
            <a:t>)</a:t>
          </a:r>
        </a:p>
        <a:p>
          <a:pPr lvl="0" algn="ctr" defTabSz="1244600">
            <a:lnSpc>
              <a:spcPct val="90000"/>
            </a:lnSpc>
            <a:spcBef>
              <a:spcPct val="0"/>
            </a:spcBef>
            <a:spcAft>
              <a:spcPct val="35000"/>
            </a:spcAft>
          </a:pPr>
          <a:r>
            <a:rPr lang="zh-TW" altLang="en-US" sz="2800" kern="1200" dirty="0"/>
            <a:t>順位六</a:t>
          </a:r>
        </a:p>
      </dsp:txBody>
      <dsp:txXfrm>
        <a:off x="7117568" y="2913352"/>
        <a:ext cx="1774506" cy="10837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A65E7-FAE9-462F-AC2A-C002DD1D4B6C}">
      <dsp:nvSpPr>
        <dsp:cNvPr id="0" name=""/>
        <dsp:cNvSpPr/>
      </dsp:nvSpPr>
      <dsp:spPr>
        <a:xfrm>
          <a:off x="0" y="0"/>
          <a:ext cx="6120680" cy="79198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zh-TW" sz="4000" kern="1200" dirty="0"/>
            <a:t>錄取人數 </a:t>
          </a:r>
          <a:r>
            <a:rPr lang="en-US" sz="4000" kern="1200" dirty="0"/>
            <a:t>VS.</a:t>
          </a:r>
          <a:r>
            <a:rPr lang="zh-TW" sz="4000" kern="1200" dirty="0"/>
            <a:t>錄取率</a:t>
          </a:r>
        </a:p>
      </dsp:txBody>
      <dsp:txXfrm>
        <a:off x="38662" y="38662"/>
        <a:ext cx="6043356" cy="7146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977CD-A03C-44C7-8B62-7E719FAC0BA5}">
      <dsp:nvSpPr>
        <dsp:cNvPr id="0" name=""/>
        <dsp:cNvSpPr/>
      </dsp:nvSpPr>
      <dsp:spPr>
        <a:xfrm>
          <a:off x="0" y="1378"/>
          <a:ext cx="11521280" cy="37416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rtl="0">
            <a:lnSpc>
              <a:spcPct val="90000"/>
            </a:lnSpc>
            <a:spcBef>
              <a:spcPct val="0"/>
            </a:spcBef>
            <a:spcAft>
              <a:spcPct val="35000"/>
            </a:spcAft>
          </a:pPr>
          <a:r>
            <a:rPr lang="zh-TW" sz="4100" kern="1200" dirty="0"/>
            <a:t>參加本縣枋寮高中各種入學管道</a:t>
          </a:r>
          <a:r>
            <a:rPr lang="en-US" sz="4100" kern="1200" dirty="0"/>
            <a:t>(</a:t>
          </a:r>
          <a:r>
            <a:rPr lang="zh-TW" sz="4100" kern="1200" dirty="0"/>
            <a:t>不含免試續招</a:t>
          </a:r>
          <a:r>
            <a:rPr lang="en-US" sz="4100" kern="1200" dirty="0"/>
            <a:t>)</a:t>
          </a:r>
          <a:r>
            <a:rPr lang="zh-TW" sz="4100" kern="1200" dirty="0"/>
            <a:t>，經錄取就讀之</a:t>
          </a:r>
          <a:r>
            <a:rPr lang="zh-TW" sz="4100" kern="1200" dirty="0">
              <a:solidFill>
                <a:srgbClr val="FF0000"/>
              </a:solidFill>
            </a:rPr>
            <a:t>原住民</a:t>
          </a:r>
          <a:r>
            <a:rPr lang="zh-TW" sz="4100" kern="1200" dirty="0"/>
            <a:t>國中畢業生</a:t>
          </a:r>
          <a:r>
            <a:rPr lang="en-US" sz="4100" kern="1200" dirty="0"/>
            <a:t>(</a:t>
          </a:r>
          <a:r>
            <a:rPr lang="zh-TW" sz="4100" kern="1200" dirty="0"/>
            <a:t>需檢附原住民籍身分證明</a:t>
          </a:r>
          <a:r>
            <a:rPr lang="en-US" sz="4100" kern="1200" dirty="0"/>
            <a:t>)</a:t>
          </a:r>
          <a:r>
            <a:rPr lang="zh-TW" sz="4100" kern="1200" dirty="0"/>
            <a:t>國中教育會考等級標示達</a:t>
          </a:r>
          <a:r>
            <a:rPr lang="en-US" sz="4100" kern="1200" dirty="0">
              <a:solidFill>
                <a:srgbClr val="FF0000"/>
              </a:solidFill>
            </a:rPr>
            <a:t>5B</a:t>
          </a:r>
          <a:r>
            <a:rPr lang="zh-TW" sz="4100" kern="1200" dirty="0">
              <a:solidFill>
                <a:srgbClr val="FF0000"/>
              </a:solidFill>
            </a:rPr>
            <a:t>以上</a:t>
          </a:r>
          <a:r>
            <a:rPr lang="zh-TW" sz="4100" kern="1200" dirty="0"/>
            <a:t>且高中一年級第一學期第</a:t>
          </a:r>
          <a:r>
            <a:rPr lang="en-US" sz="4100" kern="1200" dirty="0"/>
            <a:t>1</a:t>
          </a:r>
          <a:r>
            <a:rPr lang="zh-TW" sz="4100" kern="1200" dirty="0"/>
            <a:t>次段考原始成績全校</a:t>
          </a:r>
          <a:r>
            <a:rPr lang="zh-TW" sz="4100" kern="1200" dirty="0">
              <a:solidFill>
                <a:srgbClr val="FF0000"/>
              </a:solidFill>
            </a:rPr>
            <a:t>前</a:t>
          </a:r>
          <a:r>
            <a:rPr lang="en-US" sz="4100" kern="1200" dirty="0">
              <a:solidFill>
                <a:srgbClr val="FF0000"/>
              </a:solidFill>
            </a:rPr>
            <a:t>30%</a:t>
          </a:r>
          <a:r>
            <a:rPr lang="zh-TW" sz="4100" kern="1200" dirty="0"/>
            <a:t>者，得核發</a:t>
          </a:r>
          <a:r>
            <a:rPr lang="en-US" sz="4100" kern="1200" dirty="0"/>
            <a:t>1</a:t>
          </a:r>
          <a:r>
            <a:rPr lang="zh-TW" sz="4100" kern="1200" dirty="0"/>
            <a:t>萬元獎學金</a:t>
          </a:r>
        </a:p>
      </dsp:txBody>
      <dsp:txXfrm>
        <a:off x="182653" y="184031"/>
        <a:ext cx="11155974" cy="33763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1"/>
            <a:ext cx="2945659" cy="498135"/>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t>2022/11/21</a:t>
            </a:fld>
            <a:endParaRPr lang="zh-CN" altLang="en-US"/>
          </a:p>
        </p:txBody>
      </p:sp>
      <p:sp>
        <p:nvSpPr>
          <p:cNvPr id="4" name="页脚占位符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t>‹#›</a:t>
            </a:fld>
            <a:endParaRPr lang="zh-CN" altLang="en-US"/>
          </a:p>
        </p:txBody>
      </p:sp>
    </p:spTree>
    <p:extLst>
      <p:ext uri="{BB962C8B-B14F-4D97-AF65-F5344CB8AC3E}">
        <p14:creationId xmlns:p14="http://schemas.microsoft.com/office/powerpoint/2010/main" val="424251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2022/11/21</a:t>
            </a:fld>
            <a:endParaRPr lang="zh-CN" altLang="en-US"/>
          </a:p>
        </p:txBody>
      </p:sp>
      <p:sp>
        <p:nvSpPr>
          <p:cNvPr id="4" name="幻灯片图像占位符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613"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0013" algn="l" rtl="0" eaLnBrk="0" fontAlgn="base" hangingPunct="0">
      <a:spcBef>
        <a:spcPct val="30000"/>
      </a:spcBef>
      <a:spcAft>
        <a:spcPct val="0"/>
      </a:spcAft>
      <a:defRPr sz="1300" kern="1200">
        <a:solidFill>
          <a:schemeClr val="tx1"/>
        </a:solidFill>
        <a:latin typeface="+mn-lt"/>
        <a:ea typeface="+mn-ea"/>
        <a:cs typeface="+mn-cs"/>
      </a:defRPr>
    </a:lvl4pPr>
    <a:lvl5pPr marL="1827213" algn="l" rtl="0" eaLnBrk="0" fontAlgn="base" hangingPunct="0">
      <a:spcBef>
        <a:spcPct val="30000"/>
      </a:spcBef>
      <a:spcAft>
        <a:spcPct val="0"/>
      </a:spcAft>
      <a:defRPr sz="1300" kern="1200">
        <a:solidFill>
          <a:schemeClr val="tx1"/>
        </a:solidFill>
        <a:latin typeface="+mn-lt"/>
        <a:ea typeface="+mn-ea"/>
        <a:cs typeface="+mn-cs"/>
      </a:defRPr>
    </a:lvl5pPr>
    <a:lvl6pPr marL="2285493" algn="l" defTabSz="914197" rtl="0" eaLnBrk="1" latinLnBrk="0" hangingPunct="1">
      <a:defRPr sz="1300" kern="1200">
        <a:solidFill>
          <a:schemeClr val="tx1"/>
        </a:solidFill>
        <a:latin typeface="+mn-lt"/>
        <a:ea typeface="+mn-ea"/>
        <a:cs typeface="+mn-cs"/>
      </a:defRPr>
    </a:lvl6pPr>
    <a:lvl7pPr marL="2742592" algn="l" defTabSz="914197" rtl="0" eaLnBrk="1" latinLnBrk="0" hangingPunct="1">
      <a:defRPr sz="1300" kern="1200">
        <a:solidFill>
          <a:schemeClr val="tx1"/>
        </a:solidFill>
        <a:latin typeface="+mn-lt"/>
        <a:ea typeface="+mn-ea"/>
        <a:cs typeface="+mn-cs"/>
      </a:defRPr>
    </a:lvl7pPr>
    <a:lvl8pPr marL="3199692" algn="l" defTabSz="914197" rtl="0" eaLnBrk="1" latinLnBrk="0" hangingPunct="1">
      <a:defRPr sz="1300" kern="1200">
        <a:solidFill>
          <a:schemeClr val="tx1"/>
        </a:solidFill>
        <a:latin typeface="+mn-lt"/>
        <a:ea typeface="+mn-ea"/>
        <a:cs typeface="+mn-cs"/>
      </a:defRPr>
    </a:lvl8pPr>
    <a:lvl9pPr marL="3656788" algn="l" defTabSz="9141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719164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312022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17</a:t>
            </a:fld>
            <a:endParaRPr lang="zh-CN" altLang="en-US"/>
          </a:p>
        </p:txBody>
      </p:sp>
    </p:spTree>
    <p:extLst>
      <p:ext uri="{BB962C8B-B14F-4D97-AF65-F5344CB8AC3E}">
        <p14:creationId xmlns:p14="http://schemas.microsoft.com/office/powerpoint/2010/main" val="3978959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18</a:t>
            </a:fld>
            <a:endParaRPr lang="en-GB"/>
          </a:p>
        </p:txBody>
      </p:sp>
    </p:spTree>
    <p:extLst>
      <p:ext uri="{BB962C8B-B14F-4D97-AF65-F5344CB8AC3E}">
        <p14:creationId xmlns:p14="http://schemas.microsoft.com/office/powerpoint/2010/main" val="900295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22</a:t>
            </a:fld>
            <a:endParaRPr lang="zh-CN" altLang="en-US"/>
          </a:p>
        </p:txBody>
      </p:sp>
    </p:spTree>
    <p:extLst>
      <p:ext uri="{BB962C8B-B14F-4D97-AF65-F5344CB8AC3E}">
        <p14:creationId xmlns:p14="http://schemas.microsoft.com/office/powerpoint/2010/main" val="3803287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43</a:t>
            </a:fld>
            <a:endParaRPr lang="zh-CN" altLang="en-US"/>
          </a:p>
        </p:txBody>
      </p:sp>
    </p:spTree>
    <p:extLst>
      <p:ext uri="{BB962C8B-B14F-4D97-AF65-F5344CB8AC3E}">
        <p14:creationId xmlns:p14="http://schemas.microsoft.com/office/powerpoint/2010/main" val="3245437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59</a:t>
            </a:fld>
            <a:endParaRPr lang="zh-CN" altLang="en-US"/>
          </a:p>
        </p:txBody>
      </p:sp>
    </p:spTree>
    <p:extLst>
      <p:ext uri="{BB962C8B-B14F-4D97-AF65-F5344CB8AC3E}">
        <p14:creationId xmlns:p14="http://schemas.microsoft.com/office/powerpoint/2010/main" val="3371259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grpSp>
        <p:nvGrpSpPr>
          <p:cNvPr id="3" name="组 7"/>
          <p:cNvGrpSpPr/>
          <p:nvPr userDrawn="1"/>
        </p:nvGrpSpPr>
        <p:grpSpPr>
          <a:xfrm>
            <a:off x="225471" y="-14808"/>
            <a:ext cx="803168" cy="462782"/>
            <a:chOff x="160334" y="-10532"/>
            <a:chExt cx="763603" cy="874763"/>
          </a:xfrm>
        </p:grpSpPr>
        <p:sp>
          <p:nvSpPr>
            <p:cNvPr id="4" name="矩形 3"/>
            <p:cNvSpPr/>
            <p:nvPr/>
          </p:nvSpPr>
          <p:spPr>
            <a:xfrm>
              <a:off x="160334" y="-10532"/>
              <a:ext cx="192461" cy="8747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5829"/>
              <a:endParaRPr lang="zh-CN" altLang="en-US" sz="5062" dirty="0">
                <a:solidFill>
                  <a:prstClr val="white"/>
                </a:solidFill>
                <a:latin typeface="Arial"/>
                <a:ea typeface="微软雅黑"/>
              </a:endParaRPr>
            </a:p>
          </p:txBody>
        </p:sp>
        <p:sp>
          <p:nvSpPr>
            <p:cNvPr id="5" name="矩形 4"/>
            <p:cNvSpPr/>
            <p:nvPr/>
          </p:nvSpPr>
          <p:spPr>
            <a:xfrm>
              <a:off x="352795" y="-10532"/>
              <a:ext cx="192461" cy="874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5829"/>
              <a:endParaRPr lang="zh-CN" altLang="en-US" sz="5062" dirty="0">
                <a:solidFill>
                  <a:prstClr val="white"/>
                </a:solidFill>
                <a:latin typeface="Arial"/>
                <a:ea typeface="微软雅黑"/>
              </a:endParaRPr>
            </a:p>
          </p:txBody>
        </p:sp>
        <p:sp>
          <p:nvSpPr>
            <p:cNvPr id="6" name="矩形 5"/>
            <p:cNvSpPr/>
            <p:nvPr/>
          </p:nvSpPr>
          <p:spPr>
            <a:xfrm>
              <a:off x="539015" y="-10532"/>
              <a:ext cx="192461" cy="8747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5829"/>
              <a:endParaRPr lang="zh-CN" altLang="en-US" sz="5062" dirty="0">
                <a:solidFill>
                  <a:prstClr val="white"/>
                </a:solidFill>
                <a:latin typeface="Arial"/>
                <a:ea typeface="微软雅黑"/>
              </a:endParaRPr>
            </a:p>
          </p:txBody>
        </p:sp>
        <p:sp>
          <p:nvSpPr>
            <p:cNvPr id="7" name="矩形 6"/>
            <p:cNvSpPr/>
            <p:nvPr/>
          </p:nvSpPr>
          <p:spPr>
            <a:xfrm>
              <a:off x="731476" y="-10532"/>
              <a:ext cx="192461" cy="8747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5829"/>
              <a:endParaRPr lang="zh-CN" altLang="en-US" sz="5062" dirty="0">
                <a:solidFill>
                  <a:prstClr val="white"/>
                </a:solidFill>
                <a:latin typeface="Arial"/>
                <a:ea typeface="微软雅黑"/>
              </a:endParaRPr>
            </a:p>
          </p:txBody>
        </p:sp>
      </p:grpSp>
    </p:spTree>
    <p:extLst>
      <p:ext uri="{BB962C8B-B14F-4D97-AF65-F5344CB8AC3E}">
        <p14:creationId xmlns:p14="http://schemas.microsoft.com/office/powerpoint/2010/main" val="4012285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bg>
      <p:bgRef idx="1001">
        <a:schemeClr val="bg1"/>
      </p:bgRef>
    </p:bg>
    <p:spTree>
      <p:nvGrpSpPr>
        <p:cNvPr id="1" name=""/>
        <p:cNvGrpSpPr/>
        <p:nvPr/>
      </p:nvGrpSpPr>
      <p:grpSpPr>
        <a:xfrm>
          <a:off x="0" y="0"/>
          <a:ext cx="0" cy="0"/>
          <a:chOff x="0" y="0"/>
          <a:chExt cx="0" cy="0"/>
        </a:xfrm>
      </p:grpSpPr>
      <p:pic>
        <p:nvPicPr>
          <p:cNvPr id="5" name="圖片 4"/>
          <p:cNvPicPr>
            <a:picLocks noChangeAspect="1"/>
          </p:cNvPicPr>
          <p:nvPr userDrawn="1"/>
        </p:nvPicPr>
        <p:blipFill>
          <a:blip r:embed="rId2"/>
          <a:stretch>
            <a:fillRect/>
          </a:stretch>
        </p:blipFill>
        <p:spPr>
          <a:xfrm>
            <a:off x="10965879" y="5344517"/>
            <a:ext cx="2042337" cy="2042337"/>
          </a:xfrm>
          <a:prstGeom prst="rect">
            <a:avLst/>
          </a:prstGeom>
        </p:spPr>
      </p:pic>
    </p:spTree>
    <p:extLst>
      <p:ext uri="{BB962C8B-B14F-4D97-AF65-F5344CB8AC3E}">
        <p14:creationId xmlns:p14="http://schemas.microsoft.com/office/powerpoint/2010/main" val="86888792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pic>
        <p:nvPicPr>
          <p:cNvPr id="5" name="圖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5879" y="5344517"/>
            <a:ext cx="2042337" cy="2042337"/>
          </a:xfrm>
          <a:prstGeom prst="rect">
            <a:avLst/>
          </a:prstGeom>
        </p:spPr>
      </p:pic>
    </p:spTree>
    <p:extLst>
      <p:ext uri="{BB962C8B-B14F-4D97-AF65-F5344CB8AC3E}">
        <p14:creationId xmlns:p14="http://schemas.microsoft.com/office/powerpoint/2010/main" val="2344750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608138" y="1184275"/>
            <a:ext cx="9644062" cy="2517775"/>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608138" y="3798888"/>
            <a:ext cx="9644062" cy="17462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Tree>
    <p:extLst>
      <p:ext uri="{BB962C8B-B14F-4D97-AF65-F5344CB8AC3E}">
        <p14:creationId xmlns:p14="http://schemas.microsoft.com/office/powerpoint/2010/main" val="89825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85825" y="385763"/>
            <a:ext cx="11090275" cy="1397000"/>
          </a:xfrm>
        </p:spPr>
        <p:txBody>
          <a:bodyPr/>
          <a:lstStyle/>
          <a:p>
            <a:r>
              <a:rPr lang="zh-TW" altLang="en-US"/>
              <a:t>按一下以編輯母片標題樣式</a:t>
            </a:r>
          </a:p>
        </p:txBody>
      </p:sp>
      <p:sp>
        <p:nvSpPr>
          <p:cNvPr id="3" name="文字版面配置區 2"/>
          <p:cNvSpPr>
            <a:spLocks noGrp="1"/>
          </p:cNvSpPr>
          <p:nvPr>
            <p:ph type="body" idx="1"/>
          </p:nvPr>
        </p:nvSpPr>
        <p:spPr>
          <a:xfrm>
            <a:off x="885825" y="1773238"/>
            <a:ext cx="5440363" cy="8683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a:t>編輯母片文字樣式</a:t>
            </a:r>
          </a:p>
        </p:txBody>
      </p:sp>
      <p:sp>
        <p:nvSpPr>
          <p:cNvPr id="4" name="內容版面配置區 3"/>
          <p:cNvSpPr>
            <a:spLocks noGrp="1"/>
          </p:cNvSpPr>
          <p:nvPr>
            <p:ph sz="half" idx="2"/>
          </p:nvPr>
        </p:nvSpPr>
        <p:spPr>
          <a:xfrm>
            <a:off x="885825" y="2641600"/>
            <a:ext cx="5440363" cy="3886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510338" y="1773238"/>
            <a:ext cx="5465762" cy="8683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510338" y="2641600"/>
            <a:ext cx="5465762" cy="3886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155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85825" y="482600"/>
            <a:ext cx="4146550" cy="1687513"/>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467350" y="1041400"/>
            <a:ext cx="6508750" cy="51403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85825" y="2170113"/>
            <a:ext cx="4146550" cy="40195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2025205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4448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7" name="圖片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5239" y="58193"/>
            <a:ext cx="2376000" cy="327570"/>
          </a:xfrm>
          <a:prstGeom prst="rect">
            <a:avLst/>
          </a:prstGeom>
        </p:spPr>
      </p:pic>
      <p:pic>
        <p:nvPicPr>
          <p:cNvPr id="8" name="圖片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241375" y="6784677"/>
            <a:ext cx="2376000" cy="307929"/>
          </a:xfrm>
          <a:prstGeom prst="rect">
            <a:avLst/>
          </a:prstGeom>
        </p:spPr>
      </p:pic>
    </p:spTree>
    <p:extLst>
      <p:ext uri="{BB962C8B-B14F-4D97-AF65-F5344CB8AC3E}">
        <p14:creationId xmlns:p14="http://schemas.microsoft.com/office/powerpoint/2010/main" val="278975340"/>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2325473398"/>
      </p:ext>
    </p:extLst>
  </p:cSld>
  <p:clrMap bg1="lt1" tx1="dk1" bg2="lt2" tx2="dk2" accent1="accent1" accent2="accent2" accent3="accent3" accent4="accent4" accent5="accent5" accent6="accent6" hlink="hlink" folHlink="folHlink"/>
  <p:sldLayoutIdLst>
    <p:sldLayoutId id="2147483980" r:id="rId1"/>
    <p:sldLayoutId id="2147483984" r:id="rId2"/>
    <p:sldLayoutId id="2147483988" r:id="rId3"/>
    <p:sldLayoutId id="2147483986"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1.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1.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1.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913" y="-11112"/>
            <a:ext cx="12858750" cy="7243762"/>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668735" y="4336405"/>
            <a:ext cx="4032448" cy="5856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gradFill>
                <a:gsLst>
                  <a:gs pos="0">
                    <a:srgbClr val="FD6753"/>
                  </a:gs>
                  <a:gs pos="34000">
                    <a:srgbClr val="91E3DE"/>
                  </a:gs>
                  <a:gs pos="69000">
                    <a:srgbClr val="FCCB43"/>
                  </a:gs>
                  <a:gs pos="100000">
                    <a:srgbClr val="92D050"/>
                  </a:gs>
                </a:gsLst>
                <a:lin ang="0" scaled="1"/>
              </a:gra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TextBox 5"/>
          <p:cNvSpPr txBox="1">
            <a:spLocks noChangeArrowheads="1"/>
          </p:cNvSpPr>
          <p:nvPr/>
        </p:nvSpPr>
        <p:spPr bwMode="auto">
          <a:xfrm>
            <a:off x="1028775" y="4294848"/>
            <a:ext cx="3672408" cy="594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30000"/>
              </a:lnSpc>
            </a:pPr>
            <a:r>
              <a:rPr lang="zh-TW" altLang="en-US" sz="2800" spc="316" dirty="0">
                <a:solidFill>
                  <a:schemeClr val="bg1"/>
                </a:solidFill>
                <a:latin typeface="微軟正黑體" panose="020B0604030504040204" pitchFamily="34" charset="-120"/>
                <a:ea typeface="微軟正黑體" panose="020B0604030504040204" pitchFamily="34" charset="-120"/>
                <a:cs typeface="+mn-ea"/>
                <a:sym typeface="Arial" panose="020B0604020202020204" pitchFamily="34" charset="0"/>
              </a:rPr>
              <a:t>李承典</a:t>
            </a:r>
            <a:endParaRPr lang="zh-CN" altLang="en-US" sz="2800" spc="316" dirty="0">
              <a:solidFill>
                <a:schemeClr val="bg1"/>
              </a:solidFill>
              <a:latin typeface="微軟正黑體" panose="020B0604030504040204" pitchFamily="34" charset="-120"/>
              <a:ea typeface="微軟正黑體" panose="020B0604030504040204" pitchFamily="34" charset="-120"/>
              <a:cs typeface="+mn-ea"/>
              <a:sym typeface="Arial" panose="020B0604020202020204" pitchFamily="34" charset="0"/>
            </a:endParaRPr>
          </a:p>
        </p:txBody>
      </p:sp>
      <p:sp>
        <p:nvSpPr>
          <p:cNvPr id="5" name="TextBox 6"/>
          <p:cNvSpPr txBox="1">
            <a:spLocks noChangeArrowheads="1"/>
          </p:cNvSpPr>
          <p:nvPr/>
        </p:nvSpPr>
        <p:spPr bwMode="auto">
          <a:xfrm>
            <a:off x="-15341" y="1954479"/>
            <a:ext cx="5400600"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a:buNone/>
            </a:pPr>
            <a:r>
              <a:rPr lang="zh-TW" altLang="en-US" sz="4000" b="1" cap="all"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新課綱</a:t>
            </a:r>
            <a:endParaRPr lang="en-US" altLang="zh-TW" sz="4000" b="1" cap="all"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endParaRPr>
          </a:p>
          <a:p>
            <a:pPr algn="ctr">
              <a:buNone/>
            </a:pPr>
            <a:r>
              <a:rPr lang="zh-TW" altLang="en-US" sz="4000" b="1" cap="all"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高中升學介紹</a:t>
            </a: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11" y="87933"/>
            <a:ext cx="3924640" cy="541067"/>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783" y="6568653"/>
            <a:ext cx="2376000" cy="307925"/>
          </a:xfrm>
          <a:prstGeom prst="rect">
            <a:avLst/>
          </a:prstGeom>
        </p:spPr>
      </p:pic>
      <p:pic>
        <p:nvPicPr>
          <p:cNvPr id="8"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5310" y="5344517"/>
            <a:ext cx="1875321" cy="1117839"/>
          </a:xfrm>
          <a:prstGeom prst="rect">
            <a:avLst/>
          </a:prstGeom>
        </p:spPr>
      </p:pic>
    </p:spTree>
    <p:extLst>
      <p:ext uri="{BB962C8B-B14F-4D97-AF65-F5344CB8AC3E}">
        <p14:creationId xmlns:p14="http://schemas.microsoft.com/office/powerpoint/2010/main" val="3005558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799" y="375965"/>
            <a:ext cx="10118040" cy="6323775"/>
          </a:xfrm>
          <a:prstGeom prst="rect">
            <a:avLst/>
          </a:prstGeom>
        </p:spPr>
      </p:pic>
    </p:spTree>
    <p:extLst>
      <p:ext uri="{BB962C8B-B14F-4D97-AF65-F5344CB8AC3E}">
        <p14:creationId xmlns:p14="http://schemas.microsoft.com/office/powerpoint/2010/main" val="248240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956767" y="519981"/>
            <a:ext cx="11161240" cy="6120680"/>
            <a:chOff x="0" y="0"/>
            <a:chExt cx="12268009" cy="6872929"/>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572" y="14929"/>
              <a:ext cx="10972800" cy="6858000"/>
            </a:xfrm>
            <a:prstGeom prst="rect">
              <a:avLst/>
            </a:prstGeom>
          </p:spPr>
        </p:pic>
        <p:sp>
          <p:nvSpPr>
            <p:cNvPr id="5" name="矩形 4"/>
            <p:cNvSpPr/>
            <p:nvPr/>
          </p:nvSpPr>
          <p:spPr>
            <a:xfrm>
              <a:off x="0" y="0"/>
              <a:ext cx="762000" cy="6858000"/>
            </a:xfrm>
            <a:prstGeom prst="rect">
              <a:avLst/>
            </a:prstGeom>
            <a:solidFill>
              <a:srgbClr val="F6F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p:cNvPicPr>
              <a:picLocks noChangeAspect="1"/>
            </p:cNvPicPr>
            <p:nvPr/>
          </p:nvPicPr>
          <p:blipFill>
            <a:blip r:embed="rId3"/>
            <a:stretch>
              <a:fillRect/>
            </a:stretch>
          </p:blipFill>
          <p:spPr>
            <a:xfrm>
              <a:off x="11505943" y="0"/>
              <a:ext cx="762066" cy="6858594"/>
            </a:xfrm>
            <a:prstGeom prst="rect">
              <a:avLst/>
            </a:prstGeom>
          </p:spPr>
        </p:pic>
      </p:grpSp>
      <p:grpSp>
        <p:nvGrpSpPr>
          <p:cNvPr id="7" name="群組 6"/>
          <p:cNvGrpSpPr/>
          <p:nvPr/>
        </p:nvGrpSpPr>
        <p:grpSpPr>
          <a:xfrm>
            <a:off x="9618" y="-14929"/>
            <a:ext cx="12268009" cy="6858594"/>
            <a:chOff x="0" y="0"/>
            <a:chExt cx="12268009" cy="6858594"/>
          </a:xfrm>
        </p:grpSpPr>
        <p:sp>
          <p:nvSpPr>
            <p:cNvPr id="9" name="矩形 8"/>
            <p:cNvSpPr/>
            <p:nvPr/>
          </p:nvSpPr>
          <p:spPr>
            <a:xfrm>
              <a:off x="0" y="0"/>
              <a:ext cx="762000" cy="6858000"/>
            </a:xfrm>
            <a:prstGeom prst="rect">
              <a:avLst/>
            </a:prstGeom>
            <a:solidFill>
              <a:srgbClr val="F6F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p:cNvPicPr>
              <a:picLocks noChangeAspect="1"/>
            </p:cNvPicPr>
            <p:nvPr/>
          </p:nvPicPr>
          <p:blipFill>
            <a:blip r:embed="rId3"/>
            <a:stretch>
              <a:fillRect/>
            </a:stretch>
          </p:blipFill>
          <p:spPr>
            <a:xfrm>
              <a:off x="11505943" y="0"/>
              <a:ext cx="762066" cy="6858594"/>
            </a:xfrm>
            <a:prstGeom prst="rect">
              <a:avLst/>
            </a:prstGeom>
          </p:spPr>
        </p:pic>
      </p:grpSp>
      <p:grpSp>
        <p:nvGrpSpPr>
          <p:cNvPr id="12" name="群組 11"/>
          <p:cNvGrpSpPr/>
          <p:nvPr/>
        </p:nvGrpSpPr>
        <p:grpSpPr>
          <a:xfrm>
            <a:off x="5925319" y="3832349"/>
            <a:ext cx="1911668" cy="381000"/>
            <a:chOff x="5791200" y="2667000"/>
            <a:chExt cx="1911668" cy="381000"/>
          </a:xfrm>
        </p:grpSpPr>
        <p:sp>
          <p:nvSpPr>
            <p:cNvPr id="13" name="矩形 12"/>
            <p:cNvSpPr/>
            <p:nvPr/>
          </p:nvSpPr>
          <p:spPr>
            <a:xfrm>
              <a:off x="5791200" y="2667000"/>
              <a:ext cx="1911668"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p:cNvSpPr txBox="1"/>
            <p:nvPr/>
          </p:nvSpPr>
          <p:spPr>
            <a:xfrm>
              <a:off x="5846787" y="2678668"/>
              <a:ext cx="1800493" cy="369332"/>
            </a:xfrm>
            <a:prstGeom prst="rect">
              <a:avLst/>
            </a:prstGeom>
            <a:noFill/>
          </p:spPr>
          <p:txBody>
            <a:bodyPr wrap="none" rtlCol="0">
              <a:spAutoFit/>
            </a:bodyPr>
            <a:lstStyle/>
            <a:p>
              <a:r>
                <a:rPr lang="zh-TW" altLang="en-US" dirty="0">
                  <a:solidFill>
                    <a:schemeClr val="bg1"/>
                  </a:solidFill>
                  <a:latin typeface="源泉圓體 L" panose="020B0300000000000000" pitchFamily="34" charset="-120"/>
                  <a:ea typeface="源泉圓體 L" panose="020B0300000000000000" pitchFamily="34" charset="-120"/>
                </a:rPr>
                <a:t>需經過教師認證</a:t>
              </a:r>
            </a:p>
          </p:txBody>
        </p:sp>
      </p:grpSp>
      <p:grpSp>
        <p:nvGrpSpPr>
          <p:cNvPr id="18" name="群組 17"/>
          <p:cNvGrpSpPr/>
          <p:nvPr/>
        </p:nvGrpSpPr>
        <p:grpSpPr>
          <a:xfrm>
            <a:off x="3801749" y="4022849"/>
            <a:ext cx="1115146" cy="1070862"/>
            <a:chOff x="3118391" y="4108954"/>
            <a:chExt cx="1115146" cy="1147062"/>
          </a:xfrm>
        </p:grpSpPr>
        <p:sp>
          <p:nvSpPr>
            <p:cNvPr id="19" name="向右箭號 18"/>
            <p:cNvSpPr/>
            <p:nvPr/>
          </p:nvSpPr>
          <p:spPr>
            <a:xfrm rot="3055768">
              <a:off x="3102433" y="4124912"/>
              <a:ext cx="1147062" cy="11151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3352800" y="4497820"/>
              <a:ext cx="646331" cy="369332"/>
            </a:xfrm>
            <a:prstGeom prst="rect">
              <a:avLst/>
            </a:prstGeom>
            <a:noFill/>
          </p:spPr>
          <p:txBody>
            <a:bodyPr wrap="none" rtlCol="0">
              <a:spAutoFit/>
            </a:bodyPr>
            <a:lstStyle/>
            <a:p>
              <a:r>
                <a:rPr lang="zh-TW" altLang="en-US" dirty="0">
                  <a:solidFill>
                    <a:schemeClr val="bg1"/>
                  </a:solidFill>
                  <a:latin typeface="源泉圓體 L" panose="020B0300000000000000" pitchFamily="34" charset="-120"/>
                  <a:ea typeface="源泉圓體 L" panose="020B0300000000000000" pitchFamily="34" charset="-120"/>
                </a:rPr>
                <a:t>高三</a:t>
              </a:r>
            </a:p>
          </p:txBody>
        </p:sp>
      </p:grpSp>
    </p:spTree>
    <p:extLst>
      <p:ext uri="{BB962C8B-B14F-4D97-AF65-F5344CB8AC3E}">
        <p14:creationId xmlns:p14="http://schemas.microsoft.com/office/powerpoint/2010/main" val="332360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740743" y="519981"/>
            <a:ext cx="11665296" cy="6049987"/>
            <a:chOff x="0" y="-1355"/>
            <a:chExt cx="12192000" cy="6859355"/>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070"/>
              <a:ext cx="10953486" cy="6845929"/>
            </a:xfrm>
            <a:prstGeom prst="rect">
              <a:avLst/>
            </a:prstGeom>
          </p:spPr>
        </p:pic>
        <p:sp>
          <p:nvSpPr>
            <p:cNvPr id="5" name="矩形 4"/>
            <p:cNvSpPr/>
            <p:nvPr/>
          </p:nvSpPr>
          <p:spPr>
            <a:xfrm>
              <a:off x="0" y="0"/>
              <a:ext cx="685800" cy="6858000"/>
            </a:xfrm>
            <a:prstGeom prst="rect">
              <a:avLst/>
            </a:prstGeom>
            <a:solidFill>
              <a:srgbClr val="F6F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p:cNvPicPr>
              <a:picLocks noChangeAspect="1"/>
            </p:cNvPicPr>
            <p:nvPr/>
          </p:nvPicPr>
          <p:blipFill>
            <a:blip r:embed="rId3"/>
            <a:stretch>
              <a:fillRect/>
            </a:stretch>
          </p:blipFill>
          <p:spPr>
            <a:xfrm>
              <a:off x="11469896" y="-1355"/>
              <a:ext cx="722104" cy="6858594"/>
            </a:xfrm>
            <a:prstGeom prst="rect">
              <a:avLst/>
            </a:prstGeom>
          </p:spPr>
        </p:pic>
      </p:grpSp>
      <p:sp>
        <p:nvSpPr>
          <p:cNvPr id="2" name="矩形 1"/>
          <p:cNvSpPr/>
          <p:nvPr/>
        </p:nvSpPr>
        <p:spPr>
          <a:xfrm>
            <a:off x="8085559" y="1960141"/>
            <a:ext cx="2304256" cy="15841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1951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823" y="447973"/>
            <a:ext cx="9577064" cy="5985665"/>
          </a:xfrm>
          <a:prstGeom prst="rect">
            <a:avLst/>
          </a:prstGeom>
        </p:spPr>
      </p:pic>
    </p:spTree>
    <p:extLst>
      <p:ext uri="{BB962C8B-B14F-4D97-AF65-F5344CB8AC3E}">
        <p14:creationId xmlns:p14="http://schemas.microsoft.com/office/powerpoint/2010/main" val="1627221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799" y="447973"/>
            <a:ext cx="10009112" cy="6255695"/>
          </a:xfrm>
          <a:prstGeom prst="rect">
            <a:avLst/>
          </a:prstGeom>
        </p:spPr>
      </p:pic>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37" y="-75606"/>
            <a:ext cx="10972800" cy="6858000"/>
          </a:xfrm>
          <a:prstGeom prst="rect">
            <a:avLst/>
          </a:prstGeom>
        </p:spPr>
      </p:pic>
    </p:spTree>
    <p:extLst>
      <p:ext uri="{BB962C8B-B14F-4D97-AF65-F5344CB8AC3E}">
        <p14:creationId xmlns:p14="http://schemas.microsoft.com/office/powerpoint/2010/main" val="2957029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884759" y="519981"/>
            <a:ext cx="11161240" cy="6048672"/>
            <a:chOff x="0" y="0"/>
            <a:chExt cx="12344466" cy="6858594"/>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
          <p:nvSpPr>
            <p:cNvPr id="6" name="矩形 5"/>
            <p:cNvSpPr/>
            <p:nvPr/>
          </p:nvSpPr>
          <p:spPr>
            <a:xfrm>
              <a:off x="0" y="0"/>
              <a:ext cx="762000" cy="6858000"/>
            </a:xfrm>
            <a:prstGeom prst="rect">
              <a:avLst/>
            </a:prstGeom>
            <a:solidFill>
              <a:srgbClr val="F6F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p:cNvPicPr>
              <a:picLocks noChangeAspect="1"/>
            </p:cNvPicPr>
            <p:nvPr/>
          </p:nvPicPr>
          <p:blipFill>
            <a:blip r:embed="rId3"/>
            <a:stretch>
              <a:fillRect/>
            </a:stretch>
          </p:blipFill>
          <p:spPr>
            <a:xfrm>
              <a:off x="11582400" y="0"/>
              <a:ext cx="762066" cy="6858594"/>
            </a:xfrm>
            <a:prstGeom prst="rect">
              <a:avLst/>
            </a:prstGeom>
          </p:spPr>
        </p:pic>
      </p:grpSp>
    </p:spTree>
    <p:extLst>
      <p:ext uri="{BB962C8B-B14F-4D97-AF65-F5344CB8AC3E}">
        <p14:creationId xmlns:p14="http://schemas.microsoft.com/office/powerpoint/2010/main" val="1456797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FA11C75-3A28-447D-8E0C-FBCD6D28B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823" y="510980"/>
            <a:ext cx="9937104" cy="6210690"/>
          </a:xfrm>
          <a:prstGeom prst="rect">
            <a:avLst/>
          </a:prstGeom>
        </p:spPr>
      </p:pic>
    </p:spTree>
    <p:extLst>
      <p:ext uri="{BB962C8B-B14F-4D97-AF65-F5344CB8AC3E}">
        <p14:creationId xmlns:p14="http://schemas.microsoft.com/office/powerpoint/2010/main" val="3855213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H_Entry_1"/>
          <p:cNvSpPr>
            <a:spLocks noChangeArrowheads="1"/>
          </p:cNvSpPr>
          <p:nvPr>
            <p:custDataLst>
              <p:tags r:id="rId2"/>
            </p:custDataLst>
          </p:nvPr>
        </p:nvSpPr>
        <p:spPr bwMode="auto">
          <a:xfrm flipH="1">
            <a:off x="6530715" y="153903"/>
            <a:ext cx="5975926" cy="6924844"/>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en-US" altLang="zh-CN" sz="41296"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02</a:t>
            </a:r>
            <a:endParaRPr lang="zh-CN" altLang="en-US" sz="41296"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14"/>
          <p:cNvSpPr/>
          <p:nvPr/>
        </p:nvSpPr>
        <p:spPr>
          <a:xfrm>
            <a:off x="-843432" y="-26279"/>
            <a:ext cx="6120680" cy="7270051"/>
          </a:xfrm>
          <a:custGeom>
            <a:avLst/>
            <a:gdLst>
              <a:gd name="connsiteX0" fmla="*/ 2968768 w 5921064"/>
              <a:gd name="connsiteY0" fmla="*/ 1839123 h 6208613"/>
              <a:gd name="connsiteX1" fmla="*/ 3541590 w 5921064"/>
              <a:gd name="connsiteY1" fmla="*/ 1839123 h 6208613"/>
              <a:gd name="connsiteX2" fmla="*/ 2137119 w 5921064"/>
              <a:gd name="connsiteY2" fmla="*/ 5463430 h 6208613"/>
              <a:gd name="connsiteX3" fmla="*/ 1564297 w 5921064"/>
              <a:gd name="connsiteY3" fmla="*/ 5463430 h 6208613"/>
              <a:gd name="connsiteX4" fmla="*/ 1816558 w 5921064"/>
              <a:gd name="connsiteY4" fmla="*/ 1312746 h 6208613"/>
              <a:gd name="connsiteX5" fmla="*/ 3081210 w 5921064"/>
              <a:gd name="connsiteY5" fmla="*/ 1312746 h 6208613"/>
              <a:gd name="connsiteX6" fmla="*/ 1264652 w 5921064"/>
              <a:gd name="connsiteY6" fmla="*/ 5989805 h 6208613"/>
              <a:gd name="connsiteX7" fmla="*/ 0 w 5921064"/>
              <a:gd name="connsiteY7" fmla="*/ 5989805 h 6208613"/>
              <a:gd name="connsiteX8" fmla="*/ 4538652 w 5921064"/>
              <a:gd name="connsiteY8" fmla="*/ 0 h 6208613"/>
              <a:gd name="connsiteX9" fmla="*/ 5921064 w 5921064"/>
              <a:gd name="connsiteY9" fmla="*/ 0 h 6208613"/>
              <a:gd name="connsiteX10" fmla="*/ 4917326 w 5921064"/>
              <a:gd name="connsiteY10" fmla="*/ 2584306 h 6208613"/>
              <a:gd name="connsiteX11" fmla="*/ 5433340 w 5921064"/>
              <a:gd name="connsiteY11" fmla="*/ 2584306 h 6208613"/>
              <a:gd name="connsiteX12" fmla="*/ 4028869 w 5921064"/>
              <a:gd name="connsiteY12" fmla="*/ 6208613 h 6208613"/>
              <a:gd name="connsiteX13" fmla="*/ 3456047 w 5921064"/>
              <a:gd name="connsiteY13" fmla="*/ 6208613 h 6208613"/>
              <a:gd name="connsiteX14" fmla="*/ 3880780 w 5921064"/>
              <a:gd name="connsiteY14" fmla="*/ 5112569 h 6208613"/>
              <a:gd name="connsiteX15" fmla="*/ 2552943 w 5921064"/>
              <a:gd name="connsiteY15" fmla="*/ 5112569 h 6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21064" h="6208613">
                <a:moveTo>
                  <a:pt x="2968768" y="1839123"/>
                </a:moveTo>
                <a:lnTo>
                  <a:pt x="3541590" y="1839123"/>
                </a:lnTo>
                <a:lnTo>
                  <a:pt x="2137119" y="5463430"/>
                </a:lnTo>
                <a:lnTo>
                  <a:pt x="1564297" y="5463430"/>
                </a:lnTo>
                <a:close/>
                <a:moveTo>
                  <a:pt x="1816558" y="1312746"/>
                </a:moveTo>
                <a:lnTo>
                  <a:pt x="3081210" y="1312746"/>
                </a:lnTo>
                <a:lnTo>
                  <a:pt x="1264652" y="5989805"/>
                </a:lnTo>
                <a:lnTo>
                  <a:pt x="0" y="5989805"/>
                </a:lnTo>
                <a:close/>
                <a:moveTo>
                  <a:pt x="4538652" y="0"/>
                </a:moveTo>
                <a:lnTo>
                  <a:pt x="5921064" y="0"/>
                </a:lnTo>
                <a:lnTo>
                  <a:pt x="4917326" y="2584306"/>
                </a:lnTo>
                <a:lnTo>
                  <a:pt x="5433340" y="2584306"/>
                </a:lnTo>
                <a:lnTo>
                  <a:pt x="4028869" y="6208613"/>
                </a:lnTo>
                <a:lnTo>
                  <a:pt x="3456047" y="6208613"/>
                </a:lnTo>
                <a:lnTo>
                  <a:pt x="3880780" y="5112569"/>
                </a:lnTo>
                <a:lnTo>
                  <a:pt x="2552943" y="5112569"/>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MH_Entry_1"/>
          <p:cNvSpPr>
            <a:spLocks noChangeArrowheads="1"/>
          </p:cNvSpPr>
          <p:nvPr>
            <p:custDataLst>
              <p:tags r:id="rId3"/>
            </p:custDataLst>
          </p:nvPr>
        </p:nvSpPr>
        <p:spPr bwMode="auto">
          <a:xfrm flipH="1">
            <a:off x="7261532" y="4628991"/>
            <a:ext cx="4514291" cy="607474"/>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dist">
              <a:lnSpc>
                <a:spcPct val="120000"/>
              </a:lnSpc>
              <a:spcBef>
                <a:spcPct val="0"/>
              </a:spcBef>
              <a:buNone/>
            </a:pPr>
            <a:r>
              <a:rPr lang="zh-TW" altLang="en-US" sz="3600" dirty="0">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rPr>
              <a:t>升大學相關測驗</a:t>
            </a:r>
          </a:p>
        </p:txBody>
      </p:sp>
    </p:spTree>
    <p:custDataLst>
      <p:tags r:id="rId1"/>
    </p:custDataLst>
    <p:extLst>
      <p:ext uri="{BB962C8B-B14F-4D97-AF65-F5344CB8AC3E}">
        <p14:creationId xmlns:p14="http://schemas.microsoft.com/office/powerpoint/2010/main" val="2074745130"/>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表格 42"/>
          <p:cNvGraphicFramePr>
            <a:graphicFrameLocks noGrp="1"/>
          </p:cNvGraphicFramePr>
          <p:nvPr>
            <p:extLst>
              <p:ext uri="{D42A27DB-BD31-4B8C-83A1-F6EECF244321}">
                <p14:modId xmlns:p14="http://schemas.microsoft.com/office/powerpoint/2010/main" val="2348977092"/>
              </p:ext>
            </p:extLst>
          </p:nvPr>
        </p:nvGraphicFramePr>
        <p:xfrm>
          <a:off x="956767" y="808013"/>
          <a:ext cx="11089232" cy="5472609"/>
        </p:xfrm>
        <a:graphic>
          <a:graphicData uri="http://schemas.openxmlformats.org/drawingml/2006/table">
            <a:tbl>
              <a:tblPr firstRow="1" firstCol="1" bandRow="1">
                <a:tableStyleId>{5C22544A-7EE6-4342-B048-85BDC9FD1C3A}</a:tableStyleId>
              </a:tblPr>
              <a:tblGrid>
                <a:gridCol w="2216933">
                  <a:extLst>
                    <a:ext uri="{9D8B030D-6E8A-4147-A177-3AD203B41FA5}">
                      <a16:colId xmlns:a16="http://schemas.microsoft.com/office/drawing/2014/main" val="20000"/>
                    </a:ext>
                  </a:extLst>
                </a:gridCol>
                <a:gridCol w="1545445">
                  <a:extLst>
                    <a:ext uri="{9D8B030D-6E8A-4147-A177-3AD203B41FA5}">
                      <a16:colId xmlns:a16="http://schemas.microsoft.com/office/drawing/2014/main" val="20001"/>
                    </a:ext>
                  </a:extLst>
                </a:gridCol>
                <a:gridCol w="3566766">
                  <a:extLst>
                    <a:ext uri="{9D8B030D-6E8A-4147-A177-3AD203B41FA5}">
                      <a16:colId xmlns:a16="http://schemas.microsoft.com/office/drawing/2014/main" val="20002"/>
                    </a:ext>
                  </a:extLst>
                </a:gridCol>
                <a:gridCol w="1542013">
                  <a:extLst>
                    <a:ext uri="{9D8B030D-6E8A-4147-A177-3AD203B41FA5}">
                      <a16:colId xmlns:a16="http://schemas.microsoft.com/office/drawing/2014/main" val="20003"/>
                    </a:ext>
                  </a:extLst>
                </a:gridCol>
                <a:gridCol w="2218075">
                  <a:extLst>
                    <a:ext uri="{9D8B030D-6E8A-4147-A177-3AD203B41FA5}">
                      <a16:colId xmlns:a16="http://schemas.microsoft.com/office/drawing/2014/main" val="20004"/>
                    </a:ext>
                  </a:extLst>
                </a:gridCol>
              </a:tblGrid>
              <a:tr h="364840">
                <a:tc>
                  <a:txBody>
                    <a:bodyPr/>
                    <a:lstStyle/>
                    <a:p>
                      <a:pPr algn="ctr">
                        <a:spcAft>
                          <a:spcPts val="0"/>
                        </a:spcAft>
                      </a:pPr>
                      <a:r>
                        <a:rPr lang="zh-TW" sz="2000" kern="100" dirty="0">
                          <a:effectLst/>
                          <a:uFillTx/>
                          <a:latin typeface="微軟正黑體" panose="020B0604030504040204" pitchFamily="34" charset="-120"/>
                          <a:ea typeface="微軟正黑體" panose="020B0604030504040204" pitchFamily="34" charset="-120"/>
                        </a:rPr>
                        <a:t>考試類別</a:t>
                      </a:r>
                      <a:endParaRPr 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zh-TW" sz="2000" kern="100" dirty="0">
                          <a:effectLst/>
                          <a:uFillTx/>
                          <a:latin typeface="微軟正黑體" panose="020B0604030504040204" pitchFamily="34" charset="-120"/>
                          <a:ea typeface="微軟正黑體" panose="020B0604030504040204" pitchFamily="34" charset="-120"/>
                        </a:rPr>
                        <a:t>時間</a:t>
                      </a:r>
                      <a:endParaRPr 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zh-TW" sz="2000" kern="100" dirty="0">
                          <a:effectLst/>
                          <a:uFillTx/>
                          <a:latin typeface="微軟正黑體" panose="020B0604030504040204" pitchFamily="34" charset="-120"/>
                          <a:ea typeface="微軟正黑體" panose="020B0604030504040204" pitchFamily="34" charset="-120"/>
                        </a:rPr>
                        <a:t>科目</a:t>
                      </a:r>
                      <a:endParaRPr 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zh-TW" sz="2000" kern="100" dirty="0">
                          <a:effectLst/>
                          <a:uFillTx/>
                          <a:latin typeface="微軟正黑體" panose="020B0604030504040204" pitchFamily="34" charset="-120"/>
                          <a:ea typeface="微軟正黑體" panose="020B0604030504040204" pitchFamily="34" charset="-120"/>
                        </a:rPr>
                        <a:t>方式</a:t>
                      </a:r>
                      <a:endParaRPr 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zh-TW" sz="2000" kern="100" dirty="0">
                          <a:effectLst/>
                          <a:uFillTx/>
                          <a:latin typeface="微軟正黑體" panose="020B0604030504040204" pitchFamily="34" charset="-120"/>
                          <a:ea typeface="微軟正黑體" panose="020B0604030504040204" pitchFamily="34" charset="-120"/>
                        </a:rPr>
                        <a:t>參採之管道</a:t>
                      </a:r>
                      <a:endParaRPr 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824203">
                <a:tc>
                  <a:txBody>
                    <a:bodyPr/>
                    <a:lstStyle/>
                    <a:p>
                      <a:pPr>
                        <a:spcAft>
                          <a:spcPts val="0"/>
                        </a:spcAft>
                      </a:pPr>
                      <a:r>
                        <a:rPr lang="zh-TW" sz="2000" kern="100" dirty="0">
                          <a:effectLst/>
                          <a:uFillTx/>
                          <a:latin typeface="微軟正黑體" panose="020B0604030504040204" pitchFamily="34" charset="-120"/>
                          <a:ea typeface="微軟正黑體" panose="020B0604030504040204" pitchFamily="34" charset="-120"/>
                        </a:rPr>
                        <a:t>學科能力測驗（</a:t>
                      </a:r>
                      <a:r>
                        <a:rPr lang="en-US" sz="2000" kern="100" dirty="0">
                          <a:effectLst/>
                          <a:uFillTx/>
                          <a:latin typeface="微軟正黑體" panose="020B0604030504040204" pitchFamily="34" charset="-120"/>
                          <a:ea typeface="微軟正黑體" panose="020B0604030504040204" pitchFamily="34" charset="-120"/>
                        </a:rPr>
                        <a:t>X</a:t>
                      </a:r>
                      <a:r>
                        <a:rPr lang="zh-TW" sz="2000" kern="100" dirty="0">
                          <a:effectLst/>
                          <a:uFillTx/>
                          <a:latin typeface="微軟正黑體" panose="020B0604030504040204" pitchFamily="34" charset="-120"/>
                          <a:ea typeface="微軟正黑體" panose="020B0604030504040204" pitchFamily="34" charset="-120"/>
                        </a:rPr>
                        <a:t>）</a:t>
                      </a:r>
                      <a:endParaRPr 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spcAft>
                          <a:spcPts val="0"/>
                        </a:spcAft>
                      </a:pPr>
                      <a:r>
                        <a:rPr lang="zh-TW" sz="2000" kern="100" dirty="0">
                          <a:effectLst/>
                          <a:uFillTx/>
                          <a:latin typeface="微軟正黑體" panose="020B0604030504040204" pitchFamily="34" charset="-120"/>
                          <a:ea typeface="微軟正黑體" panose="020B0604030504040204" pitchFamily="34" charset="-120"/>
                        </a:rPr>
                        <a:t>高三寒假</a:t>
                      </a:r>
                      <a:endParaRPr lang="en-US" altLang="zh-TW" sz="2000" kern="100" dirty="0">
                        <a:effectLst/>
                        <a:uFillTx/>
                        <a:latin typeface="微軟正黑體" panose="020B0604030504040204" pitchFamily="34" charset="-120"/>
                        <a:ea typeface="微軟正黑體" panose="020B0604030504040204" pitchFamily="34" charset="-120"/>
                      </a:endParaRPr>
                    </a:p>
                    <a:p>
                      <a:pPr>
                        <a:spcAft>
                          <a:spcPts val="0"/>
                        </a:spcAft>
                      </a:pPr>
                      <a:r>
                        <a:rPr lang="en-US" alt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rPr>
                        <a:t>考試變三天</a:t>
                      </a:r>
                      <a:r>
                        <a:rPr lang="en-US" alt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rPr>
                        <a:t>)</a:t>
                      </a:r>
                      <a:endParaRPr 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spcAft>
                          <a:spcPts val="0"/>
                        </a:spcAft>
                      </a:pPr>
                      <a:r>
                        <a:rPr lang="zh-TW" sz="2000" kern="100" dirty="0">
                          <a:effectLst/>
                          <a:uFillTx/>
                          <a:latin typeface="微軟正黑體" panose="020B0604030504040204" pitchFamily="34" charset="-120"/>
                          <a:ea typeface="微軟正黑體" panose="020B0604030504040204" pitchFamily="34" charset="-120"/>
                        </a:rPr>
                        <a:t>國文（含國語文寫作）、英文、數學（高二起依進路分為數</a:t>
                      </a:r>
                      <a:r>
                        <a:rPr lang="en-US" sz="2000" kern="100" dirty="0">
                          <a:effectLst/>
                          <a:uFillTx/>
                          <a:latin typeface="微軟正黑體" panose="020B0604030504040204" pitchFamily="34" charset="-120"/>
                          <a:ea typeface="微軟正黑體" panose="020B0604030504040204" pitchFamily="34" charset="-120"/>
                        </a:rPr>
                        <a:t>A</a:t>
                      </a:r>
                      <a:r>
                        <a:rPr lang="zh-TW" sz="2000" kern="100" dirty="0">
                          <a:effectLst/>
                          <a:uFillTx/>
                          <a:latin typeface="微軟正黑體" panose="020B0604030504040204" pitchFamily="34" charset="-120"/>
                          <a:ea typeface="微軟正黑體" panose="020B0604030504040204" pitchFamily="34" charset="-120"/>
                        </a:rPr>
                        <a:t>與數</a:t>
                      </a:r>
                      <a:r>
                        <a:rPr lang="en-US" sz="2000" kern="100" dirty="0">
                          <a:effectLst/>
                          <a:uFillTx/>
                          <a:latin typeface="微軟正黑體" panose="020B0604030504040204" pitchFamily="34" charset="-120"/>
                          <a:ea typeface="微軟正黑體" panose="020B0604030504040204" pitchFamily="34" charset="-120"/>
                        </a:rPr>
                        <a:t>B</a:t>
                      </a:r>
                      <a:r>
                        <a:rPr lang="zh-TW" sz="2000" kern="100" dirty="0">
                          <a:effectLst/>
                          <a:uFillTx/>
                          <a:latin typeface="微軟正黑體" panose="020B0604030504040204" pitchFamily="34" charset="-120"/>
                          <a:ea typeface="微軟正黑體" panose="020B0604030504040204" pitchFamily="34" charset="-120"/>
                        </a:rPr>
                        <a:t>）、社會、自然之部定必修內容。</a:t>
                      </a:r>
                      <a:endParaRPr 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spcAft>
                          <a:spcPts val="0"/>
                        </a:spcAft>
                      </a:pPr>
                      <a:r>
                        <a:rPr lang="zh-TW" sz="2000" kern="100">
                          <a:effectLst/>
                          <a:uFillTx/>
                          <a:latin typeface="微軟正黑體" panose="020B0604030504040204" pitchFamily="34" charset="-120"/>
                          <a:ea typeface="微軟正黑體" panose="020B0604030504040204" pitchFamily="34" charset="-120"/>
                        </a:rPr>
                        <a:t>五科選考</a:t>
                      </a:r>
                      <a:endParaRPr lang="zh-TW" sz="2000" kern="10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spcAft>
                          <a:spcPts val="0"/>
                        </a:spcAft>
                      </a:pPr>
                      <a:r>
                        <a:rPr lang="en-US" sz="1800" kern="100" dirty="0">
                          <a:solidFill>
                            <a:srgbClr val="FF0000"/>
                          </a:solidFill>
                          <a:effectLst/>
                          <a:uFillTx/>
                          <a:latin typeface="微軟正黑體" panose="020B0604030504040204" pitchFamily="34" charset="-120"/>
                          <a:ea typeface="微軟正黑體" panose="020B0604030504040204" pitchFamily="34" charset="-120"/>
                        </a:rPr>
                        <a:t>1.</a:t>
                      </a:r>
                      <a:r>
                        <a:rPr lang="zh-TW" sz="1800" kern="100" dirty="0">
                          <a:solidFill>
                            <a:srgbClr val="FF0000"/>
                          </a:solidFill>
                          <a:effectLst/>
                          <a:uFillTx/>
                          <a:latin typeface="微軟正黑體" panose="020B0604030504040204" pitchFamily="34" charset="-120"/>
                          <a:ea typeface="微軟正黑體" panose="020B0604030504040204" pitchFamily="34" charset="-120"/>
                        </a:rPr>
                        <a:t>繁星推薦入學</a:t>
                      </a:r>
                      <a:r>
                        <a:rPr lang="en-US" sz="1800" kern="100" dirty="0">
                          <a:solidFill>
                            <a:srgbClr val="FF0000"/>
                          </a:solidFill>
                          <a:effectLst/>
                          <a:uFillTx/>
                          <a:latin typeface="微軟正黑體" panose="020B0604030504040204" pitchFamily="34" charset="-120"/>
                          <a:ea typeface="微軟正黑體" panose="020B0604030504040204" pitchFamily="34" charset="-120"/>
                        </a:rPr>
                        <a:t> </a:t>
                      </a:r>
                    </a:p>
                    <a:p>
                      <a:pPr>
                        <a:spcAft>
                          <a:spcPts val="0"/>
                        </a:spcAft>
                      </a:pPr>
                      <a:r>
                        <a:rPr lang="en-US" sz="1800" kern="100" dirty="0">
                          <a:effectLst/>
                          <a:uFillTx/>
                          <a:latin typeface="微軟正黑體" panose="020B0604030504040204" pitchFamily="34" charset="-120"/>
                          <a:ea typeface="微軟正黑體" panose="020B0604030504040204" pitchFamily="34" charset="-120"/>
                        </a:rPr>
                        <a:t>2.</a:t>
                      </a:r>
                      <a:r>
                        <a:rPr lang="zh-TW" sz="1800" kern="100" dirty="0">
                          <a:effectLst/>
                          <a:uFillTx/>
                          <a:latin typeface="微軟正黑體" panose="020B0604030504040204" pitchFamily="34" charset="-120"/>
                          <a:ea typeface="微軟正黑體" panose="020B0604030504040204" pitchFamily="34" charset="-120"/>
                        </a:rPr>
                        <a:t>個人申請入學</a:t>
                      </a:r>
                    </a:p>
                    <a:p>
                      <a:pPr>
                        <a:spcAft>
                          <a:spcPts val="0"/>
                        </a:spcAft>
                      </a:pPr>
                      <a:r>
                        <a:rPr lang="en-US" sz="1800" kern="100" dirty="0">
                          <a:effectLst/>
                          <a:uFillTx/>
                          <a:latin typeface="微軟正黑體" panose="020B0604030504040204" pitchFamily="34" charset="-120"/>
                          <a:ea typeface="微軟正黑體" panose="020B0604030504040204" pitchFamily="34" charset="-120"/>
                        </a:rPr>
                        <a:t>3.</a:t>
                      </a:r>
                      <a:r>
                        <a:rPr lang="zh-TW" sz="1800" kern="100" dirty="0">
                          <a:effectLst/>
                          <a:uFillTx/>
                          <a:latin typeface="微軟正黑體" panose="020B0604030504040204" pitchFamily="34" charset="-120"/>
                          <a:ea typeface="微軟正黑體" panose="020B0604030504040204" pitchFamily="34" charset="-120"/>
                        </a:rPr>
                        <a:t>考試分發入學</a:t>
                      </a:r>
                      <a:endParaRPr lang="zh-TW" sz="1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459363">
                <a:tc>
                  <a:txBody>
                    <a:bodyPr/>
                    <a:lstStyle/>
                    <a:p>
                      <a:pPr>
                        <a:spcAft>
                          <a:spcPts val="0"/>
                        </a:spcAft>
                      </a:pPr>
                      <a:r>
                        <a:rPr lang="zh-TW" sz="2000" kern="100" dirty="0">
                          <a:effectLst/>
                          <a:uFillTx/>
                          <a:latin typeface="微軟正黑體" panose="020B0604030504040204" pitchFamily="34" charset="-120"/>
                          <a:ea typeface="微軟正黑體" panose="020B0604030504040204" pitchFamily="34" charset="-120"/>
                        </a:rPr>
                        <a:t>分科測驗（</a:t>
                      </a:r>
                      <a:r>
                        <a:rPr lang="en-US" sz="2000" kern="100" dirty="0">
                          <a:effectLst/>
                          <a:uFillTx/>
                          <a:latin typeface="微軟正黑體" panose="020B0604030504040204" pitchFamily="34" charset="-120"/>
                          <a:ea typeface="微軟正黑體" panose="020B0604030504040204" pitchFamily="34" charset="-120"/>
                        </a:rPr>
                        <a:t>Y</a:t>
                      </a:r>
                      <a:r>
                        <a:rPr lang="zh-TW" sz="2000" kern="100" dirty="0">
                          <a:effectLst/>
                          <a:uFillTx/>
                          <a:latin typeface="微軟正黑體" panose="020B0604030504040204" pitchFamily="34" charset="-120"/>
                          <a:ea typeface="微軟正黑體" panose="020B0604030504040204" pitchFamily="34" charset="-120"/>
                        </a:rPr>
                        <a:t>）</a:t>
                      </a:r>
                      <a:endParaRPr 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spcAft>
                          <a:spcPts val="0"/>
                        </a:spcAft>
                      </a:pPr>
                      <a:r>
                        <a:rPr lang="zh-TW" sz="2000" kern="100" dirty="0">
                          <a:effectLst/>
                          <a:uFillTx/>
                          <a:latin typeface="微軟正黑體" panose="020B0604030504040204" pitchFamily="34" charset="-120"/>
                          <a:ea typeface="微軟正黑體" panose="020B0604030504040204" pitchFamily="34" charset="-120"/>
                        </a:rPr>
                        <a:t>高三畢業後七月</a:t>
                      </a:r>
                      <a:endParaRPr lang="en-US" altLang="zh-TW" sz="2000" kern="100" dirty="0">
                        <a:effectLst/>
                        <a:uFillTx/>
                        <a:latin typeface="微軟正黑體" panose="020B0604030504040204" pitchFamily="34" charset="-120"/>
                        <a:ea typeface="微軟正黑體" panose="020B0604030504040204" pitchFamily="34" charset="-120"/>
                      </a:endParaRPr>
                    </a:p>
                    <a:p>
                      <a:pPr>
                        <a:spcAft>
                          <a:spcPts val="0"/>
                        </a:spcAft>
                      </a:pPr>
                      <a:r>
                        <a:rPr lang="en-US" alt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rPr>
                        <a:t>考試變兩天</a:t>
                      </a:r>
                      <a:r>
                        <a:rPr lang="en-US" alt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rPr>
                        <a:t>)</a:t>
                      </a:r>
                      <a:endParaRPr 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spcAft>
                          <a:spcPts val="0"/>
                        </a:spcAft>
                      </a:pPr>
                      <a:r>
                        <a:rPr lang="zh-TW" sz="2000" kern="100" dirty="0">
                          <a:effectLst/>
                          <a:uFillTx/>
                          <a:latin typeface="微軟正黑體" panose="020B0604030504040204" pitchFamily="34" charset="-120"/>
                          <a:ea typeface="微軟正黑體" panose="020B0604030504040204" pitchFamily="34" charset="-120"/>
                        </a:rPr>
                        <a:t>數學甲、物理、化學、生物、歷史、地理、公民與社會等七科之部定必修與加深加廣選修。</a:t>
                      </a:r>
                      <a:endParaRPr 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spcAft>
                          <a:spcPts val="0"/>
                        </a:spcAft>
                      </a:pPr>
                      <a:r>
                        <a:rPr lang="zh-TW" sz="2000" kern="100" dirty="0">
                          <a:effectLst/>
                          <a:uFillTx/>
                          <a:latin typeface="微軟正黑體" panose="020B0604030504040204" pitchFamily="34" charset="-120"/>
                          <a:ea typeface="微軟正黑體" panose="020B0604030504040204" pitchFamily="34" charset="-120"/>
                        </a:rPr>
                        <a:t>自由選考</a:t>
                      </a:r>
                      <a:endParaRPr 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spcAft>
                          <a:spcPts val="0"/>
                        </a:spcAft>
                      </a:pPr>
                      <a:r>
                        <a:rPr lang="zh-TW" sz="1800" kern="100" dirty="0">
                          <a:effectLst/>
                          <a:uFillTx/>
                          <a:latin typeface="微軟正黑體" panose="020B0604030504040204" pitchFamily="34" charset="-120"/>
                          <a:ea typeface="微軟正黑體" panose="020B0604030504040204" pitchFamily="34" charset="-120"/>
                        </a:rPr>
                        <a:t>考試分發入學</a:t>
                      </a:r>
                      <a:endParaRPr lang="zh-TW" sz="1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824203">
                <a:tc>
                  <a:txBody>
                    <a:bodyPr/>
                    <a:lstStyle/>
                    <a:p>
                      <a:pPr>
                        <a:spcAft>
                          <a:spcPts val="0"/>
                        </a:spcAft>
                      </a:pPr>
                      <a:r>
                        <a:rPr lang="zh-TW" sz="2000" kern="100" dirty="0">
                          <a:effectLst/>
                          <a:uFillTx/>
                          <a:latin typeface="微軟正黑體" panose="020B0604030504040204" pitchFamily="34" charset="-120"/>
                          <a:ea typeface="微軟正黑體" panose="020B0604030504040204" pitchFamily="34" charset="-120"/>
                        </a:rPr>
                        <a:t>術科測驗</a:t>
                      </a:r>
                      <a:endParaRPr 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spcAft>
                          <a:spcPts val="0"/>
                        </a:spcAft>
                      </a:pPr>
                      <a:r>
                        <a:rPr lang="zh-TW" sz="2000" kern="100" dirty="0">
                          <a:effectLst/>
                          <a:uFillTx/>
                          <a:latin typeface="微軟正黑體" panose="020B0604030504040204" pitchFamily="34" charset="-120"/>
                          <a:ea typeface="微軟正黑體" panose="020B0604030504040204" pitchFamily="34" charset="-120"/>
                        </a:rPr>
                        <a:t>高三寒假</a:t>
                      </a:r>
                      <a:endParaRPr 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spcAft>
                          <a:spcPts val="0"/>
                        </a:spcAft>
                      </a:pPr>
                      <a:r>
                        <a:rPr lang="zh-TW" sz="2000" kern="100" dirty="0">
                          <a:effectLst/>
                          <a:uFillTx/>
                          <a:latin typeface="微軟正黑體" panose="020B0604030504040204" pitchFamily="34" charset="-120"/>
                          <a:ea typeface="微軟正黑體" panose="020B0604030504040204" pitchFamily="34" charset="-120"/>
                        </a:rPr>
                        <a:t>音樂、美術、體育三項術科考試由「大學術科考試委員會聯合會」負責統一辦理，其餘由</a:t>
                      </a:r>
                    </a:p>
                    <a:p>
                      <a:pPr>
                        <a:spcAft>
                          <a:spcPts val="0"/>
                        </a:spcAft>
                      </a:pPr>
                      <a:r>
                        <a:rPr lang="zh-TW" sz="2000" kern="100" dirty="0">
                          <a:effectLst/>
                          <a:uFillTx/>
                          <a:latin typeface="微軟正黑體" panose="020B0604030504040204" pitchFamily="34" charset="-120"/>
                          <a:ea typeface="微軟正黑體" panose="020B0604030504040204" pitchFamily="34" charset="-120"/>
                        </a:rPr>
                        <a:t>各校系自行辦理。</a:t>
                      </a:r>
                      <a:endParaRPr 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spcAft>
                          <a:spcPts val="0"/>
                        </a:spcAft>
                      </a:pPr>
                      <a:r>
                        <a:rPr lang="zh-TW" sz="2000" kern="100" dirty="0">
                          <a:effectLst/>
                          <a:uFillTx/>
                          <a:latin typeface="微軟正黑體" panose="020B0604030504040204" pitchFamily="34" charset="-120"/>
                          <a:ea typeface="微軟正黑體" panose="020B0604030504040204" pitchFamily="34" charset="-120"/>
                        </a:rPr>
                        <a:t>依專長報考</a:t>
                      </a:r>
                      <a:endParaRPr lang="zh-TW" sz="20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spcAft>
                          <a:spcPts val="0"/>
                        </a:spcAft>
                      </a:pPr>
                      <a:r>
                        <a:rPr lang="en-US" sz="1800" kern="100" dirty="0">
                          <a:effectLst/>
                          <a:uFillTx/>
                          <a:latin typeface="微軟正黑體" panose="020B0604030504040204" pitchFamily="34" charset="-120"/>
                          <a:ea typeface="微軟正黑體" panose="020B0604030504040204" pitchFamily="34" charset="-120"/>
                        </a:rPr>
                        <a:t>1.</a:t>
                      </a:r>
                      <a:r>
                        <a:rPr lang="zh-TW" sz="1800" kern="100" dirty="0">
                          <a:effectLst/>
                          <a:uFillTx/>
                          <a:latin typeface="微軟正黑體" panose="020B0604030504040204" pitchFamily="34" charset="-120"/>
                          <a:ea typeface="微軟正黑體" panose="020B0604030504040204" pitchFamily="34" charset="-120"/>
                        </a:rPr>
                        <a:t>申請入學</a:t>
                      </a:r>
                    </a:p>
                    <a:p>
                      <a:pPr>
                        <a:spcAft>
                          <a:spcPts val="0"/>
                        </a:spcAft>
                      </a:pPr>
                      <a:r>
                        <a:rPr lang="en-US" sz="1800" kern="100" dirty="0">
                          <a:effectLst/>
                          <a:uFillTx/>
                          <a:latin typeface="微軟正黑體" panose="020B0604030504040204" pitchFamily="34" charset="-120"/>
                          <a:ea typeface="微軟正黑體" panose="020B0604030504040204" pitchFamily="34" charset="-120"/>
                        </a:rPr>
                        <a:t>2.</a:t>
                      </a:r>
                      <a:r>
                        <a:rPr lang="zh-TW" sz="1800" kern="100" dirty="0">
                          <a:effectLst/>
                          <a:uFillTx/>
                          <a:latin typeface="微軟正黑體" panose="020B0604030504040204" pitchFamily="34" charset="-120"/>
                          <a:ea typeface="微軟正黑體" panose="020B0604030504040204" pitchFamily="34" charset="-120"/>
                        </a:rPr>
                        <a:t>考試分發入學</a:t>
                      </a:r>
                      <a:endParaRPr lang="zh-TW" sz="1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19399594"/>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2396927" y="591989"/>
            <a:ext cx="8064896" cy="6124408"/>
          </a:xfrm>
          <a:prstGeom prst="rect">
            <a:avLst/>
          </a:prstGeom>
        </p:spPr>
      </p:pic>
      <p:sp>
        <p:nvSpPr>
          <p:cNvPr id="6" name="文本占位符 13"/>
          <p:cNvSpPr txBox="1">
            <a:spLocks/>
          </p:cNvSpPr>
          <p:nvPr/>
        </p:nvSpPr>
        <p:spPr>
          <a:xfrm>
            <a:off x="1028775" y="87933"/>
            <a:ext cx="3168352" cy="429361"/>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000">
                <a:solidFill>
                  <a:schemeClr val="accent1"/>
                </a:solidFill>
                <a:latin typeface="微軟正黑體" panose="020B0604030504040204" pitchFamily="34" charset="-120"/>
                <a:ea typeface="微軟正黑體" panose="020B0604030504040204" pitchFamily="34" charset="-120"/>
              </a:rPr>
              <a:t>學科能力測驗的測驗範圍</a:t>
            </a:r>
            <a:endParaRPr kumimoji="1" lang="zh-TW" altLang="en-US" sz="2000"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54483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p:cNvGraphicFramePr/>
          <p:nvPr>
            <p:extLst>
              <p:ext uri="{D42A27DB-BD31-4B8C-83A1-F6EECF244321}">
                <p14:modId xmlns:p14="http://schemas.microsoft.com/office/powerpoint/2010/main" val="3518229045"/>
              </p:ext>
            </p:extLst>
          </p:nvPr>
        </p:nvGraphicFramePr>
        <p:xfrm>
          <a:off x="1100783" y="591989"/>
          <a:ext cx="10441160"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09686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13"/>
          <p:cNvSpPr txBox="1">
            <a:spLocks/>
          </p:cNvSpPr>
          <p:nvPr/>
        </p:nvSpPr>
        <p:spPr>
          <a:xfrm>
            <a:off x="1028775" y="87933"/>
            <a:ext cx="3168352" cy="429361"/>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000" dirty="0">
                <a:solidFill>
                  <a:schemeClr val="accent1"/>
                </a:solidFill>
                <a:latin typeface="微軟正黑體" panose="020B0604030504040204" pitchFamily="34" charset="-120"/>
                <a:ea typeface="微軟正黑體" panose="020B0604030504040204" pitchFamily="34" charset="-120"/>
              </a:rPr>
              <a:t>分科測驗的測驗範圍</a:t>
            </a:r>
          </a:p>
        </p:txBody>
      </p:sp>
      <p:pic>
        <p:nvPicPr>
          <p:cNvPr id="3" name="圖片 2"/>
          <p:cNvPicPr>
            <a:picLocks noChangeAspect="1"/>
          </p:cNvPicPr>
          <p:nvPr/>
        </p:nvPicPr>
        <p:blipFill>
          <a:blip r:embed="rId2"/>
          <a:stretch>
            <a:fillRect/>
          </a:stretch>
        </p:blipFill>
        <p:spPr>
          <a:xfrm>
            <a:off x="308695" y="1102032"/>
            <a:ext cx="6158833" cy="3666421"/>
          </a:xfrm>
          <a:prstGeom prst="rect">
            <a:avLst/>
          </a:prstGeom>
        </p:spPr>
      </p:pic>
      <p:pic>
        <p:nvPicPr>
          <p:cNvPr id="4" name="圖片 3"/>
          <p:cNvPicPr>
            <a:picLocks noChangeAspect="1"/>
          </p:cNvPicPr>
          <p:nvPr/>
        </p:nvPicPr>
        <p:blipFill>
          <a:blip r:embed="rId3"/>
          <a:stretch>
            <a:fillRect/>
          </a:stretch>
        </p:blipFill>
        <p:spPr>
          <a:xfrm>
            <a:off x="6645399" y="1102032"/>
            <a:ext cx="5976334" cy="858109"/>
          </a:xfrm>
          <a:prstGeom prst="rect">
            <a:avLst/>
          </a:prstGeom>
        </p:spPr>
      </p:pic>
      <p:pic>
        <p:nvPicPr>
          <p:cNvPr id="8" name="圖片 7"/>
          <p:cNvPicPr>
            <a:picLocks noChangeAspect="1"/>
          </p:cNvPicPr>
          <p:nvPr/>
        </p:nvPicPr>
        <p:blipFill>
          <a:blip r:embed="rId4"/>
          <a:stretch>
            <a:fillRect/>
          </a:stretch>
        </p:blipFill>
        <p:spPr>
          <a:xfrm>
            <a:off x="6568609" y="1960141"/>
            <a:ext cx="6053123" cy="3528392"/>
          </a:xfrm>
          <a:prstGeom prst="rect">
            <a:avLst/>
          </a:prstGeom>
        </p:spPr>
      </p:pic>
    </p:spTree>
    <p:extLst>
      <p:ext uri="{BB962C8B-B14F-4D97-AF65-F5344CB8AC3E}">
        <p14:creationId xmlns:p14="http://schemas.microsoft.com/office/powerpoint/2010/main" val="1099089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13"/>
          <p:cNvSpPr txBox="1">
            <a:spLocks/>
          </p:cNvSpPr>
          <p:nvPr/>
        </p:nvSpPr>
        <p:spPr>
          <a:xfrm>
            <a:off x="1028775" y="87933"/>
            <a:ext cx="3168352" cy="429361"/>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000" dirty="0">
                <a:solidFill>
                  <a:schemeClr val="accent1"/>
                </a:solidFill>
                <a:latin typeface="微軟正黑體" panose="020B0604030504040204" pitchFamily="34" charset="-120"/>
                <a:ea typeface="微軟正黑體" panose="020B0604030504040204" pitchFamily="34" charset="-120"/>
              </a:rPr>
              <a:t>術科考試科目及考試項目</a:t>
            </a:r>
          </a:p>
        </p:txBody>
      </p:sp>
      <p:pic>
        <p:nvPicPr>
          <p:cNvPr id="2" name="圖片 1"/>
          <p:cNvPicPr>
            <a:picLocks noChangeAspect="1"/>
          </p:cNvPicPr>
          <p:nvPr/>
        </p:nvPicPr>
        <p:blipFill>
          <a:blip r:embed="rId2"/>
          <a:stretch>
            <a:fillRect/>
          </a:stretch>
        </p:blipFill>
        <p:spPr>
          <a:xfrm>
            <a:off x="1676847" y="1528093"/>
            <a:ext cx="9242201" cy="2736304"/>
          </a:xfrm>
          <a:prstGeom prst="rect">
            <a:avLst/>
          </a:prstGeom>
        </p:spPr>
      </p:pic>
    </p:spTree>
    <p:extLst>
      <p:ext uri="{BB962C8B-B14F-4D97-AF65-F5344CB8AC3E}">
        <p14:creationId xmlns:p14="http://schemas.microsoft.com/office/powerpoint/2010/main" val="2626166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H_Entry_1"/>
          <p:cNvSpPr>
            <a:spLocks noChangeArrowheads="1"/>
          </p:cNvSpPr>
          <p:nvPr>
            <p:custDataLst>
              <p:tags r:id="rId2"/>
            </p:custDataLst>
          </p:nvPr>
        </p:nvSpPr>
        <p:spPr bwMode="auto">
          <a:xfrm flipH="1">
            <a:off x="6530715" y="153903"/>
            <a:ext cx="5975926" cy="6924844"/>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en-US" altLang="zh-CN" sz="41296"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03</a:t>
            </a:r>
            <a:endParaRPr lang="zh-CN" altLang="en-US" sz="41296"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14"/>
          <p:cNvSpPr/>
          <p:nvPr/>
        </p:nvSpPr>
        <p:spPr>
          <a:xfrm>
            <a:off x="794" y="-26279"/>
            <a:ext cx="5254943" cy="7270051"/>
          </a:xfrm>
          <a:custGeom>
            <a:avLst/>
            <a:gdLst>
              <a:gd name="connsiteX0" fmla="*/ 2968768 w 5921064"/>
              <a:gd name="connsiteY0" fmla="*/ 1839123 h 6208613"/>
              <a:gd name="connsiteX1" fmla="*/ 3541590 w 5921064"/>
              <a:gd name="connsiteY1" fmla="*/ 1839123 h 6208613"/>
              <a:gd name="connsiteX2" fmla="*/ 2137119 w 5921064"/>
              <a:gd name="connsiteY2" fmla="*/ 5463430 h 6208613"/>
              <a:gd name="connsiteX3" fmla="*/ 1564297 w 5921064"/>
              <a:gd name="connsiteY3" fmla="*/ 5463430 h 6208613"/>
              <a:gd name="connsiteX4" fmla="*/ 1816558 w 5921064"/>
              <a:gd name="connsiteY4" fmla="*/ 1312746 h 6208613"/>
              <a:gd name="connsiteX5" fmla="*/ 3081210 w 5921064"/>
              <a:gd name="connsiteY5" fmla="*/ 1312746 h 6208613"/>
              <a:gd name="connsiteX6" fmla="*/ 1264652 w 5921064"/>
              <a:gd name="connsiteY6" fmla="*/ 5989805 h 6208613"/>
              <a:gd name="connsiteX7" fmla="*/ 0 w 5921064"/>
              <a:gd name="connsiteY7" fmla="*/ 5989805 h 6208613"/>
              <a:gd name="connsiteX8" fmla="*/ 4538652 w 5921064"/>
              <a:gd name="connsiteY8" fmla="*/ 0 h 6208613"/>
              <a:gd name="connsiteX9" fmla="*/ 5921064 w 5921064"/>
              <a:gd name="connsiteY9" fmla="*/ 0 h 6208613"/>
              <a:gd name="connsiteX10" fmla="*/ 4917326 w 5921064"/>
              <a:gd name="connsiteY10" fmla="*/ 2584306 h 6208613"/>
              <a:gd name="connsiteX11" fmla="*/ 5433340 w 5921064"/>
              <a:gd name="connsiteY11" fmla="*/ 2584306 h 6208613"/>
              <a:gd name="connsiteX12" fmla="*/ 4028869 w 5921064"/>
              <a:gd name="connsiteY12" fmla="*/ 6208613 h 6208613"/>
              <a:gd name="connsiteX13" fmla="*/ 3456047 w 5921064"/>
              <a:gd name="connsiteY13" fmla="*/ 6208613 h 6208613"/>
              <a:gd name="connsiteX14" fmla="*/ 3880780 w 5921064"/>
              <a:gd name="connsiteY14" fmla="*/ 5112569 h 6208613"/>
              <a:gd name="connsiteX15" fmla="*/ 2552943 w 5921064"/>
              <a:gd name="connsiteY15" fmla="*/ 5112569 h 6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21064" h="6208613">
                <a:moveTo>
                  <a:pt x="2968768" y="1839123"/>
                </a:moveTo>
                <a:lnTo>
                  <a:pt x="3541590" y="1839123"/>
                </a:lnTo>
                <a:lnTo>
                  <a:pt x="2137119" y="5463430"/>
                </a:lnTo>
                <a:lnTo>
                  <a:pt x="1564297" y="5463430"/>
                </a:lnTo>
                <a:close/>
                <a:moveTo>
                  <a:pt x="1816558" y="1312746"/>
                </a:moveTo>
                <a:lnTo>
                  <a:pt x="3081210" y="1312746"/>
                </a:lnTo>
                <a:lnTo>
                  <a:pt x="1264652" y="5989805"/>
                </a:lnTo>
                <a:lnTo>
                  <a:pt x="0" y="5989805"/>
                </a:lnTo>
                <a:close/>
                <a:moveTo>
                  <a:pt x="4538652" y="0"/>
                </a:moveTo>
                <a:lnTo>
                  <a:pt x="5921064" y="0"/>
                </a:lnTo>
                <a:lnTo>
                  <a:pt x="4917326" y="2584306"/>
                </a:lnTo>
                <a:lnTo>
                  <a:pt x="5433340" y="2584306"/>
                </a:lnTo>
                <a:lnTo>
                  <a:pt x="4028869" y="6208613"/>
                </a:lnTo>
                <a:lnTo>
                  <a:pt x="3456047" y="6208613"/>
                </a:lnTo>
                <a:lnTo>
                  <a:pt x="3880780" y="5112569"/>
                </a:lnTo>
                <a:lnTo>
                  <a:pt x="2552943" y="5112569"/>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MH_Entry_1"/>
          <p:cNvSpPr>
            <a:spLocks noChangeArrowheads="1"/>
          </p:cNvSpPr>
          <p:nvPr>
            <p:custDataLst>
              <p:tags r:id="rId3"/>
            </p:custDataLst>
          </p:nvPr>
        </p:nvSpPr>
        <p:spPr bwMode="auto">
          <a:xfrm flipH="1">
            <a:off x="6717371" y="4444886"/>
            <a:ext cx="5616659" cy="664797"/>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dist">
              <a:lnSpc>
                <a:spcPct val="120000"/>
              </a:lnSpc>
              <a:spcBef>
                <a:spcPct val="0"/>
              </a:spcBef>
              <a:buNone/>
            </a:pPr>
            <a:r>
              <a:rPr lang="zh-TW" altLang="en-US" sz="3600">
                <a:solidFill>
                  <a:schemeClr val="accent2"/>
                </a:solidFill>
                <a:latin typeface="Arial" panose="020B0604020202020204" pitchFamily="34" charset="0"/>
                <a:ea typeface="微软雅黑" panose="020B0503020204020204" pitchFamily="34" charset="-122"/>
                <a:sym typeface="Arial" panose="020B0604020202020204" pitchFamily="34" charset="0"/>
              </a:rPr>
              <a:t>升大學多元入學管道</a:t>
            </a:r>
            <a:endParaRPr lang="zh-TW" altLang="en-US" sz="3600"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val="2699605318"/>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占位符 13"/>
          <p:cNvSpPr txBox="1">
            <a:spLocks/>
          </p:cNvSpPr>
          <p:nvPr/>
        </p:nvSpPr>
        <p:spPr>
          <a:xfrm>
            <a:off x="1087677" y="62188"/>
            <a:ext cx="2829270"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000" dirty="0">
                <a:solidFill>
                  <a:schemeClr val="accent1"/>
                </a:solidFill>
                <a:latin typeface="微軟正黑體" panose="020B0604030504040204" pitchFamily="34" charset="-120"/>
                <a:ea typeface="微軟正黑體" panose="020B0604030504040204" pitchFamily="34" charset="-120"/>
              </a:rPr>
              <a:t>升大學多元入學方案</a:t>
            </a:r>
          </a:p>
        </p:txBody>
      </p:sp>
      <p:grpSp>
        <p:nvGrpSpPr>
          <p:cNvPr id="2" name="群組 1">
            <a:extLst>
              <a:ext uri="{FF2B5EF4-FFF2-40B4-BE49-F238E27FC236}">
                <a16:creationId xmlns:a16="http://schemas.microsoft.com/office/drawing/2014/main" id="{B296431D-D684-4070-9EFD-B1ADEA71DA94}"/>
              </a:ext>
            </a:extLst>
          </p:cNvPr>
          <p:cNvGrpSpPr/>
          <p:nvPr/>
        </p:nvGrpSpPr>
        <p:grpSpPr>
          <a:xfrm>
            <a:off x="3185424" y="629452"/>
            <a:ext cx="6443590" cy="5973745"/>
            <a:chOff x="3207579" y="629452"/>
            <a:chExt cx="6443590" cy="5973745"/>
          </a:xfrm>
        </p:grpSpPr>
        <p:sp>
          <p:nvSpPr>
            <p:cNvPr id="3" name="手繪多邊形: 圖案 2">
              <a:extLst>
                <a:ext uri="{FF2B5EF4-FFF2-40B4-BE49-F238E27FC236}">
                  <a16:creationId xmlns:a16="http://schemas.microsoft.com/office/drawing/2014/main" id="{C16CD2E9-9B88-4B7E-BCCA-E77C37ACF675}"/>
                </a:ext>
              </a:extLst>
            </p:cNvPr>
            <p:cNvSpPr/>
            <p:nvPr/>
          </p:nvSpPr>
          <p:spPr>
            <a:xfrm>
              <a:off x="3207579" y="629452"/>
              <a:ext cx="2684829" cy="1342414"/>
            </a:xfrm>
            <a:custGeom>
              <a:avLst/>
              <a:gdLst>
                <a:gd name="connsiteX0" fmla="*/ 0 w 2684829"/>
                <a:gd name="connsiteY0" fmla="*/ 134241 h 1342414"/>
                <a:gd name="connsiteX1" fmla="*/ 134241 w 2684829"/>
                <a:gd name="connsiteY1" fmla="*/ 0 h 1342414"/>
                <a:gd name="connsiteX2" fmla="*/ 2550588 w 2684829"/>
                <a:gd name="connsiteY2" fmla="*/ 0 h 1342414"/>
                <a:gd name="connsiteX3" fmla="*/ 2684829 w 2684829"/>
                <a:gd name="connsiteY3" fmla="*/ 134241 h 1342414"/>
                <a:gd name="connsiteX4" fmla="*/ 2684829 w 2684829"/>
                <a:gd name="connsiteY4" fmla="*/ 1208173 h 1342414"/>
                <a:gd name="connsiteX5" fmla="*/ 2550588 w 2684829"/>
                <a:gd name="connsiteY5" fmla="*/ 1342414 h 1342414"/>
                <a:gd name="connsiteX6" fmla="*/ 134241 w 2684829"/>
                <a:gd name="connsiteY6" fmla="*/ 1342414 h 1342414"/>
                <a:gd name="connsiteX7" fmla="*/ 0 w 2684829"/>
                <a:gd name="connsiteY7" fmla="*/ 1208173 h 1342414"/>
                <a:gd name="connsiteX8" fmla="*/ 0 w 2684829"/>
                <a:gd name="connsiteY8" fmla="*/ 134241 h 13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4829" h="1342414">
                  <a:moveTo>
                    <a:pt x="0" y="134241"/>
                  </a:moveTo>
                  <a:cubicBezTo>
                    <a:pt x="0" y="60102"/>
                    <a:pt x="60102" y="0"/>
                    <a:pt x="134241" y="0"/>
                  </a:cubicBezTo>
                  <a:lnTo>
                    <a:pt x="2550588" y="0"/>
                  </a:lnTo>
                  <a:cubicBezTo>
                    <a:pt x="2624727" y="0"/>
                    <a:pt x="2684829" y="60102"/>
                    <a:pt x="2684829" y="134241"/>
                  </a:cubicBezTo>
                  <a:lnTo>
                    <a:pt x="2684829" y="1208173"/>
                  </a:lnTo>
                  <a:cubicBezTo>
                    <a:pt x="2684829" y="1282312"/>
                    <a:pt x="2624727" y="1342414"/>
                    <a:pt x="2550588" y="1342414"/>
                  </a:cubicBezTo>
                  <a:lnTo>
                    <a:pt x="134241" y="1342414"/>
                  </a:lnTo>
                  <a:cubicBezTo>
                    <a:pt x="60102" y="1342414"/>
                    <a:pt x="0" y="1282312"/>
                    <a:pt x="0" y="1208173"/>
                  </a:cubicBezTo>
                  <a:lnTo>
                    <a:pt x="0" y="1342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73" tIns="60273" rIns="60273" bIns="60273" numCol="1" spcCol="1270" anchor="ctr" anchorCtr="0">
              <a:noAutofit/>
            </a:bodyPr>
            <a:lstStyle/>
            <a:p>
              <a:pPr lvl="0" algn="ctr" defTabSz="1466850">
                <a:lnSpc>
                  <a:spcPct val="90000"/>
                </a:lnSpc>
                <a:spcAft>
                  <a:spcPct val="35000"/>
                </a:spcAft>
              </a:pPr>
              <a:r>
                <a:rPr lang="zh-TW" altLang="en-US" sz="3300" dirty="0"/>
                <a:t>學測前放榜</a:t>
              </a:r>
              <a:endParaRPr lang="zh-TW" altLang="en-US" sz="3300" kern="1200" dirty="0"/>
            </a:p>
          </p:txBody>
        </p:sp>
        <p:sp>
          <p:nvSpPr>
            <p:cNvPr id="4" name="手繪多邊形: 圖案 3">
              <a:extLst>
                <a:ext uri="{FF2B5EF4-FFF2-40B4-BE49-F238E27FC236}">
                  <a16:creationId xmlns:a16="http://schemas.microsoft.com/office/drawing/2014/main" id="{9E4260F7-7379-4AAD-A0FB-7E12183DA5F6}"/>
                </a:ext>
              </a:extLst>
            </p:cNvPr>
            <p:cNvSpPr/>
            <p:nvPr/>
          </p:nvSpPr>
          <p:spPr>
            <a:xfrm>
              <a:off x="5892409" y="1280444"/>
              <a:ext cx="1073931" cy="40429"/>
            </a:xfrm>
            <a:custGeom>
              <a:avLst/>
              <a:gdLst>
                <a:gd name="connsiteX0" fmla="*/ 0 w 1073931"/>
                <a:gd name="connsiteY0" fmla="*/ 20214 h 40429"/>
                <a:gd name="connsiteX1" fmla="*/ 1073931 w 1073931"/>
                <a:gd name="connsiteY1" fmla="*/ 20214 h 40429"/>
              </a:gdLst>
              <a:ahLst/>
              <a:cxnLst>
                <a:cxn ang="0">
                  <a:pos x="connsiteX0" y="connsiteY0"/>
                </a:cxn>
                <a:cxn ang="0">
                  <a:pos x="connsiteX1" y="connsiteY1"/>
                </a:cxn>
              </a:cxnLst>
              <a:rect l="l" t="t" r="r" b="b"/>
              <a:pathLst>
                <a:path w="1073931" h="40429">
                  <a:moveTo>
                    <a:pt x="0" y="20214"/>
                  </a:moveTo>
                  <a:lnTo>
                    <a:pt x="1073931"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22817" tIns="-6633" rIns="522818" bIns="-6634" numCol="1" spcCol="1270" anchor="ctr" anchorCtr="0">
              <a:noAutofit/>
            </a:bodyPr>
            <a:lstStyle/>
            <a:p>
              <a:pPr marL="0" lvl="0" indent="0" algn="ctr" defTabSz="222250">
                <a:lnSpc>
                  <a:spcPct val="90000"/>
                </a:lnSpc>
                <a:spcBef>
                  <a:spcPct val="0"/>
                </a:spcBef>
                <a:spcAft>
                  <a:spcPct val="35000"/>
                </a:spcAft>
                <a:buNone/>
              </a:pPr>
              <a:endParaRPr lang="zh-TW" altLang="en-US" sz="500" kern="1200"/>
            </a:p>
          </p:txBody>
        </p:sp>
        <p:sp>
          <p:nvSpPr>
            <p:cNvPr id="5" name="手繪多邊形: 圖案 4">
              <a:extLst>
                <a:ext uri="{FF2B5EF4-FFF2-40B4-BE49-F238E27FC236}">
                  <a16:creationId xmlns:a16="http://schemas.microsoft.com/office/drawing/2014/main" id="{28FD79C2-8548-437C-80C2-C8CEC12CB94A}"/>
                </a:ext>
              </a:extLst>
            </p:cNvPr>
            <p:cNvSpPr/>
            <p:nvPr/>
          </p:nvSpPr>
          <p:spPr>
            <a:xfrm>
              <a:off x="6966340" y="629452"/>
              <a:ext cx="2684829" cy="1342414"/>
            </a:xfrm>
            <a:custGeom>
              <a:avLst/>
              <a:gdLst>
                <a:gd name="connsiteX0" fmla="*/ 0 w 2684829"/>
                <a:gd name="connsiteY0" fmla="*/ 134241 h 1342414"/>
                <a:gd name="connsiteX1" fmla="*/ 134241 w 2684829"/>
                <a:gd name="connsiteY1" fmla="*/ 0 h 1342414"/>
                <a:gd name="connsiteX2" fmla="*/ 2550588 w 2684829"/>
                <a:gd name="connsiteY2" fmla="*/ 0 h 1342414"/>
                <a:gd name="connsiteX3" fmla="*/ 2684829 w 2684829"/>
                <a:gd name="connsiteY3" fmla="*/ 134241 h 1342414"/>
                <a:gd name="connsiteX4" fmla="*/ 2684829 w 2684829"/>
                <a:gd name="connsiteY4" fmla="*/ 1208173 h 1342414"/>
                <a:gd name="connsiteX5" fmla="*/ 2550588 w 2684829"/>
                <a:gd name="connsiteY5" fmla="*/ 1342414 h 1342414"/>
                <a:gd name="connsiteX6" fmla="*/ 134241 w 2684829"/>
                <a:gd name="connsiteY6" fmla="*/ 1342414 h 1342414"/>
                <a:gd name="connsiteX7" fmla="*/ 0 w 2684829"/>
                <a:gd name="connsiteY7" fmla="*/ 1208173 h 1342414"/>
                <a:gd name="connsiteX8" fmla="*/ 0 w 2684829"/>
                <a:gd name="connsiteY8" fmla="*/ 134241 h 13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4829" h="1342414">
                  <a:moveTo>
                    <a:pt x="0" y="134241"/>
                  </a:moveTo>
                  <a:cubicBezTo>
                    <a:pt x="0" y="60102"/>
                    <a:pt x="60102" y="0"/>
                    <a:pt x="134241" y="0"/>
                  </a:cubicBezTo>
                  <a:lnTo>
                    <a:pt x="2550588" y="0"/>
                  </a:lnTo>
                  <a:cubicBezTo>
                    <a:pt x="2624727" y="0"/>
                    <a:pt x="2684829" y="60102"/>
                    <a:pt x="2684829" y="134241"/>
                  </a:cubicBezTo>
                  <a:lnTo>
                    <a:pt x="2684829" y="1208173"/>
                  </a:lnTo>
                  <a:cubicBezTo>
                    <a:pt x="2684829" y="1282312"/>
                    <a:pt x="2624727" y="1342414"/>
                    <a:pt x="2550588" y="1342414"/>
                  </a:cubicBezTo>
                  <a:lnTo>
                    <a:pt x="134241" y="1342414"/>
                  </a:lnTo>
                  <a:cubicBezTo>
                    <a:pt x="60102" y="1342414"/>
                    <a:pt x="0" y="1282312"/>
                    <a:pt x="0" y="1208173"/>
                  </a:cubicBezTo>
                  <a:lnTo>
                    <a:pt x="0" y="1342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73" tIns="60273" rIns="60273" bIns="60273" numCol="1" spcCol="1270" anchor="ctr" anchorCtr="0">
              <a:noAutofit/>
            </a:bodyPr>
            <a:lstStyle/>
            <a:p>
              <a:pPr algn="ctr" defTabSz="1466850">
                <a:lnSpc>
                  <a:spcPct val="90000"/>
                </a:lnSpc>
                <a:spcAft>
                  <a:spcPct val="35000"/>
                </a:spcAft>
              </a:pPr>
              <a:r>
                <a:rPr lang="zh-TW" altLang="en-US" sz="3300" dirty="0"/>
                <a:t>特殊選才入學</a:t>
              </a:r>
            </a:p>
          </p:txBody>
        </p:sp>
        <p:sp>
          <p:nvSpPr>
            <p:cNvPr id="10" name="手繪多邊形: 圖案 9">
              <a:extLst>
                <a:ext uri="{FF2B5EF4-FFF2-40B4-BE49-F238E27FC236}">
                  <a16:creationId xmlns:a16="http://schemas.microsoft.com/office/drawing/2014/main" id="{03330BAC-76CF-404E-B829-4FE95D8D95C1}"/>
                </a:ext>
              </a:extLst>
            </p:cNvPr>
            <p:cNvSpPr/>
            <p:nvPr/>
          </p:nvSpPr>
          <p:spPr>
            <a:xfrm>
              <a:off x="3207579" y="2945117"/>
              <a:ext cx="2684829" cy="1342414"/>
            </a:xfrm>
            <a:custGeom>
              <a:avLst/>
              <a:gdLst>
                <a:gd name="connsiteX0" fmla="*/ 0 w 2684829"/>
                <a:gd name="connsiteY0" fmla="*/ 134241 h 1342414"/>
                <a:gd name="connsiteX1" fmla="*/ 134241 w 2684829"/>
                <a:gd name="connsiteY1" fmla="*/ 0 h 1342414"/>
                <a:gd name="connsiteX2" fmla="*/ 2550588 w 2684829"/>
                <a:gd name="connsiteY2" fmla="*/ 0 h 1342414"/>
                <a:gd name="connsiteX3" fmla="*/ 2684829 w 2684829"/>
                <a:gd name="connsiteY3" fmla="*/ 134241 h 1342414"/>
                <a:gd name="connsiteX4" fmla="*/ 2684829 w 2684829"/>
                <a:gd name="connsiteY4" fmla="*/ 1208173 h 1342414"/>
                <a:gd name="connsiteX5" fmla="*/ 2550588 w 2684829"/>
                <a:gd name="connsiteY5" fmla="*/ 1342414 h 1342414"/>
                <a:gd name="connsiteX6" fmla="*/ 134241 w 2684829"/>
                <a:gd name="connsiteY6" fmla="*/ 1342414 h 1342414"/>
                <a:gd name="connsiteX7" fmla="*/ 0 w 2684829"/>
                <a:gd name="connsiteY7" fmla="*/ 1208173 h 1342414"/>
                <a:gd name="connsiteX8" fmla="*/ 0 w 2684829"/>
                <a:gd name="connsiteY8" fmla="*/ 134241 h 13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4829" h="1342414">
                  <a:moveTo>
                    <a:pt x="0" y="134241"/>
                  </a:moveTo>
                  <a:cubicBezTo>
                    <a:pt x="0" y="60102"/>
                    <a:pt x="60102" y="0"/>
                    <a:pt x="134241" y="0"/>
                  </a:cubicBezTo>
                  <a:lnTo>
                    <a:pt x="2550588" y="0"/>
                  </a:lnTo>
                  <a:cubicBezTo>
                    <a:pt x="2624727" y="0"/>
                    <a:pt x="2684829" y="60102"/>
                    <a:pt x="2684829" y="134241"/>
                  </a:cubicBezTo>
                  <a:lnTo>
                    <a:pt x="2684829" y="1208173"/>
                  </a:lnTo>
                  <a:cubicBezTo>
                    <a:pt x="2684829" y="1282312"/>
                    <a:pt x="2624727" y="1342414"/>
                    <a:pt x="2550588" y="1342414"/>
                  </a:cubicBezTo>
                  <a:lnTo>
                    <a:pt x="134241" y="1342414"/>
                  </a:lnTo>
                  <a:cubicBezTo>
                    <a:pt x="60102" y="1342414"/>
                    <a:pt x="0" y="1282312"/>
                    <a:pt x="0" y="1208173"/>
                  </a:cubicBezTo>
                  <a:lnTo>
                    <a:pt x="0" y="1342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73" tIns="60273" rIns="60273" bIns="60273"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學測</a:t>
              </a:r>
            </a:p>
          </p:txBody>
        </p:sp>
        <p:sp>
          <p:nvSpPr>
            <p:cNvPr id="12" name="手繪多邊形: 圖案 11">
              <a:extLst>
                <a:ext uri="{FF2B5EF4-FFF2-40B4-BE49-F238E27FC236}">
                  <a16:creationId xmlns:a16="http://schemas.microsoft.com/office/drawing/2014/main" id="{7F9E23A4-EF1E-4FF3-BDC4-07B5E95C392F}"/>
                </a:ext>
              </a:extLst>
            </p:cNvPr>
            <p:cNvSpPr/>
            <p:nvPr/>
          </p:nvSpPr>
          <p:spPr>
            <a:xfrm rot="19457599">
              <a:off x="5768099" y="3210165"/>
              <a:ext cx="1322551" cy="40429"/>
            </a:xfrm>
            <a:custGeom>
              <a:avLst/>
              <a:gdLst>
                <a:gd name="connsiteX0" fmla="*/ 0 w 1322551"/>
                <a:gd name="connsiteY0" fmla="*/ 20214 h 40429"/>
                <a:gd name="connsiteX1" fmla="*/ 1322551 w 1322551"/>
                <a:gd name="connsiteY1" fmla="*/ 20214 h 40429"/>
              </a:gdLst>
              <a:ahLst/>
              <a:cxnLst>
                <a:cxn ang="0">
                  <a:pos x="connsiteX0" y="connsiteY0"/>
                </a:cxn>
                <a:cxn ang="0">
                  <a:pos x="connsiteX1" y="connsiteY1"/>
                </a:cxn>
              </a:cxnLst>
              <a:rect l="l" t="t" r="r" b="b"/>
              <a:pathLst>
                <a:path w="1322551" h="40429">
                  <a:moveTo>
                    <a:pt x="0" y="20214"/>
                  </a:moveTo>
                  <a:lnTo>
                    <a:pt x="1322551"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40911" tIns="-12849" rIns="640912" bIns="-12850" numCol="1" spcCol="1270" anchor="ctr" anchorCtr="0">
              <a:noAutofit/>
            </a:bodyPr>
            <a:lstStyle/>
            <a:p>
              <a:pPr marL="0" lvl="0" indent="0" algn="ctr" defTabSz="222250">
                <a:lnSpc>
                  <a:spcPct val="90000"/>
                </a:lnSpc>
                <a:spcBef>
                  <a:spcPct val="0"/>
                </a:spcBef>
                <a:spcAft>
                  <a:spcPct val="35000"/>
                </a:spcAft>
                <a:buNone/>
              </a:pPr>
              <a:endParaRPr lang="zh-TW" altLang="en-US" sz="500" kern="1200"/>
            </a:p>
          </p:txBody>
        </p:sp>
        <p:sp>
          <p:nvSpPr>
            <p:cNvPr id="13" name="手繪多邊形: 圖案 12">
              <a:extLst>
                <a:ext uri="{FF2B5EF4-FFF2-40B4-BE49-F238E27FC236}">
                  <a16:creationId xmlns:a16="http://schemas.microsoft.com/office/drawing/2014/main" id="{29CBADF2-9BE0-44BB-86BB-2A47E74B978E}"/>
                </a:ext>
              </a:extLst>
            </p:cNvPr>
            <p:cNvSpPr/>
            <p:nvPr/>
          </p:nvSpPr>
          <p:spPr>
            <a:xfrm>
              <a:off x="6966340" y="2173229"/>
              <a:ext cx="2684829" cy="1342414"/>
            </a:xfrm>
            <a:custGeom>
              <a:avLst/>
              <a:gdLst>
                <a:gd name="connsiteX0" fmla="*/ 0 w 2684829"/>
                <a:gd name="connsiteY0" fmla="*/ 134241 h 1342414"/>
                <a:gd name="connsiteX1" fmla="*/ 134241 w 2684829"/>
                <a:gd name="connsiteY1" fmla="*/ 0 h 1342414"/>
                <a:gd name="connsiteX2" fmla="*/ 2550588 w 2684829"/>
                <a:gd name="connsiteY2" fmla="*/ 0 h 1342414"/>
                <a:gd name="connsiteX3" fmla="*/ 2684829 w 2684829"/>
                <a:gd name="connsiteY3" fmla="*/ 134241 h 1342414"/>
                <a:gd name="connsiteX4" fmla="*/ 2684829 w 2684829"/>
                <a:gd name="connsiteY4" fmla="*/ 1208173 h 1342414"/>
                <a:gd name="connsiteX5" fmla="*/ 2550588 w 2684829"/>
                <a:gd name="connsiteY5" fmla="*/ 1342414 h 1342414"/>
                <a:gd name="connsiteX6" fmla="*/ 134241 w 2684829"/>
                <a:gd name="connsiteY6" fmla="*/ 1342414 h 1342414"/>
                <a:gd name="connsiteX7" fmla="*/ 0 w 2684829"/>
                <a:gd name="connsiteY7" fmla="*/ 1208173 h 1342414"/>
                <a:gd name="connsiteX8" fmla="*/ 0 w 2684829"/>
                <a:gd name="connsiteY8" fmla="*/ 134241 h 13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4829" h="1342414">
                  <a:moveTo>
                    <a:pt x="0" y="134241"/>
                  </a:moveTo>
                  <a:cubicBezTo>
                    <a:pt x="0" y="60102"/>
                    <a:pt x="60102" y="0"/>
                    <a:pt x="134241" y="0"/>
                  </a:cubicBezTo>
                  <a:lnTo>
                    <a:pt x="2550588" y="0"/>
                  </a:lnTo>
                  <a:cubicBezTo>
                    <a:pt x="2624727" y="0"/>
                    <a:pt x="2684829" y="60102"/>
                    <a:pt x="2684829" y="134241"/>
                  </a:cubicBezTo>
                  <a:lnTo>
                    <a:pt x="2684829" y="1208173"/>
                  </a:lnTo>
                  <a:cubicBezTo>
                    <a:pt x="2684829" y="1282312"/>
                    <a:pt x="2624727" y="1342414"/>
                    <a:pt x="2550588" y="1342414"/>
                  </a:cubicBezTo>
                  <a:lnTo>
                    <a:pt x="134241" y="1342414"/>
                  </a:lnTo>
                  <a:cubicBezTo>
                    <a:pt x="60102" y="1342414"/>
                    <a:pt x="0" y="1282312"/>
                    <a:pt x="0" y="1208173"/>
                  </a:cubicBezTo>
                  <a:lnTo>
                    <a:pt x="0" y="1342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73" tIns="60273" rIns="60273" bIns="60273"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繁星入學</a:t>
              </a:r>
            </a:p>
          </p:txBody>
        </p:sp>
        <p:sp>
          <p:nvSpPr>
            <p:cNvPr id="14" name="手繪多邊形: 圖案 13">
              <a:extLst>
                <a:ext uri="{FF2B5EF4-FFF2-40B4-BE49-F238E27FC236}">
                  <a16:creationId xmlns:a16="http://schemas.microsoft.com/office/drawing/2014/main" id="{CD01D876-BE5A-4224-B256-F89C06075B10}"/>
                </a:ext>
              </a:extLst>
            </p:cNvPr>
            <p:cNvSpPr/>
            <p:nvPr/>
          </p:nvSpPr>
          <p:spPr>
            <a:xfrm rot="2142401">
              <a:off x="5756300" y="4036324"/>
              <a:ext cx="1322551" cy="40429"/>
            </a:xfrm>
            <a:custGeom>
              <a:avLst/>
              <a:gdLst>
                <a:gd name="connsiteX0" fmla="*/ 0 w 1322551"/>
                <a:gd name="connsiteY0" fmla="*/ 20214 h 40429"/>
                <a:gd name="connsiteX1" fmla="*/ 1322551 w 1322551"/>
                <a:gd name="connsiteY1" fmla="*/ 20214 h 40429"/>
              </a:gdLst>
              <a:ahLst/>
              <a:cxnLst>
                <a:cxn ang="0">
                  <a:pos x="connsiteX0" y="connsiteY0"/>
                </a:cxn>
                <a:cxn ang="0">
                  <a:pos x="connsiteX1" y="connsiteY1"/>
                </a:cxn>
              </a:cxnLst>
              <a:rect l="l" t="t" r="r" b="b"/>
              <a:pathLst>
                <a:path w="1322551" h="40429">
                  <a:moveTo>
                    <a:pt x="0" y="20214"/>
                  </a:moveTo>
                  <a:lnTo>
                    <a:pt x="1322551"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40912" tIns="-12850" rIns="640911" bIns="-12849" numCol="1" spcCol="1270" anchor="ctr" anchorCtr="0">
              <a:noAutofit/>
            </a:bodyPr>
            <a:lstStyle/>
            <a:p>
              <a:pPr marL="0" lvl="0" indent="0" algn="ctr" defTabSz="222250">
                <a:lnSpc>
                  <a:spcPct val="90000"/>
                </a:lnSpc>
                <a:spcBef>
                  <a:spcPct val="0"/>
                </a:spcBef>
                <a:spcAft>
                  <a:spcPct val="35000"/>
                </a:spcAft>
                <a:buNone/>
              </a:pPr>
              <a:endParaRPr lang="zh-TW" altLang="en-US" sz="500" kern="1200"/>
            </a:p>
          </p:txBody>
        </p:sp>
        <p:sp>
          <p:nvSpPr>
            <p:cNvPr id="15" name="手繪多邊形: 圖案 14">
              <a:extLst>
                <a:ext uri="{FF2B5EF4-FFF2-40B4-BE49-F238E27FC236}">
                  <a16:creationId xmlns:a16="http://schemas.microsoft.com/office/drawing/2014/main" id="{B2551850-1E23-4D56-BA70-CE1AA42A53BF}"/>
                </a:ext>
              </a:extLst>
            </p:cNvPr>
            <p:cNvSpPr/>
            <p:nvPr/>
          </p:nvSpPr>
          <p:spPr>
            <a:xfrm>
              <a:off x="6966340" y="3717006"/>
              <a:ext cx="2684829" cy="1342414"/>
            </a:xfrm>
            <a:custGeom>
              <a:avLst/>
              <a:gdLst>
                <a:gd name="connsiteX0" fmla="*/ 0 w 2684829"/>
                <a:gd name="connsiteY0" fmla="*/ 134241 h 1342414"/>
                <a:gd name="connsiteX1" fmla="*/ 134241 w 2684829"/>
                <a:gd name="connsiteY1" fmla="*/ 0 h 1342414"/>
                <a:gd name="connsiteX2" fmla="*/ 2550588 w 2684829"/>
                <a:gd name="connsiteY2" fmla="*/ 0 h 1342414"/>
                <a:gd name="connsiteX3" fmla="*/ 2684829 w 2684829"/>
                <a:gd name="connsiteY3" fmla="*/ 134241 h 1342414"/>
                <a:gd name="connsiteX4" fmla="*/ 2684829 w 2684829"/>
                <a:gd name="connsiteY4" fmla="*/ 1208173 h 1342414"/>
                <a:gd name="connsiteX5" fmla="*/ 2550588 w 2684829"/>
                <a:gd name="connsiteY5" fmla="*/ 1342414 h 1342414"/>
                <a:gd name="connsiteX6" fmla="*/ 134241 w 2684829"/>
                <a:gd name="connsiteY6" fmla="*/ 1342414 h 1342414"/>
                <a:gd name="connsiteX7" fmla="*/ 0 w 2684829"/>
                <a:gd name="connsiteY7" fmla="*/ 1208173 h 1342414"/>
                <a:gd name="connsiteX8" fmla="*/ 0 w 2684829"/>
                <a:gd name="connsiteY8" fmla="*/ 134241 h 13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4829" h="1342414">
                  <a:moveTo>
                    <a:pt x="0" y="134241"/>
                  </a:moveTo>
                  <a:cubicBezTo>
                    <a:pt x="0" y="60102"/>
                    <a:pt x="60102" y="0"/>
                    <a:pt x="134241" y="0"/>
                  </a:cubicBezTo>
                  <a:lnTo>
                    <a:pt x="2550588" y="0"/>
                  </a:lnTo>
                  <a:cubicBezTo>
                    <a:pt x="2624727" y="0"/>
                    <a:pt x="2684829" y="60102"/>
                    <a:pt x="2684829" y="134241"/>
                  </a:cubicBezTo>
                  <a:lnTo>
                    <a:pt x="2684829" y="1208173"/>
                  </a:lnTo>
                  <a:cubicBezTo>
                    <a:pt x="2684829" y="1282312"/>
                    <a:pt x="2624727" y="1342414"/>
                    <a:pt x="2550588" y="1342414"/>
                  </a:cubicBezTo>
                  <a:lnTo>
                    <a:pt x="134241" y="1342414"/>
                  </a:lnTo>
                  <a:cubicBezTo>
                    <a:pt x="60102" y="1342414"/>
                    <a:pt x="0" y="1282312"/>
                    <a:pt x="0" y="1208173"/>
                  </a:cubicBezTo>
                  <a:lnTo>
                    <a:pt x="0" y="1342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73" tIns="60273" rIns="60273" bIns="60273"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申請入學</a:t>
              </a:r>
            </a:p>
          </p:txBody>
        </p:sp>
        <p:sp>
          <p:nvSpPr>
            <p:cNvPr id="16" name="手繪多邊形: 圖案 15">
              <a:extLst>
                <a:ext uri="{FF2B5EF4-FFF2-40B4-BE49-F238E27FC236}">
                  <a16:creationId xmlns:a16="http://schemas.microsoft.com/office/drawing/2014/main" id="{E482A582-D8D0-46B5-9DC1-9386A68E3507}"/>
                </a:ext>
              </a:extLst>
            </p:cNvPr>
            <p:cNvSpPr/>
            <p:nvPr/>
          </p:nvSpPr>
          <p:spPr>
            <a:xfrm>
              <a:off x="3207579" y="5260783"/>
              <a:ext cx="2684829" cy="1342414"/>
            </a:xfrm>
            <a:custGeom>
              <a:avLst/>
              <a:gdLst>
                <a:gd name="connsiteX0" fmla="*/ 0 w 2684829"/>
                <a:gd name="connsiteY0" fmla="*/ 134241 h 1342414"/>
                <a:gd name="connsiteX1" fmla="*/ 134241 w 2684829"/>
                <a:gd name="connsiteY1" fmla="*/ 0 h 1342414"/>
                <a:gd name="connsiteX2" fmla="*/ 2550588 w 2684829"/>
                <a:gd name="connsiteY2" fmla="*/ 0 h 1342414"/>
                <a:gd name="connsiteX3" fmla="*/ 2684829 w 2684829"/>
                <a:gd name="connsiteY3" fmla="*/ 134241 h 1342414"/>
                <a:gd name="connsiteX4" fmla="*/ 2684829 w 2684829"/>
                <a:gd name="connsiteY4" fmla="*/ 1208173 h 1342414"/>
                <a:gd name="connsiteX5" fmla="*/ 2550588 w 2684829"/>
                <a:gd name="connsiteY5" fmla="*/ 1342414 h 1342414"/>
                <a:gd name="connsiteX6" fmla="*/ 134241 w 2684829"/>
                <a:gd name="connsiteY6" fmla="*/ 1342414 h 1342414"/>
                <a:gd name="connsiteX7" fmla="*/ 0 w 2684829"/>
                <a:gd name="connsiteY7" fmla="*/ 1208173 h 1342414"/>
                <a:gd name="connsiteX8" fmla="*/ 0 w 2684829"/>
                <a:gd name="connsiteY8" fmla="*/ 134241 h 13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4829" h="1342414">
                  <a:moveTo>
                    <a:pt x="0" y="134241"/>
                  </a:moveTo>
                  <a:cubicBezTo>
                    <a:pt x="0" y="60102"/>
                    <a:pt x="60102" y="0"/>
                    <a:pt x="134241" y="0"/>
                  </a:cubicBezTo>
                  <a:lnTo>
                    <a:pt x="2550588" y="0"/>
                  </a:lnTo>
                  <a:cubicBezTo>
                    <a:pt x="2624727" y="0"/>
                    <a:pt x="2684829" y="60102"/>
                    <a:pt x="2684829" y="134241"/>
                  </a:cubicBezTo>
                  <a:lnTo>
                    <a:pt x="2684829" y="1208173"/>
                  </a:lnTo>
                  <a:cubicBezTo>
                    <a:pt x="2684829" y="1282312"/>
                    <a:pt x="2624727" y="1342414"/>
                    <a:pt x="2550588" y="1342414"/>
                  </a:cubicBezTo>
                  <a:lnTo>
                    <a:pt x="134241" y="1342414"/>
                  </a:lnTo>
                  <a:cubicBezTo>
                    <a:pt x="60102" y="1342414"/>
                    <a:pt x="0" y="1282312"/>
                    <a:pt x="0" y="1208173"/>
                  </a:cubicBezTo>
                  <a:lnTo>
                    <a:pt x="0" y="1342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73" tIns="60273" rIns="60273" bIns="60273"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分科考試</a:t>
              </a:r>
              <a:endParaRPr lang="en-US" altLang="zh-TW" sz="3300" kern="1200" dirty="0"/>
            </a:p>
            <a:p>
              <a:pPr marL="0" lvl="0" indent="0" algn="ctr" defTabSz="1466850">
                <a:lnSpc>
                  <a:spcPct val="90000"/>
                </a:lnSpc>
                <a:spcBef>
                  <a:spcPct val="0"/>
                </a:spcBef>
                <a:spcAft>
                  <a:spcPct val="35000"/>
                </a:spcAft>
                <a:buNone/>
              </a:pPr>
              <a:r>
                <a:rPr lang="en-US" altLang="zh-TW" sz="3300" kern="1200" dirty="0"/>
                <a:t>(</a:t>
              </a:r>
              <a:r>
                <a:rPr lang="zh-TW" altLang="en-US" sz="3300" kern="1200" dirty="0"/>
                <a:t>指定考試</a:t>
              </a:r>
              <a:r>
                <a:rPr lang="en-US" altLang="zh-TW" sz="3300" kern="1200" dirty="0"/>
                <a:t>)</a:t>
              </a:r>
              <a:endParaRPr lang="zh-TW" altLang="en-US" sz="3300" kern="1200" dirty="0"/>
            </a:p>
          </p:txBody>
        </p:sp>
        <p:sp>
          <p:nvSpPr>
            <p:cNvPr id="17" name="手繪多邊形: 圖案 16">
              <a:extLst>
                <a:ext uri="{FF2B5EF4-FFF2-40B4-BE49-F238E27FC236}">
                  <a16:creationId xmlns:a16="http://schemas.microsoft.com/office/drawing/2014/main" id="{A0F408F0-FA92-4847-83B7-BC72675B40D9}"/>
                </a:ext>
              </a:extLst>
            </p:cNvPr>
            <p:cNvSpPr/>
            <p:nvPr/>
          </p:nvSpPr>
          <p:spPr>
            <a:xfrm>
              <a:off x="5892409" y="5911775"/>
              <a:ext cx="1073931" cy="40429"/>
            </a:xfrm>
            <a:custGeom>
              <a:avLst/>
              <a:gdLst>
                <a:gd name="connsiteX0" fmla="*/ 0 w 1073931"/>
                <a:gd name="connsiteY0" fmla="*/ 20214 h 40429"/>
                <a:gd name="connsiteX1" fmla="*/ 1073931 w 1073931"/>
                <a:gd name="connsiteY1" fmla="*/ 20214 h 40429"/>
              </a:gdLst>
              <a:ahLst/>
              <a:cxnLst>
                <a:cxn ang="0">
                  <a:pos x="connsiteX0" y="connsiteY0"/>
                </a:cxn>
                <a:cxn ang="0">
                  <a:pos x="connsiteX1" y="connsiteY1"/>
                </a:cxn>
              </a:cxnLst>
              <a:rect l="l" t="t" r="r" b="b"/>
              <a:pathLst>
                <a:path w="1073931" h="40429">
                  <a:moveTo>
                    <a:pt x="0" y="20214"/>
                  </a:moveTo>
                  <a:lnTo>
                    <a:pt x="1073931"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22817" tIns="-6633" rIns="522818" bIns="-6634" numCol="1" spcCol="1270" anchor="ctr" anchorCtr="0">
              <a:noAutofit/>
            </a:bodyPr>
            <a:lstStyle/>
            <a:p>
              <a:pPr marL="0" lvl="0" indent="0" algn="ctr" defTabSz="222250">
                <a:lnSpc>
                  <a:spcPct val="90000"/>
                </a:lnSpc>
                <a:spcBef>
                  <a:spcPct val="0"/>
                </a:spcBef>
                <a:spcAft>
                  <a:spcPct val="35000"/>
                </a:spcAft>
                <a:buNone/>
              </a:pPr>
              <a:endParaRPr lang="zh-TW" altLang="en-US" sz="500" kern="1200"/>
            </a:p>
          </p:txBody>
        </p:sp>
        <p:sp>
          <p:nvSpPr>
            <p:cNvPr id="18" name="手繪多邊形: 圖案 17">
              <a:extLst>
                <a:ext uri="{FF2B5EF4-FFF2-40B4-BE49-F238E27FC236}">
                  <a16:creationId xmlns:a16="http://schemas.microsoft.com/office/drawing/2014/main" id="{4064495A-F33D-49B8-A29F-5C355A4ECBC2}"/>
                </a:ext>
              </a:extLst>
            </p:cNvPr>
            <p:cNvSpPr/>
            <p:nvPr/>
          </p:nvSpPr>
          <p:spPr>
            <a:xfrm>
              <a:off x="6966340" y="5260783"/>
              <a:ext cx="2684829" cy="1342414"/>
            </a:xfrm>
            <a:custGeom>
              <a:avLst/>
              <a:gdLst>
                <a:gd name="connsiteX0" fmla="*/ 0 w 2684829"/>
                <a:gd name="connsiteY0" fmla="*/ 134241 h 1342414"/>
                <a:gd name="connsiteX1" fmla="*/ 134241 w 2684829"/>
                <a:gd name="connsiteY1" fmla="*/ 0 h 1342414"/>
                <a:gd name="connsiteX2" fmla="*/ 2550588 w 2684829"/>
                <a:gd name="connsiteY2" fmla="*/ 0 h 1342414"/>
                <a:gd name="connsiteX3" fmla="*/ 2684829 w 2684829"/>
                <a:gd name="connsiteY3" fmla="*/ 134241 h 1342414"/>
                <a:gd name="connsiteX4" fmla="*/ 2684829 w 2684829"/>
                <a:gd name="connsiteY4" fmla="*/ 1208173 h 1342414"/>
                <a:gd name="connsiteX5" fmla="*/ 2550588 w 2684829"/>
                <a:gd name="connsiteY5" fmla="*/ 1342414 h 1342414"/>
                <a:gd name="connsiteX6" fmla="*/ 134241 w 2684829"/>
                <a:gd name="connsiteY6" fmla="*/ 1342414 h 1342414"/>
                <a:gd name="connsiteX7" fmla="*/ 0 w 2684829"/>
                <a:gd name="connsiteY7" fmla="*/ 1208173 h 1342414"/>
                <a:gd name="connsiteX8" fmla="*/ 0 w 2684829"/>
                <a:gd name="connsiteY8" fmla="*/ 134241 h 13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4829" h="1342414">
                  <a:moveTo>
                    <a:pt x="0" y="134241"/>
                  </a:moveTo>
                  <a:cubicBezTo>
                    <a:pt x="0" y="60102"/>
                    <a:pt x="60102" y="0"/>
                    <a:pt x="134241" y="0"/>
                  </a:cubicBezTo>
                  <a:lnTo>
                    <a:pt x="2550588" y="0"/>
                  </a:lnTo>
                  <a:cubicBezTo>
                    <a:pt x="2624727" y="0"/>
                    <a:pt x="2684829" y="60102"/>
                    <a:pt x="2684829" y="134241"/>
                  </a:cubicBezTo>
                  <a:lnTo>
                    <a:pt x="2684829" y="1208173"/>
                  </a:lnTo>
                  <a:cubicBezTo>
                    <a:pt x="2684829" y="1282312"/>
                    <a:pt x="2624727" y="1342414"/>
                    <a:pt x="2550588" y="1342414"/>
                  </a:cubicBezTo>
                  <a:lnTo>
                    <a:pt x="134241" y="1342414"/>
                  </a:lnTo>
                  <a:cubicBezTo>
                    <a:pt x="60102" y="1342414"/>
                    <a:pt x="0" y="1282312"/>
                    <a:pt x="0" y="1208173"/>
                  </a:cubicBezTo>
                  <a:lnTo>
                    <a:pt x="0" y="1342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73" tIns="60273" rIns="60273" bIns="60273"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分發入學</a:t>
              </a:r>
            </a:p>
          </p:txBody>
        </p:sp>
      </p:grpSp>
      <p:sp>
        <p:nvSpPr>
          <p:cNvPr id="20" name="手繪多邊形: 圖案 19">
            <a:extLst>
              <a:ext uri="{FF2B5EF4-FFF2-40B4-BE49-F238E27FC236}">
                <a16:creationId xmlns:a16="http://schemas.microsoft.com/office/drawing/2014/main" id="{1345EF0A-5AC4-48D3-BB4F-E5EE88A09ECE}"/>
              </a:ext>
            </a:extLst>
          </p:cNvPr>
          <p:cNvSpPr/>
          <p:nvPr/>
        </p:nvSpPr>
        <p:spPr>
          <a:xfrm rot="3768986">
            <a:off x="5234297" y="3894546"/>
            <a:ext cx="2392689" cy="1896391"/>
          </a:xfrm>
          <a:custGeom>
            <a:avLst/>
            <a:gdLst>
              <a:gd name="connsiteX0" fmla="*/ 0 w 1322551"/>
              <a:gd name="connsiteY0" fmla="*/ 20214 h 40429"/>
              <a:gd name="connsiteX1" fmla="*/ 1322551 w 1322551"/>
              <a:gd name="connsiteY1" fmla="*/ 20214 h 40429"/>
            </a:gdLst>
            <a:ahLst/>
            <a:cxnLst>
              <a:cxn ang="0">
                <a:pos x="connsiteX0" y="connsiteY0"/>
              </a:cxn>
              <a:cxn ang="0">
                <a:pos x="connsiteX1" y="connsiteY1"/>
              </a:cxn>
            </a:cxnLst>
            <a:rect l="l" t="t" r="r" b="b"/>
            <a:pathLst>
              <a:path w="1322551" h="40429">
                <a:moveTo>
                  <a:pt x="0" y="20214"/>
                </a:moveTo>
                <a:lnTo>
                  <a:pt x="1322551"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40912" tIns="-12850" rIns="640911" bIns="-12849" numCol="1" spcCol="1270" anchor="ctr" anchorCtr="0">
            <a:noAutofit/>
          </a:bodyPr>
          <a:lstStyle/>
          <a:p>
            <a:pPr marL="0" lvl="0" indent="0" algn="ctr" defTabSz="222250">
              <a:lnSpc>
                <a:spcPct val="90000"/>
              </a:lnSpc>
              <a:spcBef>
                <a:spcPct val="0"/>
              </a:spcBef>
              <a:spcAft>
                <a:spcPct val="35000"/>
              </a:spcAft>
              <a:buNone/>
            </a:pPr>
            <a:endParaRPr lang="zh-TW" altLang="en-US" sz="500" kern="1200" dirty="0"/>
          </a:p>
        </p:txBody>
      </p:sp>
    </p:spTree>
    <p:extLst>
      <p:ext uri="{BB962C8B-B14F-4D97-AF65-F5344CB8AC3E}">
        <p14:creationId xmlns:p14="http://schemas.microsoft.com/office/powerpoint/2010/main" val="1886398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13"/>
          <p:cNvSpPr txBox="1">
            <a:spLocks/>
          </p:cNvSpPr>
          <p:nvPr/>
        </p:nvSpPr>
        <p:spPr>
          <a:xfrm>
            <a:off x="1087677" y="62188"/>
            <a:ext cx="2829270"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000" dirty="0">
                <a:solidFill>
                  <a:schemeClr val="accent1"/>
                </a:solidFill>
                <a:latin typeface="微軟正黑體" panose="020B0604030504040204" pitchFamily="34" charset="-120"/>
                <a:ea typeface="微軟正黑體" panose="020B0604030504040204" pitchFamily="34" charset="-120"/>
              </a:rPr>
              <a:t>大學多元入學管道</a:t>
            </a:r>
          </a:p>
        </p:txBody>
      </p:sp>
      <p:pic>
        <p:nvPicPr>
          <p:cNvPr id="4" name="圖片 3"/>
          <p:cNvPicPr>
            <a:picLocks noChangeAspect="1"/>
          </p:cNvPicPr>
          <p:nvPr/>
        </p:nvPicPr>
        <p:blipFill>
          <a:blip r:embed="rId2"/>
          <a:stretch>
            <a:fillRect/>
          </a:stretch>
        </p:blipFill>
        <p:spPr>
          <a:xfrm>
            <a:off x="884759" y="591989"/>
            <a:ext cx="10729192" cy="6035329"/>
          </a:xfrm>
          <a:prstGeom prst="rect">
            <a:avLst/>
          </a:prstGeom>
        </p:spPr>
      </p:pic>
    </p:spTree>
    <p:extLst>
      <p:ext uri="{BB962C8B-B14F-4D97-AF65-F5344CB8AC3E}">
        <p14:creationId xmlns:p14="http://schemas.microsoft.com/office/powerpoint/2010/main" val="3659297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13"/>
          <p:cNvSpPr txBox="1">
            <a:spLocks/>
          </p:cNvSpPr>
          <p:nvPr/>
        </p:nvSpPr>
        <p:spPr>
          <a:xfrm>
            <a:off x="1087677" y="62188"/>
            <a:ext cx="2829270"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000" dirty="0">
                <a:solidFill>
                  <a:schemeClr val="accent1"/>
                </a:solidFill>
                <a:latin typeface="微軟正黑體" panose="020B0604030504040204" pitchFamily="34" charset="-120"/>
                <a:ea typeface="微軟正黑體" panose="020B0604030504040204" pitchFamily="34" charset="-120"/>
              </a:rPr>
              <a:t>大學多元入學管道</a:t>
            </a:r>
          </a:p>
        </p:txBody>
      </p:sp>
      <p:pic>
        <p:nvPicPr>
          <p:cNvPr id="2" name="圖片 1"/>
          <p:cNvPicPr>
            <a:picLocks noChangeAspect="1"/>
          </p:cNvPicPr>
          <p:nvPr/>
        </p:nvPicPr>
        <p:blipFill>
          <a:blip r:embed="rId2"/>
          <a:stretch>
            <a:fillRect/>
          </a:stretch>
        </p:blipFill>
        <p:spPr>
          <a:xfrm>
            <a:off x="2521692" y="591989"/>
            <a:ext cx="7704856" cy="6004691"/>
          </a:xfrm>
          <a:prstGeom prst="rect">
            <a:avLst/>
          </a:prstGeom>
        </p:spPr>
      </p:pic>
    </p:spTree>
    <p:extLst>
      <p:ext uri="{BB962C8B-B14F-4D97-AF65-F5344CB8AC3E}">
        <p14:creationId xmlns:p14="http://schemas.microsoft.com/office/powerpoint/2010/main" val="4048233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13"/>
          <p:cNvSpPr txBox="1">
            <a:spLocks/>
          </p:cNvSpPr>
          <p:nvPr/>
        </p:nvSpPr>
        <p:spPr>
          <a:xfrm>
            <a:off x="1087677" y="62188"/>
            <a:ext cx="2829270"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000" dirty="0">
                <a:solidFill>
                  <a:schemeClr val="accent1"/>
                </a:solidFill>
                <a:latin typeface="微軟正黑體" panose="020B0604030504040204" pitchFamily="34" charset="-120"/>
                <a:ea typeface="微軟正黑體" panose="020B0604030504040204" pitchFamily="34" charset="-120"/>
              </a:rPr>
              <a:t>大學多元入學管道</a:t>
            </a:r>
          </a:p>
        </p:txBody>
      </p:sp>
      <p:pic>
        <p:nvPicPr>
          <p:cNvPr id="3" name="圖片 2"/>
          <p:cNvPicPr>
            <a:picLocks noChangeAspect="1"/>
          </p:cNvPicPr>
          <p:nvPr/>
        </p:nvPicPr>
        <p:blipFill>
          <a:blip r:embed="rId2"/>
          <a:stretch>
            <a:fillRect/>
          </a:stretch>
        </p:blipFill>
        <p:spPr>
          <a:xfrm>
            <a:off x="3044999" y="375965"/>
            <a:ext cx="6480720" cy="6285005"/>
          </a:xfrm>
          <a:prstGeom prst="rect">
            <a:avLst/>
          </a:prstGeom>
        </p:spPr>
      </p:pic>
    </p:spTree>
    <p:extLst>
      <p:ext uri="{BB962C8B-B14F-4D97-AF65-F5344CB8AC3E}">
        <p14:creationId xmlns:p14="http://schemas.microsoft.com/office/powerpoint/2010/main" val="4219124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13"/>
          <p:cNvSpPr txBox="1">
            <a:spLocks/>
          </p:cNvSpPr>
          <p:nvPr/>
        </p:nvSpPr>
        <p:spPr>
          <a:xfrm>
            <a:off x="1087677" y="62188"/>
            <a:ext cx="2829270"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000" dirty="0">
                <a:solidFill>
                  <a:schemeClr val="accent1"/>
                </a:solidFill>
                <a:latin typeface="微軟正黑體" panose="020B0604030504040204" pitchFamily="34" charset="-120"/>
                <a:ea typeface="微軟正黑體" panose="020B0604030504040204" pitchFamily="34" charset="-120"/>
              </a:rPr>
              <a:t>大學多元入學管道</a:t>
            </a:r>
          </a:p>
        </p:txBody>
      </p:sp>
      <p:pic>
        <p:nvPicPr>
          <p:cNvPr id="4" name="圖片 3"/>
          <p:cNvPicPr>
            <a:picLocks noChangeAspect="1"/>
          </p:cNvPicPr>
          <p:nvPr/>
        </p:nvPicPr>
        <p:blipFill>
          <a:blip r:embed="rId2"/>
          <a:stretch>
            <a:fillRect/>
          </a:stretch>
        </p:blipFill>
        <p:spPr>
          <a:xfrm>
            <a:off x="1244799" y="437437"/>
            <a:ext cx="10076708" cy="5987046"/>
          </a:xfrm>
          <a:prstGeom prst="rect">
            <a:avLst/>
          </a:prstGeom>
        </p:spPr>
      </p:pic>
    </p:spTree>
    <p:extLst>
      <p:ext uri="{BB962C8B-B14F-4D97-AF65-F5344CB8AC3E}">
        <p14:creationId xmlns:p14="http://schemas.microsoft.com/office/powerpoint/2010/main" val="1661215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文本占位符 13"/>
          <p:cNvSpPr txBox="1">
            <a:spLocks/>
          </p:cNvSpPr>
          <p:nvPr/>
        </p:nvSpPr>
        <p:spPr>
          <a:xfrm>
            <a:off x="1087677" y="62188"/>
            <a:ext cx="3397482"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000" dirty="0">
                <a:solidFill>
                  <a:schemeClr val="accent1"/>
                </a:solidFill>
                <a:latin typeface="微軟正黑體" panose="020B0604030504040204" pitchFamily="34" charset="-120"/>
                <a:ea typeface="微軟正黑體" panose="020B0604030504040204" pitchFamily="34" charset="-120"/>
              </a:rPr>
              <a:t>各項考試與入學管道的關係</a:t>
            </a:r>
          </a:p>
        </p:txBody>
      </p:sp>
      <p:pic>
        <p:nvPicPr>
          <p:cNvPr id="78" name="圖片 77"/>
          <p:cNvPicPr>
            <a:picLocks noChangeAspect="1"/>
          </p:cNvPicPr>
          <p:nvPr/>
        </p:nvPicPr>
        <p:blipFill>
          <a:blip r:embed="rId2"/>
          <a:stretch>
            <a:fillRect/>
          </a:stretch>
        </p:blipFill>
        <p:spPr>
          <a:xfrm>
            <a:off x="1892871" y="952029"/>
            <a:ext cx="9056167" cy="4392488"/>
          </a:xfrm>
          <a:prstGeom prst="rect">
            <a:avLst/>
          </a:prstGeom>
        </p:spPr>
      </p:pic>
    </p:spTree>
    <p:extLst>
      <p:ext uri="{BB962C8B-B14F-4D97-AF65-F5344CB8AC3E}">
        <p14:creationId xmlns:p14="http://schemas.microsoft.com/office/powerpoint/2010/main" val="3229049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261024" y="591989"/>
            <a:ext cx="7336638" cy="3539430"/>
          </a:xfrm>
          <a:prstGeom prst="rect">
            <a:avLst/>
          </a:prstGeom>
        </p:spPr>
        <p:txBody>
          <a:bodyPr wrap="square">
            <a:spAutoFit/>
          </a:bodyPr>
          <a:lstStyle/>
          <a:p>
            <a:pPr marL="342900" indent="-342900">
              <a:buFont typeface="Wingdings" panose="05000000000000000000" pitchFamily="2" charset="2"/>
              <a:buChar char="u"/>
            </a:pPr>
            <a:r>
              <a:rPr lang="zh-TW" altLang="en-US" sz="2800" dirty="0">
                <a:solidFill>
                  <a:schemeClr val="bg1"/>
                </a:solidFill>
                <a:latin typeface="微軟正黑體" panose="020B0604030504040204" pitchFamily="34" charset="-120"/>
                <a:ea typeface="微軟正黑體" panose="020B0604030504040204" pitchFamily="34" charset="-120"/>
              </a:rPr>
              <a:t>實驗班課程協同教學</a:t>
            </a:r>
            <a:endParaRPr lang="en-US" altLang="zh-TW" sz="2800" dirty="0">
              <a:solidFill>
                <a:schemeClr val="bg1"/>
              </a:solidFill>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u"/>
            </a:pPr>
            <a:r>
              <a:rPr lang="zh-TW" altLang="zh-TW" sz="2800" dirty="0">
                <a:solidFill>
                  <a:schemeClr val="bg1"/>
                </a:solidFill>
                <a:latin typeface="微軟正黑體" panose="020B0604030504040204" pitchFamily="34" charset="-120"/>
                <a:ea typeface="微軟正黑體" panose="020B0604030504040204" pitchFamily="34" charset="-120"/>
              </a:rPr>
              <a:t>開設彈性學習時間（充實增廣教學）課程</a:t>
            </a:r>
            <a:endParaRPr lang="en-US" altLang="zh-TW" sz="2800" dirty="0">
              <a:solidFill>
                <a:schemeClr val="bg1"/>
              </a:solidFill>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u"/>
            </a:pPr>
            <a:r>
              <a:rPr lang="zh-TW" altLang="en-US" sz="2800" dirty="0">
                <a:solidFill>
                  <a:schemeClr val="bg1"/>
                </a:solidFill>
                <a:latin typeface="微軟正黑體" panose="020B0604030504040204" pitchFamily="34" charset="-120"/>
                <a:ea typeface="微軟正黑體" panose="020B0604030504040204" pitchFamily="34" charset="-120"/>
              </a:rPr>
              <a:t>彈性學習（學校特色活動）與團體活動諮詢服務</a:t>
            </a:r>
            <a:endParaRPr lang="en-US" altLang="zh-TW" sz="2800" dirty="0">
              <a:solidFill>
                <a:schemeClr val="bg1"/>
              </a:solidFill>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u"/>
            </a:pPr>
            <a:r>
              <a:rPr lang="zh-TW" altLang="en-US" sz="2800" dirty="0">
                <a:solidFill>
                  <a:schemeClr val="bg1"/>
                </a:solidFill>
                <a:latin typeface="微軟正黑體" panose="020B0604030504040204" pitchFamily="34" charset="-120"/>
                <a:ea typeface="微軟正黑體" panose="020B0604030504040204" pitchFamily="34" charset="-120"/>
              </a:rPr>
              <a:t>運作雙語教學專業成長社群</a:t>
            </a:r>
            <a:endParaRPr lang="en-US" altLang="zh-TW" sz="2800" dirty="0">
              <a:solidFill>
                <a:schemeClr val="bg1"/>
              </a:solidFill>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u"/>
            </a:pPr>
            <a:r>
              <a:rPr lang="zh-TW" altLang="en-US" sz="2800" dirty="0">
                <a:solidFill>
                  <a:schemeClr val="bg1"/>
                </a:solidFill>
                <a:latin typeface="微軟正黑體" panose="020B0604030504040204" pitchFamily="34" charset="-120"/>
                <a:ea typeface="微軟正黑體" panose="020B0604030504040204" pitchFamily="34" charset="-120"/>
              </a:rPr>
              <a:t>協助辦理雙語教師增能研習</a:t>
            </a:r>
            <a:endParaRPr lang="en-US" altLang="zh-TW" sz="2800" dirty="0">
              <a:solidFill>
                <a:schemeClr val="bg1"/>
              </a:solidFill>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u"/>
            </a:pPr>
            <a:r>
              <a:rPr lang="zh-TW" altLang="en-US" sz="2800" dirty="0">
                <a:solidFill>
                  <a:schemeClr val="bg1"/>
                </a:solidFill>
                <a:latin typeface="微軟正黑體" panose="020B0604030504040204" pitchFamily="34" charset="-120"/>
                <a:ea typeface="微軟正黑體" panose="020B0604030504040204" pitchFamily="34" charset="-120"/>
              </a:rPr>
              <a:t>指導語文競賽活動</a:t>
            </a:r>
            <a:endParaRPr lang="en-US" altLang="zh-TW" sz="2800" dirty="0">
              <a:solidFill>
                <a:schemeClr val="bg1"/>
              </a:solidFill>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u"/>
            </a:pPr>
            <a:r>
              <a:rPr lang="zh-TW" altLang="en-US" sz="2800" dirty="0">
                <a:solidFill>
                  <a:schemeClr val="bg1"/>
                </a:solidFill>
                <a:latin typeface="微軟正黑體" panose="020B0604030504040204" pitchFamily="34" charset="-120"/>
                <a:ea typeface="微軟正黑體" panose="020B0604030504040204" pitchFamily="34" charset="-120"/>
              </a:rPr>
              <a:t>協助規劃英語學習環境</a:t>
            </a:r>
            <a:endParaRPr lang="en-US" altLang="zh-TW" sz="2800" dirty="0">
              <a:solidFill>
                <a:schemeClr val="bg1"/>
              </a:solidFill>
              <a:latin typeface="微軟正黑體" panose="020B0604030504040204" pitchFamily="34" charset="-120"/>
              <a:ea typeface="微軟正黑體" panose="020B0604030504040204" pitchFamily="34" charset="-120"/>
            </a:endParaRPr>
          </a:p>
        </p:txBody>
      </p:sp>
      <p:graphicFrame>
        <p:nvGraphicFramePr>
          <p:cNvPr id="12" name="表格 11"/>
          <p:cNvGraphicFramePr>
            <a:graphicFrameLocks noGrp="1"/>
          </p:cNvGraphicFramePr>
          <p:nvPr>
            <p:extLst>
              <p:ext uri="{D42A27DB-BD31-4B8C-83A1-F6EECF244321}">
                <p14:modId xmlns:p14="http://schemas.microsoft.com/office/powerpoint/2010/main" val="85954033"/>
              </p:ext>
            </p:extLst>
          </p:nvPr>
        </p:nvGraphicFramePr>
        <p:xfrm>
          <a:off x="1172791" y="663997"/>
          <a:ext cx="10009113" cy="5616625"/>
        </p:xfrm>
        <a:graphic>
          <a:graphicData uri="http://schemas.openxmlformats.org/drawingml/2006/table">
            <a:tbl>
              <a:tblPr firstRow="1" firstCol="1" bandRow="1">
                <a:tableStyleId>{00A15C55-8517-42AA-B614-E9B94910E393}</a:tableStyleId>
              </a:tblPr>
              <a:tblGrid>
                <a:gridCol w="3389436">
                  <a:extLst>
                    <a:ext uri="{9D8B030D-6E8A-4147-A177-3AD203B41FA5}">
                      <a16:colId xmlns:a16="http://schemas.microsoft.com/office/drawing/2014/main" val="20000"/>
                    </a:ext>
                  </a:extLst>
                </a:gridCol>
                <a:gridCol w="2259624">
                  <a:extLst>
                    <a:ext uri="{9D8B030D-6E8A-4147-A177-3AD203B41FA5}">
                      <a16:colId xmlns:a16="http://schemas.microsoft.com/office/drawing/2014/main" val="20001"/>
                    </a:ext>
                  </a:extLst>
                </a:gridCol>
                <a:gridCol w="2259624">
                  <a:extLst>
                    <a:ext uri="{9D8B030D-6E8A-4147-A177-3AD203B41FA5}">
                      <a16:colId xmlns:a16="http://schemas.microsoft.com/office/drawing/2014/main" val="1978456025"/>
                    </a:ext>
                  </a:extLst>
                </a:gridCol>
                <a:gridCol w="2100429">
                  <a:extLst>
                    <a:ext uri="{9D8B030D-6E8A-4147-A177-3AD203B41FA5}">
                      <a16:colId xmlns:a16="http://schemas.microsoft.com/office/drawing/2014/main" val="20002"/>
                    </a:ext>
                  </a:extLst>
                </a:gridCol>
              </a:tblGrid>
              <a:tr h="1036066">
                <a:tc rowSpan="2">
                  <a:txBody>
                    <a:bodyPr/>
                    <a:lstStyle/>
                    <a:p>
                      <a:pPr algn="ctr">
                        <a:lnSpc>
                          <a:spcPts val="2500"/>
                        </a:lnSpc>
                        <a:spcAft>
                          <a:spcPts val="0"/>
                        </a:spcAft>
                      </a:pPr>
                      <a:r>
                        <a:rPr lang="zh-TW" sz="2800" kern="100" dirty="0">
                          <a:effectLst/>
                          <a:uFillTx/>
                          <a:latin typeface="微軟正黑體" panose="020B0604030504040204" pitchFamily="34" charset="-120"/>
                          <a:ea typeface="微軟正黑體" panose="020B0604030504040204" pitchFamily="34" charset="-120"/>
                        </a:rPr>
                        <a:t>招生參考資料</a:t>
                      </a:r>
                      <a:endParaRPr lang="zh-TW"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gridSpan="3">
                  <a:txBody>
                    <a:bodyPr/>
                    <a:lstStyle/>
                    <a:p>
                      <a:pPr algn="ctr">
                        <a:lnSpc>
                          <a:spcPts val="2500"/>
                        </a:lnSpc>
                        <a:spcAft>
                          <a:spcPts val="0"/>
                        </a:spcAft>
                      </a:pPr>
                      <a:r>
                        <a:rPr lang="zh-TW" sz="2800" kern="100">
                          <a:effectLst/>
                          <a:uFillTx/>
                          <a:latin typeface="微軟正黑體" panose="020B0604030504040204" pitchFamily="34" charset="-120"/>
                          <a:ea typeface="微軟正黑體" panose="020B0604030504040204" pitchFamily="34" charset="-120"/>
                        </a:rPr>
                        <a:t>主要管道參採項目</a:t>
                      </a:r>
                      <a:endParaRPr lang="zh-TW" sz="2800" kern="10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hMerge="1">
                  <a:txBody>
                    <a:bodyPr/>
                    <a:lstStyle/>
                    <a:p>
                      <a:endParaRPr lang="zh-TW" altLang="en-US"/>
                    </a:p>
                  </a:txBody>
                  <a:tcPr/>
                </a:tc>
                <a:tc hMerge="1">
                  <a:txBody>
                    <a:bodyPr/>
                    <a:lstStyle/>
                    <a:p>
                      <a:endParaRPr lang="zh-TW" altLang="en-US">
                        <a:uFillTx/>
                      </a:endParaRPr>
                    </a:p>
                  </a:txBody>
                  <a:tcPr/>
                </a:tc>
                <a:extLst>
                  <a:ext uri="{0D108BD9-81ED-4DB2-BD59-A6C34878D82A}">
                    <a16:rowId xmlns:a16="http://schemas.microsoft.com/office/drawing/2014/main" val="10000"/>
                  </a:ext>
                </a:extLst>
              </a:tr>
              <a:tr h="1108074">
                <a:tc vMerge="1">
                  <a:txBody>
                    <a:bodyPr/>
                    <a:lstStyle/>
                    <a:p>
                      <a:endParaRPr lang="zh-TW" altLang="en-US">
                        <a:uFillTx/>
                      </a:endParaRPr>
                    </a:p>
                  </a:txBody>
                  <a:tcPr/>
                </a:tc>
                <a:tc>
                  <a:txBody>
                    <a:bodyPr/>
                    <a:lstStyle/>
                    <a:p>
                      <a:pPr algn="ctr"/>
                      <a:r>
                        <a:rPr lang="zh-TW" altLang="en-US" sz="2800" kern="100" dirty="0">
                          <a:solidFill>
                            <a:schemeClr val="dk1"/>
                          </a:solidFill>
                          <a:effectLst/>
                          <a:uFillTx/>
                          <a:latin typeface="微軟正黑體" panose="020B0604030504040204" pitchFamily="34" charset="-120"/>
                          <a:ea typeface="微軟正黑體" panose="020B0604030504040204" pitchFamily="34" charset="-120"/>
                          <a:cs typeface="+mn-cs"/>
                        </a:rPr>
                        <a:t>繁星入學</a:t>
                      </a:r>
                    </a:p>
                  </a:txBody>
                  <a:tcPr marL="68580" marR="68580" marT="0" marB="0" anchor="ctr"/>
                </a:tc>
                <a:tc>
                  <a:txBody>
                    <a:bodyPr/>
                    <a:lstStyle/>
                    <a:p>
                      <a:pPr algn="ctr">
                        <a:lnSpc>
                          <a:spcPts val="2500"/>
                        </a:lnSpc>
                        <a:spcAft>
                          <a:spcPts val="0"/>
                        </a:spcAft>
                      </a:pPr>
                      <a:r>
                        <a:rPr lang="zh-TW" sz="2800" kern="100" dirty="0">
                          <a:effectLst/>
                          <a:uFillTx/>
                          <a:latin typeface="微軟正黑體" panose="020B0604030504040204" pitchFamily="34" charset="-120"/>
                          <a:ea typeface="微軟正黑體" panose="020B0604030504040204" pitchFamily="34" charset="-120"/>
                        </a:rPr>
                        <a:t>申請入學</a:t>
                      </a:r>
                      <a:endParaRPr lang="zh-TW"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2500"/>
                        </a:lnSpc>
                        <a:spcAft>
                          <a:spcPts val="0"/>
                        </a:spcAft>
                      </a:pPr>
                      <a:r>
                        <a:rPr lang="zh-TW" sz="2800" kern="100" dirty="0">
                          <a:effectLst/>
                          <a:uFillTx/>
                          <a:latin typeface="微軟正黑體" panose="020B0604030504040204" pitchFamily="34" charset="-120"/>
                          <a:ea typeface="微軟正黑體" panose="020B0604030504040204" pitchFamily="34" charset="-120"/>
                        </a:rPr>
                        <a:t>分發入學</a:t>
                      </a:r>
                      <a:endParaRPr lang="zh-TW"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108074">
                <a:tc>
                  <a:txBody>
                    <a:bodyPr/>
                    <a:lstStyle/>
                    <a:p>
                      <a:pPr algn="ctr">
                        <a:lnSpc>
                          <a:spcPts val="2500"/>
                        </a:lnSpc>
                        <a:spcAft>
                          <a:spcPts val="0"/>
                        </a:spcAft>
                      </a:pPr>
                      <a:r>
                        <a:rPr lang="zh-TW" sz="2800" kern="100" dirty="0">
                          <a:effectLst/>
                          <a:uFillTx/>
                          <a:latin typeface="微軟正黑體" panose="020B0604030504040204" pitchFamily="34" charset="-120"/>
                          <a:ea typeface="微軟正黑體" panose="020B0604030504040204" pitchFamily="34" charset="-120"/>
                        </a:rPr>
                        <a:t>學科能力測驗（X）</a:t>
                      </a:r>
                      <a:endParaRPr lang="zh-TW"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r>
                        <a:rPr lang="zh-TW" altLang="en-US" sz="2800" kern="100" dirty="0">
                          <a:solidFill>
                            <a:schemeClr val="dk1"/>
                          </a:solidFill>
                          <a:effectLst/>
                          <a:uFillTx/>
                          <a:latin typeface="微軟正黑體" panose="020B0604030504040204" pitchFamily="34" charset="-120"/>
                          <a:ea typeface="微軟正黑體" panose="020B0604030504040204" pitchFamily="34" charset="-120"/>
                          <a:cs typeface="+mn-cs"/>
                        </a:rPr>
                        <a:t>參採</a:t>
                      </a:r>
                    </a:p>
                  </a:txBody>
                  <a:tcPr marL="68580" marR="68580" marT="0" marB="0" anchor="ctr"/>
                </a:tc>
                <a:tc>
                  <a:txBody>
                    <a:bodyPr/>
                    <a:lstStyle/>
                    <a:p>
                      <a:pPr algn="ctr">
                        <a:lnSpc>
                          <a:spcPts val="2500"/>
                        </a:lnSpc>
                        <a:spcAft>
                          <a:spcPts val="0"/>
                        </a:spcAft>
                      </a:pPr>
                      <a:r>
                        <a:rPr lang="zh-TW" sz="2800" kern="100" dirty="0">
                          <a:effectLst/>
                          <a:uFillTx/>
                          <a:latin typeface="微軟正黑體" panose="020B0604030504040204" pitchFamily="34" charset="-120"/>
                          <a:ea typeface="微軟正黑體" panose="020B0604030504040204" pitchFamily="34" charset="-120"/>
                        </a:rPr>
                        <a:t>參採</a:t>
                      </a:r>
                      <a:endParaRPr lang="zh-TW"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2500"/>
                        </a:lnSpc>
                        <a:spcAft>
                          <a:spcPts val="0"/>
                        </a:spcAft>
                      </a:pPr>
                      <a:r>
                        <a:rPr lang="zh-TW" sz="2800" kern="100">
                          <a:effectLst/>
                          <a:uFillTx/>
                          <a:latin typeface="微軟正黑體" panose="020B0604030504040204" pitchFamily="34" charset="-120"/>
                          <a:ea typeface="微軟正黑體" panose="020B0604030504040204" pitchFamily="34" charset="-120"/>
                        </a:rPr>
                        <a:t>參採</a:t>
                      </a:r>
                      <a:endParaRPr lang="zh-TW" sz="2800" kern="10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108074">
                <a:tc>
                  <a:txBody>
                    <a:bodyPr/>
                    <a:lstStyle/>
                    <a:p>
                      <a:pPr algn="ctr">
                        <a:lnSpc>
                          <a:spcPts val="2500"/>
                        </a:lnSpc>
                        <a:spcAft>
                          <a:spcPts val="0"/>
                        </a:spcAft>
                      </a:pPr>
                      <a:r>
                        <a:rPr lang="zh-TW" sz="2800" kern="100" dirty="0">
                          <a:effectLst/>
                          <a:uFillTx/>
                          <a:latin typeface="微軟正黑體" panose="020B0604030504040204" pitchFamily="34" charset="-120"/>
                          <a:ea typeface="微軟正黑體" panose="020B0604030504040204" pitchFamily="34" charset="-120"/>
                        </a:rPr>
                        <a:t>分科測驗（Y）</a:t>
                      </a:r>
                      <a:endParaRPr lang="zh-TW"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altLang="zh-TW" sz="2800" b="0" i="0" u="none" strike="noStrike" kern="1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2800" b="0" i="0" u="none" strike="noStrike" kern="1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2500"/>
                        </a:lnSpc>
                        <a:spcAft>
                          <a:spcPts val="0"/>
                        </a:spcAft>
                      </a:pPr>
                      <a:r>
                        <a:rPr lang="zh-TW" sz="2800" kern="100" dirty="0">
                          <a:effectLst/>
                          <a:uFillTx/>
                          <a:latin typeface="微軟正黑體" panose="020B0604030504040204" pitchFamily="34" charset="-120"/>
                          <a:ea typeface="微軟正黑體" panose="020B0604030504040204" pitchFamily="34" charset="-120"/>
                        </a:rPr>
                        <a:t>------</a:t>
                      </a:r>
                      <a:endParaRPr lang="zh-TW"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2500"/>
                        </a:lnSpc>
                        <a:spcAft>
                          <a:spcPts val="0"/>
                        </a:spcAft>
                      </a:pPr>
                      <a:r>
                        <a:rPr lang="zh-TW" sz="2800" kern="100" dirty="0">
                          <a:effectLst/>
                          <a:uFillTx/>
                          <a:latin typeface="微軟正黑體" panose="020B0604030504040204" pitchFamily="34" charset="-120"/>
                          <a:ea typeface="微軟正黑體" panose="020B0604030504040204" pitchFamily="34" charset="-120"/>
                        </a:rPr>
                        <a:t>參採</a:t>
                      </a:r>
                      <a:endParaRPr lang="zh-TW"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256337">
                <a:tc>
                  <a:txBody>
                    <a:bodyPr/>
                    <a:lstStyle/>
                    <a:p>
                      <a:pPr algn="ctr">
                        <a:lnSpc>
                          <a:spcPts val="3000"/>
                        </a:lnSpc>
                        <a:spcAft>
                          <a:spcPts val="0"/>
                        </a:spcAft>
                      </a:pPr>
                      <a:r>
                        <a:rPr lang="zh-TW" sz="2800" kern="100" dirty="0">
                          <a:effectLst/>
                          <a:uFillTx/>
                          <a:latin typeface="微軟正黑體" panose="020B0604030504040204" pitchFamily="34" charset="-120"/>
                          <a:ea typeface="微軟正黑體" panose="020B0604030504040204" pitchFamily="34" charset="-120"/>
                        </a:rPr>
                        <a:t>綜合學習表現（P）</a:t>
                      </a:r>
                      <a:endParaRPr lang="en-US" altLang="zh-TW" sz="2800" kern="100" dirty="0">
                        <a:effectLst/>
                        <a:uFillTx/>
                        <a:latin typeface="微軟正黑體" panose="020B0604030504040204" pitchFamily="34" charset="-120"/>
                        <a:ea typeface="微軟正黑體" panose="020B0604030504040204" pitchFamily="34" charset="-120"/>
                      </a:endParaRPr>
                    </a:p>
                    <a:p>
                      <a:pPr algn="ctr">
                        <a:lnSpc>
                          <a:spcPts val="3000"/>
                        </a:lnSpc>
                        <a:spcAft>
                          <a:spcPts val="0"/>
                        </a:spcAft>
                      </a:pPr>
                      <a:r>
                        <a:rPr lang="en-US" altLang="zh-TW"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rPr>
                        <a:t>學習歷程檔案</a:t>
                      </a:r>
                      <a:r>
                        <a:rPr lang="en-US" altLang="zh-TW"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rPr>
                        <a:t>)</a:t>
                      </a:r>
                      <a:endParaRPr lang="zh-TW"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altLang="zh-TW" sz="2800" b="0" i="0" u="none" strike="noStrike" kern="1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1800" b="0" i="0" u="none" strike="noStrike" kern="1200" cap="none" spc="0" normalizeH="0" baseline="0" noProof="0" dirty="0">
                        <a:ln>
                          <a:noFill/>
                        </a:ln>
                        <a:solidFill>
                          <a:schemeClr val="dk1"/>
                        </a:solidFill>
                        <a:effectLst/>
                        <a:uLnTx/>
                        <a:uFillTx/>
                        <a:latin typeface="+mn-lt"/>
                        <a:ea typeface="+mn-ea"/>
                        <a:cs typeface="+mn-cs"/>
                      </a:endParaRPr>
                    </a:p>
                    <a:p>
                      <a:pPr marL="0" marR="0" lvl="0" indent="0" algn="ctr" defTabSz="914400" rtl="0" eaLnBrk="1" fontAlgn="auto" latinLnBrk="0" hangingPunct="1">
                        <a:lnSpc>
                          <a:spcPts val="2500"/>
                        </a:lnSpc>
                        <a:spcBef>
                          <a:spcPts val="0"/>
                        </a:spcBef>
                        <a:spcAft>
                          <a:spcPts val="0"/>
                        </a:spcAft>
                        <a:buClrTx/>
                        <a:buSzTx/>
                        <a:buFontTx/>
                        <a:buNone/>
                        <a:tabLst/>
                        <a:defRPr/>
                      </a:pPr>
                      <a:r>
                        <a:rPr lang="en-US" altLang="zh-TW" sz="2800" kern="100" noProof="0" dirty="0">
                          <a:solidFill>
                            <a:schemeClr val="dk1"/>
                          </a:solidFill>
                          <a:effectLst/>
                          <a:uFillTx/>
                          <a:latin typeface="微軟正黑體" panose="020B0604030504040204" pitchFamily="34" charset="-120"/>
                          <a:ea typeface="微軟正黑體" panose="020B0604030504040204" pitchFamily="34" charset="-120"/>
                          <a:cs typeface="+mn-cs"/>
                        </a:rPr>
                        <a:t>(</a:t>
                      </a:r>
                      <a:r>
                        <a:rPr lang="zh-TW" altLang="en-US" sz="2800" kern="100" noProof="0" dirty="0">
                          <a:solidFill>
                            <a:schemeClr val="dk1"/>
                          </a:solidFill>
                          <a:effectLst/>
                          <a:uFillTx/>
                          <a:latin typeface="微軟正黑體" panose="020B0604030504040204" pitchFamily="34" charset="-120"/>
                          <a:ea typeface="微軟正黑體" panose="020B0604030504040204" pitchFamily="34" charset="-120"/>
                          <a:cs typeface="+mn-cs"/>
                        </a:rPr>
                        <a:t>校排</a:t>
                      </a:r>
                      <a:r>
                        <a:rPr lang="en-US" altLang="zh-TW" sz="2800" kern="100" noProof="0" dirty="0">
                          <a:solidFill>
                            <a:schemeClr val="dk1"/>
                          </a:solidFill>
                          <a:effectLst/>
                          <a:uFillTx/>
                          <a:latin typeface="微軟正黑體" panose="020B0604030504040204" pitchFamily="34" charset="-120"/>
                          <a:ea typeface="微軟正黑體" panose="020B0604030504040204" pitchFamily="34" charset="-120"/>
                          <a:cs typeface="+mn-cs"/>
                        </a:rPr>
                        <a:t>)</a:t>
                      </a:r>
                      <a:endParaRPr lang="zh-TW" altLang="en-US" sz="2800" kern="100" noProof="0" dirty="0">
                        <a:solidFill>
                          <a:schemeClr val="dk1"/>
                        </a:solidFill>
                        <a:effectLst/>
                        <a:uFillTx/>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algn="ctr">
                        <a:lnSpc>
                          <a:spcPts val="2500"/>
                        </a:lnSpc>
                        <a:spcAft>
                          <a:spcPts val="0"/>
                        </a:spcAft>
                      </a:pPr>
                      <a:r>
                        <a:rPr lang="zh-TW" sz="2800" kern="100" dirty="0">
                          <a:effectLst/>
                          <a:uFillTx/>
                          <a:latin typeface="微軟正黑體" panose="020B0604030504040204" pitchFamily="34" charset="-120"/>
                          <a:ea typeface="微軟正黑體" panose="020B0604030504040204" pitchFamily="34" charset="-120"/>
                        </a:rPr>
                        <a:t>參採</a:t>
                      </a:r>
                      <a:endParaRPr lang="zh-TW"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2500"/>
                        </a:lnSpc>
                        <a:spcAft>
                          <a:spcPts val="0"/>
                        </a:spcAft>
                      </a:pPr>
                      <a:r>
                        <a:rPr lang="zh-TW" sz="2800" kern="100" dirty="0">
                          <a:effectLst/>
                          <a:uFillTx/>
                          <a:latin typeface="微軟正黑體" panose="020B0604030504040204" pitchFamily="34" charset="-120"/>
                          <a:ea typeface="微軟正黑體" panose="020B0604030504040204" pitchFamily="34" charset="-120"/>
                        </a:rPr>
                        <a:t>------</a:t>
                      </a:r>
                      <a:endParaRPr lang="zh-TW"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77570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2567882229"/>
              </p:ext>
            </p:extLst>
          </p:nvPr>
        </p:nvGraphicFramePr>
        <p:xfrm>
          <a:off x="1100783" y="880021"/>
          <a:ext cx="10009112"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0895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文本占位符 13"/>
          <p:cNvSpPr txBox="1">
            <a:spLocks/>
          </p:cNvSpPr>
          <p:nvPr/>
        </p:nvSpPr>
        <p:spPr>
          <a:xfrm>
            <a:off x="1087677" y="62188"/>
            <a:ext cx="3397482"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000" dirty="0">
                <a:solidFill>
                  <a:schemeClr val="accent1"/>
                </a:solidFill>
                <a:latin typeface="微軟正黑體" panose="020B0604030504040204" pitchFamily="34" charset="-120"/>
                <a:ea typeface="微軟正黑體" panose="020B0604030504040204" pitchFamily="34" charset="-120"/>
              </a:rPr>
              <a:t>招生制度調整</a:t>
            </a:r>
          </a:p>
        </p:txBody>
      </p:sp>
      <p:graphicFrame>
        <p:nvGraphicFramePr>
          <p:cNvPr id="4" name="表格 3"/>
          <p:cNvGraphicFramePr>
            <a:graphicFrameLocks noGrp="1"/>
          </p:cNvGraphicFramePr>
          <p:nvPr>
            <p:extLst>
              <p:ext uri="{D42A27DB-BD31-4B8C-83A1-F6EECF244321}">
                <p14:modId xmlns:p14="http://schemas.microsoft.com/office/powerpoint/2010/main" val="2188183420"/>
              </p:ext>
            </p:extLst>
          </p:nvPr>
        </p:nvGraphicFramePr>
        <p:xfrm>
          <a:off x="1388815" y="736005"/>
          <a:ext cx="10297144" cy="5544616"/>
        </p:xfrm>
        <a:graphic>
          <a:graphicData uri="http://schemas.openxmlformats.org/drawingml/2006/table">
            <a:tbl>
              <a:tblPr firstRow="1" firstCol="1" bandRow="1">
                <a:tableStyleId>{93296810-A885-4BE3-A3E7-6D5BEEA58F35}</a:tableStyleId>
              </a:tblPr>
              <a:tblGrid>
                <a:gridCol w="3486973">
                  <a:extLst>
                    <a:ext uri="{9D8B030D-6E8A-4147-A177-3AD203B41FA5}">
                      <a16:colId xmlns:a16="http://schemas.microsoft.com/office/drawing/2014/main" val="20000"/>
                    </a:ext>
                  </a:extLst>
                </a:gridCol>
                <a:gridCol w="6810171">
                  <a:extLst>
                    <a:ext uri="{9D8B030D-6E8A-4147-A177-3AD203B41FA5}">
                      <a16:colId xmlns:a16="http://schemas.microsoft.com/office/drawing/2014/main" val="20001"/>
                    </a:ext>
                  </a:extLst>
                </a:gridCol>
              </a:tblGrid>
              <a:tr h="1186658">
                <a:tc>
                  <a:txBody>
                    <a:bodyPr/>
                    <a:lstStyle/>
                    <a:p>
                      <a:pPr algn="ctr">
                        <a:lnSpc>
                          <a:spcPts val="2500"/>
                        </a:lnSpc>
                        <a:spcAft>
                          <a:spcPts val="0"/>
                        </a:spcAft>
                      </a:pPr>
                      <a:r>
                        <a:rPr lang="zh-TW" altLang="zh-TW" sz="2800" kern="100" dirty="0">
                          <a:effectLst/>
                          <a:uFillTx/>
                        </a:rPr>
                        <a:t>主要管道參採項目</a:t>
                      </a:r>
                      <a:endParaRPr lang="zh-TW" altLang="zh-TW"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2500"/>
                        </a:lnSpc>
                        <a:spcAft>
                          <a:spcPts val="0"/>
                        </a:spcAft>
                      </a:pPr>
                      <a:r>
                        <a:rPr lang="zh-TW" altLang="en-US" sz="2800" kern="100" dirty="0">
                          <a:effectLst/>
                          <a:uFillTx/>
                        </a:rPr>
                        <a:t>調整項目</a:t>
                      </a:r>
                      <a:endParaRPr lang="zh-TW"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281023">
                <a:tc>
                  <a:txBody>
                    <a:bodyPr/>
                    <a:lstStyle/>
                    <a:p>
                      <a:pPr algn="ctr"/>
                      <a:r>
                        <a:rPr lang="zh-TW" altLang="en-US" sz="2800" kern="100" dirty="0">
                          <a:effectLst/>
                          <a:uFillTx/>
                        </a:rPr>
                        <a:t>繁星入學</a:t>
                      </a:r>
                      <a:endParaRPr lang="zh-TW" altLang="en-US" sz="2800" kern="100" dirty="0">
                        <a:solidFill>
                          <a:schemeClr val="dk1"/>
                        </a:solidFill>
                        <a:effectLst/>
                        <a:uFillTx/>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algn="ctr"/>
                      <a:r>
                        <a:rPr lang="zh-TW" altLang="en-US" sz="2800" kern="100" dirty="0">
                          <a:effectLst/>
                          <a:uFillTx/>
                        </a:rPr>
                        <a:t>學業成績總平均從四學期擴大至第五學期</a:t>
                      </a:r>
                      <a:endParaRPr lang="zh-TW"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624509">
                <a:tc>
                  <a:txBody>
                    <a:bodyPr/>
                    <a:lstStyle/>
                    <a:p>
                      <a:pPr marL="0" algn="ctr" defTabSz="914400" rtl="0" eaLnBrk="1" latinLnBrk="0" hangingPunct="1">
                        <a:lnSpc>
                          <a:spcPts val="2500"/>
                        </a:lnSpc>
                        <a:spcAft>
                          <a:spcPts val="0"/>
                        </a:spcAft>
                      </a:pPr>
                      <a:r>
                        <a:rPr lang="zh-TW" altLang="zh-TW" sz="2800" kern="100" dirty="0">
                          <a:effectLst/>
                          <a:uFillTx/>
                        </a:rPr>
                        <a:t>申請入學</a:t>
                      </a:r>
                      <a:endParaRPr lang="zh-TW" altLang="zh-TW" sz="2800" b="1" kern="100" dirty="0">
                        <a:solidFill>
                          <a:schemeClr val="dk1"/>
                        </a:solidFill>
                        <a:effectLst/>
                        <a:uFillTx/>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0" algn="l" defTabSz="914400" rtl="0" eaLnBrk="1" fontAlgn="auto" latinLnBrk="0" hangingPunct="1">
                        <a:lnSpc>
                          <a:spcPts val="4000"/>
                        </a:lnSpc>
                        <a:spcBef>
                          <a:spcPts val="0"/>
                        </a:spcBef>
                        <a:spcAft>
                          <a:spcPts val="0"/>
                        </a:spcAft>
                        <a:buClrTx/>
                        <a:buSzTx/>
                        <a:buFontTx/>
                        <a:buNone/>
                        <a:tabLst/>
                        <a:defRPr/>
                      </a:pPr>
                      <a:r>
                        <a:rPr lang="en-US" altLang="zh-TW" sz="2800" kern="100" dirty="0">
                          <a:effectLst/>
                          <a:uFillTx/>
                        </a:rPr>
                        <a:t>P1:</a:t>
                      </a:r>
                      <a:r>
                        <a:rPr lang="zh-TW" altLang="en-US" sz="2800" kern="100" dirty="0">
                          <a:solidFill>
                            <a:srgbClr val="FF0000"/>
                          </a:solidFill>
                          <a:effectLst/>
                          <a:uFillTx/>
                        </a:rPr>
                        <a:t>學生學習歷程</a:t>
                      </a:r>
                      <a:r>
                        <a:rPr lang="zh-TW" altLang="en-US" sz="2800" kern="100" dirty="0">
                          <a:effectLst/>
                          <a:uFillTx/>
                        </a:rPr>
                        <a:t>，</a:t>
                      </a:r>
                      <a:endParaRPr lang="en-US" altLang="zh-TW" sz="2800" kern="100" dirty="0">
                        <a:effectLst/>
                        <a:uFillTx/>
                      </a:endParaRPr>
                    </a:p>
                    <a:p>
                      <a:pPr marL="0" marR="0" lvl="0" indent="0" algn="l" defTabSz="914400" rtl="0" eaLnBrk="1" fontAlgn="auto" latinLnBrk="0" hangingPunct="1">
                        <a:lnSpc>
                          <a:spcPts val="4000"/>
                        </a:lnSpc>
                        <a:spcBef>
                          <a:spcPts val="0"/>
                        </a:spcBef>
                        <a:spcAft>
                          <a:spcPts val="0"/>
                        </a:spcAft>
                        <a:buClrTx/>
                        <a:buSzTx/>
                        <a:buFontTx/>
                        <a:buNone/>
                        <a:tabLst/>
                        <a:defRPr/>
                      </a:pPr>
                      <a:r>
                        <a:rPr lang="en-US" altLang="zh-TW" sz="2800" kern="100" dirty="0">
                          <a:effectLst/>
                          <a:uFillTx/>
                        </a:rPr>
                        <a:t>P2:</a:t>
                      </a:r>
                      <a:r>
                        <a:rPr lang="zh-TW" altLang="en-US" sz="2800" kern="100" dirty="0">
                          <a:effectLst/>
                          <a:uFillTx/>
                        </a:rPr>
                        <a:t>校系自辦之面試筆試實作等</a:t>
                      </a:r>
                      <a:endParaRPr lang="en-US" altLang="zh-TW" sz="2800" kern="100" dirty="0">
                        <a:effectLst/>
                        <a:uFillTx/>
                      </a:endParaRPr>
                    </a:p>
                    <a:p>
                      <a:pPr marL="0" marR="0" lvl="0" indent="0" algn="l" defTabSz="914400" rtl="0" eaLnBrk="1" fontAlgn="auto" latinLnBrk="0" hangingPunct="1">
                        <a:lnSpc>
                          <a:spcPts val="4000"/>
                        </a:lnSpc>
                        <a:spcBef>
                          <a:spcPts val="0"/>
                        </a:spcBef>
                        <a:spcAft>
                          <a:spcPts val="0"/>
                        </a:spcAft>
                        <a:buClrTx/>
                        <a:buSzTx/>
                        <a:buFontTx/>
                        <a:buNone/>
                        <a:tabLst/>
                        <a:defRPr/>
                      </a:pPr>
                      <a:r>
                        <a:rPr lang="en-US" altLang="zh-TW" sz="2800" kern="100" dirty="0">
                          <a:effectLst/>
                          <a:uFillTx/>
                        </a:rPr>
                        <a:t>P1≧P2</a:t>
                      </a:r>
                      <a:r>
                        <a:rPr lang="zh-TW" altLang="en-US" sz="2800" kern="100" dirty="0">
                          <a:effectLst/>
                          <a:uFillTx/>
                        </a:rPr>
                        <a:t>或是</a:t>
                      </a:r>
                      <a:r>
                        <a:rPr lang="en-US" altLang="zh-TW" sz="2800" kern="100" dirty="0">
                          <a:effectLst/>
                          <a:uFillTx/>
                        </a:rPr>
                        <a:t>P2-P1≦10%</a:t>
                      </a:r>
                      <a:r>
                        <a:rPr lang="zh-TW" altLang="en-US" sz="2800" kern="100" dirty="0">
                          <a:effectLst/>
                          <a:uFillTx/>
                        </a:rPr>
                        <a:t>。</a:t>
                      </a:r>
                      <a:endParaRPr lang="zh-TW" sz="2800" kern="100" dirty="0">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452426">
                <a:tc>
                  <a:txBody>
                    <a:bodyPr/>
                    <a:lstStyle/>
                    <a:p>
                      <a:pPr marL="0" algn="ctr" defTabSz="914400" rtl="0" eaLnBrk="1" latinLnBrk="0" hangingPunct="1">
                        <a:lnSpc>
                          <a:spcPts val="2500"/>
                        </a:lnSpc>
                        <a:spcAft>
                          <a:spcPts val="0"/>
                        </a:spcAft>
                      </a:pPr>
                      <a:r>
                        <a:rPr lang="zh-TW" altLang="zh-TW" sz="2800" kern="100" dirty="0">
                          <a:effectLst/>
                          <a:uFillTx/>
                        </a:rPr>
                        <a:t>分發入學</a:t>
                      </a:r>
                      <a:endParaRPr lang="zh-TW" altLang="zh-TW" sz="2800" b="1" kern="100" dirty="0">
                        <a:solidFill>
                          <a:schemeClr val="dk1"/>
                        </a:solidFill>
                        <a:effectLst/>
                        <a:uFillTx/>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0" algn="l" defTabSz="914400" rtl="0" eaLnBrk="1" fontAlgn="auto" latinLnBrk="0" hangingPunct="1">
                        <a:lnSpc>
                          <a:spcPts val="4000"/>
                        </a:lnSpc>
                        <a:spcBef>
                          <a:spcPts val="0"/>
                        </a:spcBef>
                        <a:spcAft>
                          <a:spcPts val="0"/>
                        </a:spcAft>
                        <a:buClrTx/>
                        <a:buSzTx/>
                        <a:buFontTx/>
                        <a:buNone/>
                        <a:tabLst/>
                        <a:defRPr/>
                      </a:pPr>
                      <a:r>
                        <a:rPr lang="zh-TW" altLang="en-US" sz="2800" kern="100" dirty="0">
                          <a:effectLst/>
                          <a:uFillTx/>
                        </a:rPr>
                        <a:t>考科數</a:t>
                      </a:r>
                      <a:r>
                        <a:rPr lang="en-US" altLang="zh-TW" sz="2800" kern="100" dirty="0">
                          <a:effectLst/>
                          <a:uFillTx/>
                        </a:rPr>
                        <a:t>3≦(</a:t>
                      </a:r>
                      <a:r>
                        <a:rPr lang="zh-TW" altLang="en-US" sz="2800" kern="100" dirty="0">
                          <a:effectLst/>
                          <a:uFillTx/>
                        </a:rPr>
                        <a:t>學測</a:t>
                      </a:r>
                      <a:r>
                        <a:rPr lang="en-US" altLang="zh-TW" sz="2800" kern="100" dirty="0">
                          <a:effectLst/>
                          <a:uFillTx/>
                        </a:rPr>
                        <a:t>+</a:t>
                      </a:r>
                      <a:r>
                        <a:rPr lang="zh-TW" altLang="en-US" sz="2800" kern="100" dirty="0">
                          <a:effectLst/>
                          <a:uFillTx/>
                        </a:rPr>
                        <a:t>分科</a:t>
                      </a:r>
                      <a:r>
                        <a:rPr lang="en-US" altLang="zh-TW" sz="2800" kern="100" dirty="0">
                          <a:effectLst/>
                          <a:uFillTx/>
                        </a:rPr>
                        <a:t>+</a:t>
                      </a:r>
                      <a:r>
                        <a:rPr lang="zh-TW" altLang="en-US" sz="2800" kern="100" dirty="0">
                          <a:effectLst/>
                          <a:uFillTx/>
                        </a:rPr>
                        <a:t>術科</a:t>
                      </a:r>
                      <a:r>
                        <a:rPr lang="en-US" altLang="zh-TW" sz="2800" kern="100" dirty="0">
                          <a:effectLst/>
                          <a:uFillTx/>
                        </a:rPr>
                        <a:t>) ≦5</a:t>
                      </a:r>
                    </a:p>
                    <a:p>
                      <a:pPr marL="0" marR="0" lvl="0" indent="0" algn="l" defTabSz="914400" rtl="0" eaLnBrk="1" fontAlgn="auto" latinLnBrk="0" hangingPunct="1">
                        <a:lnSpc>
                          <a:spcPts val="4000"/>
                        </a:lnSpc>
                        <a:spcBef>
                          <a:spcPts val="0"/>
                        </a:spcBef>
                        <a:spcAft>
                          <a:spcPts val="0"/>
                        </a:spcAft>
                        <a:buClrTx/>
                        <a:buSzTx/>
                        <a:buFontTx/>
                        <a:buNone/>
                        <a:tabLst/>
                        <a:defRPr/>
                      </a:pPr>
                      <a:r>
                        <a:rPr lang="zh-TW" altLang="en-US" sz="2800" kern="100" dirty="0">
                          <a:effectLst/>
                          <a:uFillTx/>
                        </a:rPr>
                        <a:t>學測</a:t>
                      </a:r>
                      <a:r>
                        <a:rPr lang="en-US" altLang="zh-TW" sz="2800" kern="100" dirty="0">
                          <a:effectLst/>
                          <a:uFillTx/>
                        </a:rPr>
                        <a:t>≦4(</a:t>
                      </a:r>
                      <a:r>
                        <a:rPr lang="zh-TW" altLang="en-US" sz="2800" kern="100" dirty="0">
                          <a:effectLst/>
                          <a:uFillTx/>
                        </a:rPr>
                        <a:t>不含術科</a:t>
                      </a:r>
                      <a:r>
                        <a:rPr lang="en-US" altLang="zh-TW" sz="2800" kern="100" dirty="0">
                          <a:effectLst/>
                          <a:uFillTx/>
                        </a:rPr>
                        <a:t>)</a:t>
                      </a:r>
                      <a:r>
                        <a:rPr lang="zh-TW" altLang="en-US" sz="2800" kern="100" dirty="0">
                          <a:effectLst/>
                          <a:uFillTx/>
                        </a:rPr>
                        <a:t>，分科</a:t>
                      </a:r>
                      <a:r>
                        <a:rPr lang="en-US" altLang="zh-TW" sz="2800" kern="100" dirty="0">
                          <a:effectLst/>
                          <a:uFillTx/>
                        </a:rPr>
                        <a:t>≧1</a:t>
                      </a:r>
                      <a:endParaRPr lang="zh-TW" sz="2800" kern="100" dirty="0">
                        <a:solidFill>
                          <a:schemeClr val="dk1"/>
                        </a:solidFill>
                        <a:effectLst/>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49815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1099459970"/>
              </p:ext>
            </p:extLst>
          </p:nvPr>
        </p:nvGraphicFramePr>
        <p:xfrm>
          <a:off x="2108895" y="1840503"/>
          <a:ext cx="8856984" cy="4152084"/>
        </p:xfrm>
        <a:graphic>
          <a:graphicData uri="http://schemas.openxmlformats.org/drawingml/2006/table">
            <a:tbl>
              <a:tblPr>
                <a:tableStyleId>{00A15C55-8517-42AA-B614-E9B94910E393}</a:tableStyleId>
              </a:tblPr>
              <a:tblGrid>
                <a:gridCol w="2133723">
                  <a:extLst>
                    <a:ext uri="{9D8B030D-6E8A-4147-A177-3AD203B41FA5}">
                      <a16:colId xmlns:a16="http://schemas.microsoft.com/office/drawing/2014/main" val="20000"/>
                    </a:ext>
                  </a:extLst>
                </a:gridCol>
                <a:gridCol w="6723261">
                  <a:extLst>
                    <a:ext uri="{9D8B030D-6E8A-4147-A177-3AD203B41FA5}">
                      <a16:colId xmlns:a16="http://schemas.microsoft.com/office/drawing/2014/main" val="20001"/>
                    </a:ext>
                  </a:extLst>
                </a:gridCol>
              </a:tblGrid>
              <a:tr h="692014">
                <a:tc>
                  <a:txBody>
                    <a:bodyPr/>
                    <a:lstStyle/>
                    <a:p>
                      <a:pPr algn="ctr">
                        <a:spcAft>
                          <a:spcPts val="0"/>
                        </a:spcAft>
                      </a:pPr>
                      <a:r>
                        <a:rPr lang="zh-TW" altLang="en-US" sz="2400" b="1" kern="100" dirty="0">
                          <a:uFillTx/>
                          <a:latin typeface="+mj-ea"/>
                          <a:ea typeface="+mj-ea"/>
                          <a:cs typeface="Times New Roman"/>
                        </a:rPr>
                        <a:t>標準</a:t>
                      </a:r>
                      <a:endParaRPr lang="zh-TW" sz="2400" b="1" kern="100" dirty="0">
                        <a:uFillTx/>
                        <a:latin typeface="+mj-ea"/>
                        <a:ea typeface="+mj-ea"/>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spcAft>
                          <a:spcPts val="0"/>
                        </a:spcAft>
                      </a:pPr>
                      <a:r>
                        <a:rPr lang="zh-TW" altLang="en-US" sz="2400" b="1" kern="100" dirty="0">
                          <a:uFillTx/>
                          <a:latin typeface="+mj-ea"/>
                          <a:ea typeface="+mj-ea"/>
                          <a:cs typeface="Times New Roman"/>
                        </a:rPr>
                        <a:t>說                明</a:t>
                      </a:r>
                      <a:endParaRPr lang="zh-TW" sz="2400" b="1" kern="100" dirty="0">
                        <a:uFillTx/>
                        <a:latin typeface="+mj-ea"/>
                        <a:ea typeface="+mj-ea"/>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692014">
                <a:tc>
                  <a:txBody>
                    <a:bodyPr/>
                    <a:lstStyle/>
                    <a:p>
                      <a:pPr algn="ctr">
                        <a:spcAft>
                          <a:spcPts val="0"/>
                        </a:spcAft>
                      </a:pPr>
                      <a:r>
                        <a:rPr lang="zh-TW" altLang="en-US" sz="2400" kern="100" dirty="0">
                          <a:uFillTx/>
                          <a:latin typeface="+mj-ea"/>
                          <a:ea typeface="+mj-ea"/>
                        </a:rPr>
                        <a:t>頂標</a:t>
                      </a:r>
                      <a:endParaRPr lang="zh-TW" sz="2400" kern="100" dirty="0">
                        <a:uFillTx/>
                        <a:latin typeface="+mj-ea"/>
                        <a:ea typeface="+mj-ea"/>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spcAft>
                          <a:spcPts val="0"/>
                        </a:spcAft>
                      </a:pPr>
                      <a:r>
                        <a:rPr lang="zh-TW" altLang="en-US" sz="2400" kern="100" dirty="0">
                          <a:uFillTx/>
                          <a:latin typeface="+mj-ea"/>
                          <a:ea typeface="+mj-ea"/>
                        </a:rPr>
                        <a:t>該科成績位於第</a:t>
                      </a:r>
                      <a:r>
                        <a:rPr lang="en-US" altLang="zh-TW" sz="2400" kern="100" dirty="0">
                          <a:uFillTx/>
                          <a:latin typeface="+mj-ea"/>
                          <a:ea typeface="+mj-ea"/>
                        </a:rPr>
                        <a:t>88</a:t>
                      </a:r>
                      <a:r>
                        <a:rPr lang="zh-TW" altLang="en-US" sz="2400" kern="100" dirty="0">
                          <a:uFillTx/>
                          <a:latin typeface="+mj-ea"/>
                          <a:ea typeface="+mj-ea"/>
                        </a:rPr>
                        <a:t>百分位數之考生分數</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92014">
                <a:tc>
                  <a:txBody>
                    <a:bodyPr/>
                    <a:lstStyle/>
                    <a:p>
                      <a:pPr algn="ctr">
                        <a:spcAft>
                          <a:spcPts val="0"/>
                        </a:spcAft>
                      </a:pPr>
                      <a:r>
                        <a:rPr lang="zh-TW" altLang="en-US" sz="2400" kern="100" dirty="0">
                          <a:uFillTx/>
                          <a:latin typeface="+mj-ea"/>
                          <a:ea typeface="+mj-ea"/>
                        </a:rPr>
                        <a:t>前標</a:t>
                      </a:r>
                      <a:endParaRPr lang="zh-TW" sz="2400" kern="100" dirty="0">
                        <a:uFillTx/>
                        <a:latin typeface="+mj-ea"/>
                        <a:ea typeface="+mj-ea"/>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spcAft>
                          <a:spcPts val="0"/>
                        </a:spcAft>
                      </a:pPr>
                      <a:r>
                        <a:rPr lang="zh-TW" altLang="en-US" sz="2400" kern="100" dirty="0">
                          <a:uFillTx/>
                          <a:latin typeface="+mj-ea"/>
                          <a:ea typeface="+mj-ea"/>
                        </a:rPr>
                        <a:t>該科成績位於第</a:t>
                      </a:r>
                      <a:r>
                        <a:rPr lang="en-US" altLang="zh-TW" sz="2400" kern="100" dirty="0">
                          <a:uFillTx/>
                          <a:latin typeface="+mj-ea"/>
                          <a:ea typeface="+mj-ea"/>
                        </a:rPr>
                        <a:t>75</a:t>
                      </a:r>
                      <a:r>
                        <a:rPr lang="zh-TW" altLang="en-US" sz="2400" kern="100" dirty="0">
                          <a:uFillTx/>
                          <a:latin typeface="+mj-ea"/>
                          <a:ea typeface="+mj-ea"/>
                        </a:rPr>
                        <a:t>百分位數之考生分數</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92014">
                <a:tc>
                  <a:txBody>
                    <a:bodyPr/>
                    <a:lstStyle/>
                    <a:p>
                      <a:pPr algn="ctr">
                        <a:spcAft>
                          <a:spcPts val="0"/>
                        </a:spcAft>
                      </a:pPr>
                      <a:r>
                        <a:rPr lang="zh-TW" altLang="en-US" sz="2400" kern="100" dirty="0">
                          <a:uFillTx/>
                          <a:latin typeface="+mj-ea"/>
                          <a:ea typeface="+mj-ea"/>
                        </a:rPr>
                        <a:t>均標</a:t>
                      </a:r>
                      <a:endParaRPr lang="zh-TW" sz="2400" kern="100" dirty="0">
                        <a:uFillTx/>
                        <a:latin typeface="+mj-ea"/>
                        <a:ea typeface="+mj-ea"/>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spcAft>
                          <a:spcPts val="0"/>
                        </a:spcAft>
                      </a:pPr>
                      <a:r>
                        <a:rPr lang="zh-TW" altLang="en-US" sz="2400" kern="100" dirty="0">
                          <a:uFillTx/>
                          <a:latin typeface="+mj-ea"/>
                          <a:ea typeface="+mj-ea"/>
                        </a:rPr>
                        <a:t>該科成績位於第</a:t>
                      </a:r>
                      <a:r>
                        <a:rPr lang="en-US" altLang="zh-TW" sz="2400" kern="100" dirty="0">
                          <a:uFillTx/>
                          <a:latin typeface="+mj-ea"/>
                          <a:ea typeface="+mj-ea"/>
                        </a:rPr>
                        <a:t>50</a:t>
                      </a:r>
                      <a:r>
                        <a:rPr lang="zh-TW" altLang="en-US" sz="2400" kern="100" dirty="0">
                          <a:uFillTx/>
                          <a:latin typeface="+mj-ea"/>
                          <a:ea typeface="+mj-ea"/>
                        </a:rPr>
                        <a:t>百分位數之考生分數</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92014">
                <a:tc>
                  <a:txBody>
                    <a:bodyPr/>
                    <a:lstStyle/>
                    <a:p>
                      <a:pPr algn="ctr">
                        <a:spcAft>
                          <a:spcPts val="0"/>
                        </a:spcAft>
                      </a:pPr>
                      <a:r>
                        <a:rPr lang="zh-TW" altLang="en-US" sz="2400" kern="100" dirty="0">
                          <a:uFillTx/>
                          <a:latin typeface="+mj-ea"/>
                          <a:ea typeface="+mj-ea"/>
                        </a:rPr>
                        <a:t>後標</a:t>
                      </a:r>
                      <a:endParaRPr lang="zh-TW" sz="2400" kern="100" dirty="0">
                        <a:uFillTx/>
                        <a:latin typeface="+mj-ea"/>
                        <a:ea typeface="+mj-ea"/>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spcAft>
                          <a:spcPts val="0"/>
                        </a:spcAft>
                      </a:pPr>
                      <a:r>
                        <a:rPr lang="zh-TW" altLang="en-US" sz="2400" kern="100" dirty="0">
                          <a:uFillTx/>
                          <a:latin typeface="+mj-ea"/>
                          <a:ea typeface="+mj-ea"/>
                        </a:rPr>
                        <a:t>該科成績位於第</a:t>
                      </a:r>
                      <a:r>
                        <a:rPr lang="en-US" altLang="zh-TW" sz="2400" kern="100" dirty="0">
                          <a:uFillTx/>
                          <a:latin typeface="+mj-ea"/>
                          <a:ea typeface="+mj-ea"/>
                        </a:rPr>
                        <a:t>25</a:t>
                      </a:r>
                      <a:r>
                        <a:rPr lang="zh-TW" altLang="en-US" sz="2400" kern="100" dirty="0">
                          <a:uFillTx/>
                          <a:latin typeface="+mj-ea"/>
                          <a:ea typeface="+mj-ea"/>
                        </a:rPr>
                        <a:t>百分位數之考生分數</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92014">
                <a:tc>
                  <a:txBody>
                    <a:bodyPr/>
                    <a:lstStyle/>
                    <a:p>
                      <a:pPr algn="ctr">
                        <a:spcAft>
                          <a:spcPts val="0"/>
                        </a:spcAft>
                      </a:pPr>
                      <a:r>
                        <a:rPr lang="zh-TW" altLang="en-US" sz="2400" kern="100" dirty="0">
                          <a:uFillTx/>
                          <a:latin typeface="+mj-ea"/>
                          <a:ea typeface="+mj-ea"/>
                        </a:rPr>
                        <a:t>底標</a:t>
                      </a:r>
                      <a:endParaRPr lang="zh-TW" sz="2400" kern="100" dirty="0">
                        <a:uFillTx/>
                        <a:latin typeface="+mj-ea"/>
                        <a:ea typeface="+mj-ea"/>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FontTx/>
                        <a:buNone/>
                        <a:defRPr>
                          <a:uFillTx/>
                        </a:defRPr>
                      </a:pPr>
                      <a:r>
                        <a:rPr lang="zh-TW" altLang="en-US" sz="2400" dirty="0">
                          <a:uFillTx/>
                          <a:latin typeface="+mj-ea"/>
                          <a:ea typeface="+mj-ea"/>
                        </a:rPr>
                        <a:t>該科成績位於第</a:t>
                      </a:r>
                      <a:r>
                        <a:rPr lang="en-US" altLang="zh-TW" sz="2400" dirty="0">
                          <a:uFillTx/>
                          <a:latin typeface="+mj-ea"/>
                          <a:ea typeface="+mj-ea"/>
                        </a:rPr>
                        <a:t>12</a:t>
                      </a:r>
                      <a:r>
                        <a:rPr lang="zh-TW" altLang="en-US" sz="2400" dirty="0">
                          <a:uFillTx/>
                          <a:latin typeface="+mj-ea"/>
                          <a:ea typeface="+mj-ea"/>
                        </a:rPr>
                        <a:t>百分位數之考生分數</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7" name="矩形 6"/>
          <p:cNvSpPr>
            <a:spLocks/>
          </p:cNvSpPr>
          <p:nvPr/>
        </p:nvSpPr>
        <p:spPr>
          <a:xfrm>
            <a:off x="1820863" y="1112243"/>
            <a:ext cx="9433048" cy="707886"/>
          </a:xfrm>
          <a:prstGeom prst="rect">
            <a:avLst/>
          </a:prstGeom>
        </p:spPr>
        <p:txBody>
          <a:bodyPr wrap="square">
            <a:spAutoFit/>
          </a:bodyPr>
          <a:lstStyle/>
          <a:p>
            <a:pPr algn="ctr">
              <a:defRPr>
                <a:uFillTx/>
              </a:defRPr>
            </a:pPr>
            <a:r>
              <a:rPr lang="zh-TW" altLang="en-US" sz="3600" b="1" kern="0" dirty="0">
                <a:solidFill>
                  <a:srgbClr val="FF6600"/>
                </a:solidFill>
                <a:uFillTx/>
                <a:latin typeface="微軟正黑體" pitchFamily="34" charset="-120"/>
                <a:ea typeface="微軟正黑體" pitchFamily="34" charset="-120"/>
              </a:rPr>
              <a:t>學科能力測驗</a:t>
            </a:r>
            <a:r>
              <a:rPr lang="zh-TW" altLang="en-US" sz="4000" b="1" kern="0" dirty="0">
                <a:solidFill>
                  <a:srgbClr val="006600"/>
                </a:solidFill>
                <a:uFillTx/>
                <a:latin typeface="微軟正黑體" pitchFamily="34" charset="-120"/>
                <a:ea typeface="微軟正黑體" pitchFamily="34" charset="-120"/>
              </a:rPr>
              <a:t>五標</a:t>
            </a:r>
            <a:r>
              <a:rPr lang="en-US" altLang="zh-TW" sz="4000" b="1" kern="0" dirty="0">
                <a:solidFill>
                  <a:srgbClr val="006600"/>
                </a:solidFill>
                <a:uFillTx/>
                <a:latin typeface="微軟正黑體" pitchFamily="34" charset="-120"/>
                <a:ea typeface="微軟正黑體" pitchFamily="34" charset="-120"/>
              </a:rPr>
              <a:t>(</a:t>
            </a:r>
            <a:r>
              <a:rPr lang="zh-TW" altLang="en-US" sz="4000" b="1" kern="0" dirty="0">
                <a:solidFill>
                  <a:srgbClr val="006600"/>
                </a:solidFill>
                <a:uFillTx/>
                <a:latin typeface="微軟正黑體" pitchFamily="34" charset="-120"/>
                <a:ea typeface="微軟正黑體" pitchFamily="34" charset="-120"/>
              </a:rPr>
              <a:t>每科滿級分</a:t>
            </a:r>
            <a:r>
              <a:rPr lang="en-US" altLang="zh-TW" sz="4000" b="1" kern="0" dirty="0">
                <a:solidFill>
                  <a:srgbClr val="006600"/>
                </a:solidFill>
                <a:uFillTx/>
                <a:latin typeface="微軟正黑體" pitchFamily="34" charset="-120"/>
                <a:ea typeface="微軟正黑體" pitchFamily="34" charset="-120"/>
              </a:rPr>
              <a:t>15</a:t>
            </a:r>
            <a:r>
              <a:rPr lang="zh-TW" altLang="en-US" sz="4000" b="1" kern="0" dirty="0">
                <a:solidFill>
                  <a:srgbClr val="006600"/>
                </a:solidFill>
                <a:uFillTx/>
                <a:latin typeface="微軟正黑體" pitchFamily="34" charset="-120"/>
                <a:ea typeface="微軟正黑體" pitchFamily="34" charset="-120"/>
              </a:rPr>
              <a:t>級分</a:t>
            </a:r>
            <a:r>
              <a:rPr lang="en-US" altLang="zh-TW" sz="4000" b="1" kern="0" dirty="0">
                <a:solidFill>
                  <a:srgbClr val="006600"/>
                </a:solidFill>
                <a:uFillTx/>
                <a:latin typeface="微軟正黑體" pitchFamily="34" charset="-120"/>
                <a:ea typeface="微軟正黑體" pitchFamily="34" charset="-120"/>
              </a:rPr>
              <a:t>)</a:t>
            </a:r>
            <a:endParaRPr lang="zh-TW" altLang="en-US" sz="3600" b="1" kern="0" dirty="0">
              <a:solidFill>
                <a:srgbClr val="006600"/>
              </a:solidFill>
              <a:uFillTx/>
              <a:latin typeface="微軟正黑體" pitchFamily="34" charset="-120"/>
              <a:ea typeface="微軟正黑體" pitchFamily="34" charset="-120"/>
            </a:endParaRPr>
          </a:p>
        </p:txBody>
      </p:sp>
    </p:spTree>
    <p:extLst>
      <p:ext uri="{BB962C8B-B14F-4D97-AF65-F5344CB8AC3E}">
        <p14:creationId xmlns:p14="http://schemas.microsoft.com/office/powerpoint/2010/main" val="13202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96900" y="1744117"/>
            <a:ext cx="11797258" cy="5509200"/>
          </a:xfrm>
          <a:prstGeom prst="rect">
            <a:avLst/>
          </a:prstGeom>
        </p:spPr>
        <p:txBody>
          <a:bodyPr wrap="square">
            <a:spAutoFit/>
          </a:bodyPr>
          <a:lstStyle/>
          <a:p>
            <a:pPr marL="285750" indent="-285750">
              <a:spcBef>
                <a:spcPts val="600"/>
              </a:spcBef>
              <a:spcAft>
                <a:spcPts val="600"/>
              </a:spcAft>
              <a:buFont typeface="Wingdings" panose="05000000000000000000" pitchFamily="2" charset="2"/>
              <a:buChar char="ü"/>
            </a:pPr>
            <a:r>
              <a:rPr lang="zh-TW" altLang="en-US" sz="3200" dirty="0">
                <a:latin typeface="微軟正黑體" panose="020B0604030504040204" pitchFamily="34" charset="-120"/>
                <a:ea typeface="微軟正黑體" panose="020B0604030504040204" pitchFamily="34" charset="-120"/>
              </a:rPr>
              <a:t>前五學期學業總平均</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原始成績</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前</a:t>
            </a:r>
            <a:r>
              <a:rPr lang="en-US" altLang="zh-TW" sz="3200" dirty="0">
                <a:latin typeface="微軟正黑體" panose="020B0604030504040204" pitchFamily="34" charset="-120"/>
                <a:ea typeface="微軟正黑體" panose="020B0604030504040204" pitchFamily="34" charset="-120"/>
              </a:rPr>
              <a:t>50%</a:t>
            </a:r>
            <a:r>
              <a:rPr lang="zh-TW" altLang="en-US" sz="3200" dirty="0">
                <a:latin typeface="微軟正黑體" panose="020B0604030504040204" pitchFamily="34" charset="-120"/>
                <a:ea typeface="微軟正黑體" panose="020B0604030504040204" pitchFamily="34" charset="-120"/>
              </a:rPr>
              <a:t>的學生。</a:t>
            </a:r>
            <a:endParaRPr lang="en-US" altLang="zh-TW" sz="3200" dirty="0">
              <a:latin typeface="微軟正黑體" panose="020B0604030504040204" pitchFamily="34" charset="-120"/>
              <a:ea typeface="微軟正黑體" panose="020B0604030504040204" pitchFamily="34" charset="-120"/>
            </a:endParaRPr>
          </a:p>
          <a:p>
            <a:pPr marL="285750" indent="-285750">
              <a:spcBef>
                <a:spcPts val="600"/>
              </a:spcBef>
              <a:spcAft>
                <a:spcPts val="600"/>
              </a:spcAft>
              <a:buFont typeface="Wingdings" panose="05000000000000000000" pitchFamily="2" charset="2"/>
              <a:buChar char="ü"/>
            </a:pPr>
            <a:r>
              <a:rPr lang="zh-TW" altLang="en-US" sz="3200" dirty="0">
                <a:latin typeface="微軟正黑體" panose="020B0604030504040204" pitchFamily="34" charset="-120"/>
                <a:ea typeface="微軟正黑體" panose="020B0604030504040204" pitchFamily="34" charset="-120"/>
              </a:rPr>
              <a:t>高中對每大學各學群至多推薦</a:t>
            </a:r>
            <a:r>
              <a:rPr lang="en-US" altLang="zh-TW" sz="3200" dirty="0">
                <a:latin typeface="微軟正黑體" panose="020B0604030504040204" pitchFamily="34" charset="-120"/>
                <a:ea typeface="微軟正黑體" panose="020B0604030504040204" pitchFamily="34" charset="-120"/>
              </a:rPr>
              <a:t>2</a:t>
            </a:r>
            <a:r>
              <a:rPr lang="zh-TW" altLang="en-US" sz="3200" dirty="0">
                <a:latin typeface="微軟正黑體" panose="020B0604030504040204" pitchFamily="34" charset="-120"/>
                <a:ea typeface="微軟正黑體" panose="020B0604030504040204" pitchFamily="34" charset="-120"/>
              </a:rPr>
              <a:t>名。</a:t>
            </a:r>
            <a:endParaRPr lang="en-US" altLang="zh-TW" sz="3200" dirty="0">
              <a:latin typeface="微軟正黑體" panose="020B0604030504040204" pitchFamily="34" charset="-120"/>
              <a:ea typeface="微軟正黑體" panose="020B0604030504040204" pitchFamily="34" charset="-120"/>
            </a:endParaRPr>
          </a:p>
          <a:p>
            <a:pPr marL="285750" indent="-285750">
              <a:spcBef>
                <a:spcPts val="600"/>
              </a:spcBef>
              <a:spcAft>
                <a:spcPts val="600"/>
              </a:spcAft>
              <a:buFont typeface="Wingdings" panose="05000000000000000000" pitchFamily="2" charset="2"/>
              <a:buChar char="ü"/>
            </a:pPr>
            <a:r>
              <a:rPr lang="zh-TW" altLang="en-US" sz="3200" dirty="0">
                <a:latin typeface="微軟正黑體" panose="020B0604030504040204" pitchFamily="34" charset="-120"/>
                <a:ea typeface="微軟正黑體" panose="020B0604030504040204" pitchFamily="34" charset="-120"/>
              </a:rPr>
              <a:t>校排為第一比序項目。</a:t>
            </a:r>
            <a:endParaRPr lang="en-US" altLang="zh-TW" sz="3200" dirty="0">
              <a:latin typeface="微軟正黑體" panose="020B0604030504040204" pitchFamily="34" charset="-120"/>
              <a:ea typeface="微軟正黑體" panose="020B0604030504040204" pitchFamily="34" charset="-120"/>
            </a:endParaRPr>
          </a:p>
          <a:p>
            <a:pPr marL="285750" indent="-285750">
              <a:spcBef>
                <a:spcPts val="600"/>
              </a:spcBef>
              <a:spcAft>
                <a:spcPts val="600"/>
              </a:spcAft>
              <a:buFont typeface="Wingdings" panose="05000000000000000000" pitchFamily="2" charset="2"/>
              <a:buChar char="ü"/>
            </a:pPr>
            <a:r>
              <a:rPr lang="zh-TW" altLang="en-US" sz="3200" dirty="0">
                <a:latin typeface="微軟正黑體" panose="020B0604030504040204" pitchFamily="34" charset="-120"/>
                <a:ea typeface="微軟正黑體" panose="020B0604030504040204" pitchFamily="34" charset="-120"/>
              </a:rPr>
              <a:t>分兩輪分發。</a:t>
            </a:r>
            <a:endParaRPr lang="en-US" altLang="zh-TW" sz="3200" dirty="0">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sz="3200" b="1" dirty="0">
                <a:solidFill>
                  <a:srgbClr val="FF0000"/>
                </a:solidFill>
                <a:latin typeface="微軟正黑體" panose="020B0604030504040204" pitchFamily="34" charset="-120"/>
                <a:ea typeface="微軟正黑體" panose="020B0604030504040204" pitchFamily="34" charset="-120"/>
              </a:rPr>
              <a:t>(1)</a:t>
            </a:r>
            <a:r>
              <a:rPr lang="zh-TW" altLang="en-US" sz="3200" b="1" dirty="0">
                <a:solidFill>
                  <a:srgbClr val="FF0000"/>
                </a:solidFill>
                <a:latin typeface="微軟正黑體" panose="020B0604030504040204" pitchFamily="34" charset="-120"/>
                <a:ea typeface="微軟正黑體" panose="020B0604030504040204" pitchFamily="34" charset="-120"/>
              </a:rPr>
              <a:t>第一輪分發：各大學錄取同一高中學生以一名學生為限</a:t>
            </a:r>
            <a:r>
              <a:rPr lang="en-US" altLang="zh-TW" sz="3200" b="1" dirty="0">
                <a:solidFill>
                  <a:srgbClr val="FF0000"/>
                </a:solidFill>
                <a:latin typeface="微軟正黑體" panose="020B0604030504040204" pitchFamily="34" charset="-120"/>
                <a:ea typeface="微軟正黑體" panose="020B0604030504040204" pitchFamily="34" charset="-120"/>
              </a:rPr>
              <a:t> </a:t>
            </a:r>
          </a:p>
          <a:p>
            <a:pPr>
              <a:spcBef>
                <a:spcPts val="600"/>
              </a:spcBef>
              <a:spcAft>
                <a:spcPts val="600"/>
              </a:spcAft>
            </a:pPr>
            <a:r>
              <a:rPr lang="zh-TW" altLang="en-US" sz="3200" b="1" dirty="0">
                <a:solidFill>
                  <a:srgbClr val="FF0000"/>
                </a:solidFill>
                <a:latin typeface="微軟正黑體" panose="020B0604030504040204" pitchFamily="34" charset="-120"/>
                <a:ea typeface="微軟正黑體" panose="020B0604030504040204" pitchFamily="34" charset="-120"/>
              </a:rPr>
              <a:t>                           （保障名額）。</a:t>
            </a:r>
            <a:endParaRPr lang="en-US" altLang="zh-TW" sz="3200" b="1" dirty="0">
              <a:solidFill>
                <a:srgbClr val="FF0000"/>
              </a:solidFill>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sz="3200" b="1" dirty="0">
                <a:solidFill>
                  <a:srgbClr val="FF0000"/>
                </a:solidFill>
                <a:latin typeface="微軟正黑體" panose="020B0604030504040204" pitchFamily="34" charset="-120"/>
                <a:ea typeface="微軟正黑體" panose="020B0604030504040204" pitchFamily="34" charset="-120"/>
              </a:rPr>
              <a:t>(2)</a:t>
            </a:r>
            <a:r>
              <a:rPr lang="zh-TW" altLang="en-US" sz="3200" b="1" dirty="0">
                <a:solidFill>
                  <a:srgbClr val="FF0000"/>
                </a:solidFill>
                <a:latin typeface="微軟正黑體" panose="020B0604030504040204" pitchFamily="34" charset="-120"/>
                <a:ea typeface="微軟正黑體" panose="020B0604030504040204" pitchFamily="34" charset="-120"/>
              </a:rPr>
              <a:t>第二輪分發：第一輪分發後仍有缺額者。</a:t>
            </a:r>
          </a:p>
          <a:p>
            <a:pPr>
              <a:spcBef>
                <a:spcPts val="600"/>
              </a:spcBef>
              <a:spcAft>
                <a:spcPts val="600"/>
              </a:spcAft>
            </a:pPr>
            <a:endParaRPr lang="en-US" altLang="zh-TW" sz="2400" dirty="0">
              <a:latin typeface="微軟正黑體" panose="020B0604030504040204" pitchFamily="34" charset="-120"/>
              <a:ea typeface="微軟正黑體" panose="020B0604030504040204" pitchFamily="34" charset="-120"/>
            </a:endParaRPr>
          </a:p>
          <a:p>
            <a:pPr>
              <a:spcBef>
                <a:spcPts val="600"/>
              </a:spcBef>
              <a:spcAft>
                <a:spcPts val="600"/>
              </a:spcAft>
            </a:pPr>
            <a:endParaRPr lang="en-US" altLang="zh-TW" sz="2400" dirty="0">
              <a:latin typeface="微軟正黑體" panose="020B0604030504040204" pitchFamily="34" charset="-120"/>
              <a:ea typeface="微軟正黑體" panose="020B0604030504040204" pitchFamily="34" charset="-120"/>
            </a:endParaRPr>
          </a:p>
        </p:txBody>
      </p:sp>
      <p:sp>
        <p:nvSpPr>
          <p:cNvPr id="5" name="矩形 4"/>
          <p:cNvSpPr/>
          <p:nvPr/>
        </p:nvSpPr>
        <p:spPr>
          <a:xfrm>
            <a:off x="-3060" y="663997"/>
            <a:ext cx="12858750" cy="9703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7" name="文本占位符 13"/>
          <p:cNvSpPr txBox="1">
            <a:spLocks/>
          </p:cNvSpPr>
          <p:nvPr/>
        </p:nvSpPr>
        <p:spPr>
          <a:xfrm>
            <a:off x="1087677" y="62188"/>
            <a:ext cx="2829270"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000" dirty="0">
                <a:solidFill>
                  <a:schemeClr val="accent1"/>
                </a:solidFill>
                <a:latin typeface="微軟正黑體" panose="020B0604030504040204" pitchFamily="34" charset="-120"/>
                <a:ea typeface="微軟正黑體" panose="020B0604030504040204" pitchFamily="34" charset="-120"/>
              </a:rPr>
              <a:t>繁星推薦</a:t>
            </a:r>
          </a:p>
        </p:txBody>
      </p:sp>
    </p:spTree>
    <p:extLst>
      <p:ext uri="{BB962C8B-B14F-4D97-AF65-F5344CB8AC3E}">
        <p14:creationId xmlns:p14="http://schemas.microsoft.com/office/powerpoint/2010/main" val="2665110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19981"/>
            <a:ext cx="12858750" cy="9703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a:latin typeface="微軟正黑體" panose="020B0604030504040204" pitchFamily="34" charset="-120"/>
                <a:ea typeface="微軟正黑體" panose="020B0604030504040204" pitchFamily="34" charset="-120"/>
              </a:rPr>
              <a:t>以國立臺灣大學為例</a:t>
            </a:r>
            <a:endParaRPr lang="zh-CN" altLang="en-US" sz="3600" dirty="0">
              <a:latin typeface="微軟正黑體" panose="020B0604030504040204" pitchFamily="34" charset="-120"/>
              <a:ea typeface="微軟正黑體" panose="020B0604030504040204" pitchFamily="34" charset="-120"/>
            </a:endParaRPr>
          </a:p>
        </p:txBody>
      </p:sp>
      <p:graphicFrame>
        <p:nvGraphicFramePr>
          <p:cNvPr id="6" name="內容版面配置區 3"/>
          <p:cNvGraphicFramePr>
            <a:graphicFrameLocks/>
          </p:cNvGraphicFramePr>
          <p:nvPr>
            <p:extLst>
              <p:ext uri="{D42A27DB-BD31-4B8C-83A1-F6EECF244321}">
                <p14:modId xmlns:p14="http://schemas.microsoft.com/office/powerpoint/2010/main" val="813004120"/>
              </p:ext>
            </p:extLst>
          </p:nvPr>
        </p:nvGraphicFramePr>
        <p:xfrm>
          <a:off x="1604839" y="1600101"/>
          <a:ext cx="9793088"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本占位符 13"/>
          <p:cNvSpPr txBox="1">
            <a:spLocks/>
          </p:cNvSpPr>
          <p:nvPr/>
        </p:nvSpPr>
        <p:spPr>
          <a:xfrm>
            <a:off x="3117007" y="5920581"/>
            <a:ext cx="7056784" cy="504056"/>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800" dirty="0">
                <a:solidFill>
                  <a:srgbClr val="FF0000"/>
                </a:solidFill>
                <a:latin typeface="微軟正黑體" panose="020B0604030504040204" pitchFamily="34" charset="-120"/>
                <a:ea typeface="微軟正黑體" panose="020B0604030504040204" pitchFamily="34" charset="-120"/>
              </a:rPr>
              <a:t>一</a:t>
            </a:r>
            <a:r>
              <a:rPr kumimoji="1" lang="en-US" altLang="zh-TW" sz="2800" dirty="0">
                <a:solidFill>
                  <a:srgbClr val="FF0000"/>
                </a:solidFill>
                <a:latin typeface="微軟正黑體" panose="020B0604030504040204" pitchFamily="34" charset="-120"/>
                <a:ea typeface="微軟正黑體" panose="020B0604030504040204" pitchFamily="34" charset="-120"/>
              </a:rPr>
              <a:t>~</a:t>
            </a:r>
            <a:r>
              <a:rPr kumimoji="1" lang="zh-TW" altLang="en-US" sz="2800" dirty="0">
                <a:solidFill>
                  <a:srgbClr val="FF0000"/>
                </a:solidFill>
                <a:latin typeface="微軟正黑體" panose="020B0604030504040204" pitchFamily="34" charset="-120"/>
                <a:ea typeface="微軟正黑體" panose="020B0604030504040204" pitchFamily="34" charset="-120"/>
              </a:rPr>
              <a:t>三類組，高中最多一間大學推薦</a:t>
            </a:r>
            <a:r>
              <a:rPr kumimoji="1" lang="en-US" altLang="zh-TW" sz="2800" dirty="0">
                <a:solidFill>
                  <a:srgbClr val="FF0000"/>
                </a:solidFill>
                <a:latin typeface="微軟正黑體" panose="020B0604030504040204" pitchFamily="34" charset="-120"/>
                <a:ea typeface="微軟正黑體" panose="020B0604030504040204" pitchFamily="34" charset="-120"/>
              </a:rPr>
              <a:t>6</a:t>
            </a:r>
            <a:r>
              <a:rPr kumimoji="1" lang="zh-TW" altLang="en-US" sz="2800" dirty="0">
                <a:solidFill>
                  <a:srgbClr val="FF0000"/>
                </a:solidFill>
                <a:latin typeface="微軟正黑體" panose="020B0604030504040204" pitchFamily="34" charset="-120"/>
                <a:ea typeface="微軟正黑體" panose="020B0604030504040204" pitchFamily="34" charset="-120"/>
              </a:rPr>
              <a:t>個人</a:t>
            </a:r>
          </a:p>
        </p:txBody>
      </p:sp>
    </p:spTree>
    <p:extLst>
      <p:ext uri="{BB962C8B-B14F-4D97-AF65-F5344CB8AC3E}">
        <p14:creationId xmlns:p14="http://schemas.microsoft.com/office/powerpoint/2010/main" val="17676468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338008675"/>
              </p:ext>
            </p:extLst>
          </p:nvPr>
        </p:nvGraphicFramePr>
        <p:xfrm>
          <a:off x="1964879" y="1744117"/>
          <a:ext cx="9001000" cy="4464497"/>
        </p:xfrm>
        <a:graphic>
          <a:graphicData uri="http://schemas.openxmlformats.org/drawingml/2006/table">
            <a:tbl>
              <a:tblPr>
                <a:tableStyleId>{93296810-A885-4BE3-A3E7-6D5BEEA58F35}</a:tableStyleId>
              </a:tblPr>
              <a:tblGrid>
                <a:gridCol w="2604545">
                  <a:extLst>
                    <a:ext uri="{9D8B030D-6E8A-4147-A177-3AD203B41FA5}">
                      <a16:colId xmlns:a16="http://schemas.microsoft.com/office/drawing/2014/main" val="2175869926"/>
                    </a:ext>
                  </a:extLst>
                </a:gridCol>
                <a:gridCol w="3715307">
                  <a:extLst>
                    <a:ext uri="{9D8B030D-6E8A-4147-A177-3AD203B41FA5}">
                      <a16:colId xmlns:a16="http://schemas.microsoft.com/office/drawing/2014/main" val="3726360819"/>
                    </a:ext>
                  </a:extLst>
                </a:gridCol>
                <a:gridCol w="2681148">
                  <a:extLst>
                    <a:ext uri="{9D8B030D-6E8A-4147-A177-3AD203B41FA5}">
                      <a16:colId xmlns:a16="http://schemas.microsoft.com/office/drawing/2014/main" val="1924421037"/>
                    </a:ext>
                  </a:extLst>
                </a:gridCol>
              </a:tblGrid>
              <a:tr h="1214773">
                <a:tc>
                  <a:txBody>
                    <a:bodyPr/>
                    <a:lstStyle/>
                    <a:p>
                      <a:pPr algn="ctr" fontAlgn="ctr"/>
                      <a:endParaRPr lang="zh-TW" altLang="en-US" sz="2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zh-TW" altLang="en-US" sz="2800" u="none" strike="noStrike" dirty="0">
                          <a:effectLst/>
                          <a:latin typeface="微軟正黑體" panose="020B0604030504040204" pitchFamily="34" charset="-120"/>
                          <a:ea typeface="微軟正黑體" panose="020B0604030504040204" pitchFamily="34" charset="-120"/>
                        </a:rPr>
                        <a:t>第一輪分發</a:t>
                      </a:r>
                      <a:endParaRPr lang="zh-TW" altLang="en-US" sz="2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zh-TW" altLang="en-US" sz="2800" u="none" strike="noStrike" dirty="0">
                          <a:effectLst/>
                          <a:latin typeface="微軟正黑體" panose="020B0604030504040204" pitchFamily="34" charset="-120"/>
                          <a:ea typeface="微軟正黑體" panose="020B0604030504040204" pitchFamily="34" charset="-120"/>
                        </a:rPr>
                        <a:t>第二輪分發</a:t>
                      </a:r>
                      <a:endParaRPr lang="zh-TW" altLang="en-US" sz="2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2755016282"/>
                  </a:ext>
                </a:extLst>
              </a:tr>
              <a:tr h="966690">
                <a:tc rowSpan="3">
                  <a:txBody>
                    <a:bodyPr/>
                    <a:lstStyle/>
                    <a:p>
                      <a:pPr algn="ctr" fontAlgn="ctr"/>
                      <a:r>
                        <a:rPr lang="zh-TW" altLang="en-US" sz="2800" u="none" strike="noStrike" dirty="0">
                          <a:effectLst/>
                          <a:latin typeface="微軟正黑體" panose="020B0604030504040204" pitchFamily="34" charset="-120"/>
                          <a:ea typeface="微軟正黑體" panose="020B0604030504040204" pitchFamily="34" charset="-120"/>
                        </a:rPr>
                        <a:t>臺灣大學</a:t>
                      </a:r>
                      <a:endParaRPr lang="zh-TW" altLang="en-US" sz="2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zh-TW" altLang="en-US" sz="2800" u="none" strike="noStrike" dirty="0">
                          <a:effectLst/>
                          <a:latin typeface="微軟正黑體" panose="020B0604030504040204" pitchFamily="34" charset="-120"/>
                          <a:ea typeface="微軟正黑體" panose="020B0604030504040204" pitchFamily="34" charset="-120"/>
                        </a:rPr>
                        <a:t>枋寮高中</a:t>
                      </a:r>
                      <a:r>
                        <a:rPr lang="en-US" altLang="zh-TW" sz="2800" u="none" strike="noStrike" dirty="0">
                          <a:effectLst/>
                          <a:latin typeface="微軟正黑體" panose="020B0604030504040204" pitchFamily="34" charset="-120"/>
                          <a:ea typeface="微軟正黑體" panose="020B0604030504040204" pitchFamily="34" charset="-120"/>
                        </a:rPr>
                        <a:t>1</a:t>
                      </a:r>
                      <a:r>
                        <a:rPr lang="zh-TW" altLang="en-US" sz="2800" u="none" strike="noStrike" dirty="0">
                          <a:effectLst/>
                          <a:latin typeface="微軟正黑體" panose="020B0604030504040204" pitchFamily="34" charset="-120"/>
                          <a:ea typeface="微軟正黑體" panose="020B0604030504040204" pitchFamily="34" charset="-120"/>
                        </a:rPr>
                        <a:t>位</a:t>
                      </a:r>
                      <a:endParaRPr lang="zh-TW" altLang="en-US" sz="2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rowSpan="3">
                  <a:txBody>
                    <a:bodyPr/>
                    <a:lstStyle/>
                    <a:p>
                      <a:pPr algn="ctr" fontAlgn="ctr"/>
                      <a:r>
                        <a:rPr lang="zh-TW" altLang="en-US" sz="2800" u="none" strike="noStrike" dirty="0">
                          <a:effectLst/>
                          <a:latin typeface="微軟正黑體" panose="020B0604030504040204" pitchFamily="34" charset="-120"/>
                          <a:ea typeface="微軟正黑體" panose="020B0604030504040204" pitchFamily="34" charset="-120"/>
                        </a:rPr>
                        <a:t>剩下順位</a:t>
                      </a:r>
                      <a:endParaRPr lang="en-US" altLang="zh-TW" sz="2800" u="none" strike="noStrike" dirty="0">
                        <a:effectLst/>
                        <a:latin typeface="微軟正黑體" panose="020B0604030504040204" pitchFamily="34" charset="-120"/>
                        <a:ea typeface="微軟正黑體" panose="020B0604030504040204" pitchFamily="34" charset="-120"/>
                      </a:endParaRPr>
                    </a:p>
                    <a:p>
                      <a:pPr algn="ctr" fontAlgn="ctr"/>
                      <a:r>
                        <a:rPr lang="zh-TW" altLang="en-US" sz="2800" u="none" strike="noStrike" dirty="0">
                          <a:effectLst/>
                          <a:latin typeface="微軟正黑體" panose="020B0604030504040204" pitchFamily="34" charset="-120"/>
                          <a:ea typeface="微軟正黑體" panose="020B0604030504040204" pitchFamily="34" charset="-120"/>
                        </a:rPr>
                        <a:t>餘額分發</a:t>
                      </a:r>
                      <a:endParaRPr lang="zh-TW" altLang="en-US" sz="2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269894500"/>
                  </a:ext>
                </a:extLst>
              </a:tr>
              <a:tr h="1007826">
                <a:tc vMerge="1">
                  <a:txBody>
                    <a:bodyPr/>
                    <a:lstStyle/>
                    <a:p>
                      <a:endParaRPr lang="zh-TW" altLang="en-US"/>
                    </a:p>
                  </a:txBody>
                  <a:tcPr/>
                </a:tc>
                <a:tc>
                  <a:txBody>
                    <a:bodyPr/>
                    <a:lstStyle/>
                    <a:p>
                      <a:pPr algn="ctr" fontAlgn="ctr"/>
                      <a:r>
                        <a:rPr lang="zh-TW" altLang="en-US" sz="2800" u="none" strike="noStrike" dirty="0">
                          <a:effectLst/>
                          <a:latin typeface="微軟正黑體" panose="020B0604030504040204" pitchFamily="34" charset="-120"/>
                          <a:ea typeface="微軟正黑體" panose="020B0604030504040204" pitchFamily="34" charset="-120"/>
                        </a:rPr>
                        <a:t>潮州高中</a:t>
                      </a:r>
                      <a:r>
                        <a:rPr lang="en-US" altLang="zh-TW" sz="2800" u="none" strike="noStrike" dirty="0">
                          <a:effectLst/>
                          <a:latin typeface="微軟正黑體" panose="020B0604030504040204" pitchFamily="34" charset="-120"/>
                          <a:ea typeface="微軟正黑體" panose="020B0604030504040204" pitchFamily="34" charset="-120"/>
                        </a:rPr>
                        <a:t>1</a:t>
                      </a:r>
                      <a:r>
                        <a:rPr lang="zh-TW" altLang="en-US" sz="2800" u="none" strike="noStrike" dirty="0">
                          <a:effectLst/>
                          <a:latin typeface="微軟正黑體" panose="020B0604030504040204" pitchFamily="34" charset="-120"/>
                          <a:ea typeface="微軟正黑體" panose="020B0604030504040204" pitchFamily="34" charset="-120"/>
                        </a:rPr>
                        <a:t>位</a:t>
                      </a:r>
                      <a:endParaRPr lang="zh-TW" altLang="en-US" sz="2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vMerge="1">
                  <a:txBody>
                    <a:bodyPr/>
                    <a:lstStyle/>
                    <a:p>
                      <a:endParaRPr lang="zh-TW" altLang="en-US"/>
                    </a:p>
                  </a:txBody>
                  <a:tcPr/>
                </a:tc>
                <a:extLst>
                  <a:ext uri="{0D108BD9-81ED-4DB2-BD59-A6C34878D82A}">
                    <a16:rowId xmlns:a16="http://schemas.microsoft.com/office/drawing/2014/main" val="3320809080"/>
                  </a:ext>
                </a:extLst>
              </a:tr>
              <a:tr h="1275208">
                <a:tc vMerge="1">
                  <a:txBody>
                    <a:bodyPr/>
                    <a:lstStyle/>
                    <a:p>
                      <a:endParaRPr lang="zh-TW" altLang="en-US"/>
                    </a:p>
                  </a:txBody>
                  <a:tcPr/>
                </a:tc>
                <a:tc>
                  <a:txBody>
                    <a:bodyPr/>
                    <a:lstStyle/>
                    <a:p>
                      <a:pPr algn="ctr" fontAlgn="ctr"/>
                      <a:r>
                        <a:rPr lang="zh-TW" altLang="en-US" sz="2800" u="none" strike="noStrike" dirty="0">
                          <a:effectLst/>
                          <a:latin typeface="微軟正黑體" panose="020B0604030504040204" pitchFamily="34" charset="-120"/>
                          <a:ea typeface="微軟正黑體" panose="020B0604030504040204" pitchFamily="34" charset="-120"/>
                        </a:rPr>
                        <a:t>屏東女中</a:t>
                      </a:r>
                      <a:r>
                        <a:rPr lang="en-US" altLang="zh-TW" sz="2800" u="none" strike="noStrike" dirty="0">
                          <a:effectLst/>
                          <a:latin typeface="微軟正黑體" panose="020B0604030504040204" pitchFamily="34" charset="-120"/>
                          <a:ea typeface="微軟正黑體" panose="020B0604030504040204" pitchFamily="34" charset="-120"/>
                        </a:rPr>
                        <a:t>1</a:t>
                      </a:r>
                      <a:r>
                        <a:rPr lang="zh-TW" altLang="en-US" sz="2800" u="none" strike="noStrike" dirty="0">
                          <a:effectLst/>
                          <a:latin typeface="微軟正黑體" panose="020B0604030504040204" pitchFamily="34" charset="-120"/>
                          <a:ea typeface="微軟正黑體" panose="020B0604030504040204" pitchFamily="34" charset="-120"/>
                        </a:rPr>
                        <a:t>位</a:t>
                      </a:r>
                      <a:endParaRPr lang="zh-TW" altLang="en-US" sz="2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vMerge="1">
                  <a:txBody>
                    <a:bodyPr/>
                    <a:lstStyle/>
                    <a:p>
                      <a:endParaRPr lang="zh-TW" altLang="en-US"/>
                    </a:p>
                  </a:txBody>
                  <a:tcPr/>
                </a:tc>
                <a:extLst>
                  <a:ext uri="{0D108BD9-81ED-4DB2-BD59-A6C34878D82A}">
                    <a16:rowId xmlns:a16="http://schemas.microsoft.com/office/drawing/2014/main" val="3057369801"/>
                  </a:ext>
                </a:extLst>
              </a:tr>
            </a:tbl>
          </a:graphicData>
        </a:graphic>
      </p:graphicFrame>
      <p:sp>
        <p:nvSpPr>
          <p:cNvPr id="8" name="矩形 7"/>
          <p:cNvSpPr/>
          <p:nvPr/>
        </p:nvSpPr>
        <p:spPr>
          <a:xfrm>
            <a:off x="0" y="519981"/>
            <a:ext cx="12858750" cy="9703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a:latin typeface="微軟正黑體" panose="020B0604030504040204" pitchFamily="34" charset="-120"/>
                <a:ea typeface="微軟正黑體" panose="020B0604030504040204" pitchFamily="34" charset="-120"/>
              </a:rPr>
              <a:t>以國立臺灣大學為例</a:t>
            </a:r>
            <a:endParaRPr lang="zh-CN"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57434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19981"/>
            <a:ext cx="12858750" cy="9703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a:latin typeface="微軟正黑體" panose="020B0604030504040204" pitchFamily="34" charset="-120"/>
                <a:ea typeface="微軟正黑體" panose="020B0604030504040204" pitchFamily="34" charset="-120"/>
              </a:rPr>
              <a:t>繁星推薦的優勢面向</a:t>
            </a:r>
            <a:endParaRPr lang="zh-CN" altLang="en-US" sz="3600" dirty="0">
              <a:latin typeface="微軟正黑體" panose="020B0604030504040204" pitchFamily="34" charset="-120"/>
              <a:ea typeface="微軟正黑體" panose="020B0604030504040204" pitchFamily="34" charset="-120"/>
            </a:endParaRPr>
          </a:p>
        </p:txBody>
      </p:sp>
      <p:grpSp>
        <p:nvGrpSpPr>
          <p:cNvPr id="8" name="Group 79"/>
          <p:cNvGrpSpPr/>
          <p:nvPr/>
        </p:nvGrpSpPr>
        <p:grpSpPr>
          <a:xfrm>
            <a:off x="1062940" y="4643525"/>
            <a:ext cx="398362" cy="425258"/>
            <a:chOff x="9159875" y="1647825"/>
            <a:chExt cx="434975" cy="464344"/>
          </a:xfrm>
          <a:solidFill>
            <a:schemeClr val="accent3"/>
          </a:solidFill>
        </p:grpSpPr>
        <p:sp>
          <p:nvSpPr>
            <p:cNvPr id="9" name="AutoShape 78"/>
            <p:cNvSpPr>
              <a:spLocks/>
            </p:cNvSpPr>
            <p:nvPr/>
          </p:nvSpPr>
          <p:spPr bwMode="auto">
            <a:xfrm>
              <a:off x="9159875" y="1647825"/>
              <a:ext cx="434975"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AutoShape 79"/>
            <p:cNvSpPr>
              <a:spLocks/>
            </p:cNvSpPr>
            <p:nvPr/>
          </p:nvSpPr>
          <p:spPr bwMode="auto">
            <a:xfrm>
              <a:off x="9217819" y="1705769"/>
              <a:ext cx="3190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AutoShape 80"/>
            <p:cNvSpPr>
              <a:spLocks/>
            </p:cNvSpPr>
            <p:nvPr/>
          </p:nvSpPr>
          <p:spPr bwMode="auto">
            <a:xfrm>
              <a:off x="9391650" y="1749425"/>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 name="Group 83"/>
          <p:cNvGrpSpPr/>
          <p:nvPr/>
        </p:nvGrpSpPr>
        <p:grpSpPr>
          <a:xfrm>
            <a:off x="1036018" y="2004833"/>
            <a:ext cx="425985" cy="399088"/>
            <a:chOff x="5368132" y="3540125"/>
            <a:chExt cx="465138" cy="435769"/>
          </a:xfrm>
          <a:solidFill>
            <a:schemeClr val="accent1"/>
          </a:solidFill>
        </p:grpSpPr>
        <p:sp>
          <p:nvSpPr>
            <p:cNvPr id="13" name="AutoShape 110"/>
            <p:cNvSpPr>
              <a:spLocks/>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AutoShape 111"/>
            <p:cNvSpPr>
              <a:spLocks/>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5" name="Group 86"/>
          <p:cNvGrpSpPr/>
          <p:nvPr/>
        </p:nvGrpSpPr>
        <p:grpSpPr>
          <a:xfrm>
            <a:off x="1035317" y="3350769"/>
            <a:ext cx="425985" cy="358380"/>
            <a:chOff x="5368132" y="2625725"/>
            <a:chExt cx="465138" cy="391319"/>
          </a:xfrm>
          <a:solidFill>
            <a:schemeClr val="accent2"/>
          </a:solidFill>
        </p:grpSpPr>
        <p:sp>
          <p:nvSpPr>
            <p:cNvPr id="16" name="AutoShape 120"/>
            <p:cNvSpPr>
              <a:spLocks/>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AutoShape 121"/>
            <p:cNvSpPr>
              <a:spLocks/>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AutoShape 122"/>
            <p:cNvSpPr>
              <a:spLocks/>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9" name="矩形 18"/>
          <p:cNvSpPr/>
          <p:nvPr/>
        </p:nvSpPr>
        <p:spPr>
          <a:xfrm>
            <a:off x="1515796" y="1963981"/>
            <a:ext cx="8965205" cy="523220"/>
          </a:xfrm>
          <a:prstGeom prst="rect">
            <a:avLst/>
          </a:prstGeom>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適合在校名列前茅、以及人數較少的學校學生。</a:t>
            </a:r>
            <a:endParaRPr lang="zh-TW" altLang="en-US" sz="3600" b="1" dirty="0">
              <a:latin typeface="微軟正黑體" panose="020B0604030504040204" pitchFamily="34" charset="-120"/>
              <a:ea typeface="微軟正黑體" panose="020B0604030504040204" pitchFamily="34" charset="-120"/>
            </a:endParaRPr>
          </a:p>
        </p:txBody>
      </p:sp>
      <p:sp>
        <p:nvSpPr>
          <p:cNvPr id="3" name="矩形 2"/>
          <p:cNvSpPr/>
          <p:nvPr/>
        </p:nvSpPr>
        <p:spPr>
          <a:xfrm>
            <a:off x="1462003" y="4595031"/>
            <a:ext cx="10843666" cy="2246769"/>
          </a:xfrm>
          <a:prstGeom prst="rect">
            <a:avLst/>
          </a:prstGeom>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若同樣是在校排名</a:t>
            </a:r>
            <a:r>
              <a:rPr lang="en-US" altLang="zh-TW" sz="2800" b="1" dirty="0">
                <a:solidFill>
                  <a:srgbClr val="FF0000"/>
                </a:solidFill>
                <a:latin typeface="微軟正黑體" panose="020B0604030504040204" pitchFamily="34" charset="-120"/>
                <a:ea typeface="微軟正黑體" panose="020B0604030504040204" pitchFamily="34" charset="-120"/>
              </a:rPr>
              <a:t>5%</a:t>
            </a:r>
            <a:r>
              <a:rPr lang="zh-TW" altLang="en-US" sz="2800" b="1" dirty="0">
                <a:latin typeface="微軟正黑體" panose="020B0604030504040204" pitchFamily="34" charset="-120"/>
                <a:ea typeface="微軟正黑體" panose="020B0604030504040204" pitchFamily="34" charset="-120"/>
              </a:rPr>
              <a:t>的「多人數高中」與「少人數高中」學生比較，「多人數高中」學生可能因為排名較後面，因而錯失填選心儀校系的機會， 「少人數學校」的學生在繁星推薦上較擁有的優勢。</a:t>
            </a:r>
          </a:p>
          <a:p>
            <a:r>
              <a:rPr lang="zh-TW" altLang="en-US" sz="2800" dirty="0"/>
              <a:t/>
            </a:r>
            <a:br>
              <a:rPr lang="zh-TW" altLang="en-US" sz="2800" dirty="0"/>
            </a:br>
            <a:endParaRPr lang="zh-TW" altLang="en-US" sz="2800" b="1" dirty="0">
              <a:latin typeface="微軟正黑體" panose="020B0604030504040204" pitchFamily="34" charset="-120"/>
              <a:ea typeface="微軟正黑體" panose="020B0604030504040204" pitchFamily="34" charset="-120"/>
            </a:endParaRPr>
          </a:p>
        </p:txBody>
      </p:sp>
      <p:sp>
        <p:nvSpPr>
          <p:cNvPr id="20" name="矩形 19"/>
          <p:cNvSpPr/>
          <p:nvPr/>
        </p:nvSpPr>
        <p:spPr>
          <a:xfrm>
            <a:off x="1481828" y="3350769"/>
            <a:ext cx="9412043" cy="954107"/>
          </a:xfrm>
          <a:prstGeom prst="rect">
            <a:avLst/>
          </a:prstGeom>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社區型高中以繁星推薦管道為錄取大學較其他管道有利，因此勢必保守以第一輪作為推薦為優先。</a:t>
            </a:r>
            <a:endParaRPr lang="zh-TW" altLang="en-US" sz="3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96286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4011259938"/>
              </p:ext>
            </p:extLst>
          </p:nvPr>
        </p:nvGraphicFramePr>
        <p:xfrm>
          <a:off x="1172791" y="880021"/>
          <a:ext cx="10441160" cy="4513684"/>
        </p:xfrm>
        <a:graphic>
          <a:graphicData uri="http://schemas.openxmlformats.org/drawingml/2006/table">
            <a:tbl>
              <a:tblPr firstRow="1" bandRow="1">
                <a:tableStyleId>{5C22544A-7EE6-4342-B048-85BDC9FD1C3A}</a:tableStyleId>
              </a:tblPr>
              <a:tblGrid>
                <a:gridCol w="10441160">
                  <a:extLst>
                    <a:ext uri="{9D8B030D-6E8A-4147-A177-3AD203B41FA5}">
                      <a16:colId xmlns:a16="http://schemas.microsoft.com/office/drawing/2014/main" val="3893804069"/>
                    </a:ext>
                  </a:extLst>
                </a:gridCol>
              </a:tblGrid>
              <a:tr h="2256842">
                <a:tc>
                  <a:txBody>
                    <a:bodyPr/>
                    <a:lstStyle/>
                    <a:p>
                      <a:r>
                        <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rPr>
                        <a:t>以</a:t>
                      </a:r>
                      <a:r>
                        <a:rPr lang="en-US" altLang="zh-TW" sz="4400" dirty="0">
                          <a:latin typeface="Times New Roman" panose="02020603050405020304" pitchFamily="18" charset="0"/>
                          <a:ea typeface="微軟正黑體" panose="020B0604030504040204" pitchFamily="34" charset="-120"/>
                          <a:cs typeface="Times New Roman" panose="02020603050405020304" pitchFamily="18" charset="0"/>
                        </a:rPr>
                        <a:t>500</a:t>
                      </a:r>
                      <a:r>
                        <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rPr>
                        <a:t>人學校為例，校排</a:t>
                      </a:r>
                      <a:r>
                        <a:rPr lang="en-US" altLang="zh-TW" sz="4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rPr>
                        <a:t>為第</a:t>
                      </a:r>
                      <a:r>
                        <a:rPr lang="en-US" altLang="zh-TW" sz="4400" dirty="0">
                          <a:latin typeface="Times New Roman" panose="02020603050405020304" pitchFamily="18" charset="0"/>
                          <a:ea typeface="微軟正黑體" panose="020B0604030504040204" pitchFamily="34" charset="-120"/>
                          <a:cs typeface="Times New Roman" panose="02020603050405020304" pitchFamily="18" charset="0"/>
                        </a:rPr>
                        <a:t>20-25</a:t>
                      </a:r>
                      <a:r>
                        <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anchor="ctr"/>
                </a:tc>
                <a:extLst>
                  <a:ext uri="{0D108BD9-81ED-4DB2-BD59-A6C34878D82A}">
                    <a16:rowId xmlns:a16="http://schemas.microsoft.com/office/drawing/2014/main" val="1765561981"/>
                  </a:ext>
                </a:extLst>
              </a:tr>
              <a:tr h="2256842">
                <a:tc>
                  <a:txBody>
                    <a:bodyPr/>
                    <a:lstStyle/>
                    <a:p>
                      <a:r>
                        <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rPr>
                        <a:t>以</a:t>
                      </a:r>
                      <a:r>
                        <a:rPr lang="en-US" altLang="zh-TW" sz="4400" dirty="0">
                          <a:latin typeface="Times New Roman" panose="02020603050405020304" pitchFamily="18" charset="0"/>
                          <a:ea typeface="微軟正黑體" panose="020B0604030504040204" pitchFamily="34" charset="-120"/>
                          <a:cs typeface="Times New Roman" panose="02020603050405020304" pitchFamily="18" charset="0"/>
                        </a:rPr>
                        <a:t>100</a:t>
                      </a:r>
                      <a:r>
                        <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rPr>
                        <a:t>人學校為例，校排</a:t>
                      </a:r>
                      <a:r>
                        <a:rPr lang="en-US" altLang="zh-TW" sz="4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rPr>
                        <a:t>為第</a:t>
                      </a:r>
                      <a:r>
                        <a:rPr lang="en-US" altLang="zh-TW" sz="4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rPr>
                        <a:t>或</a:t>
                      </a:r>
                      <a:r>
                        <a:rPr lang="en-US" altLang="zh-TW" sz="4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anchor="ctr"/>
                </a:tc>
                <a:extLst>
                  <a:ext uri="{0D108BD9-81ED-4DB2-BD59-A6C34878D82A}">
                    <a16:rowId xmlns:a16="http://schemas.microsoft.com/office/drawing/2014/main" val="3223458265"/>
                  </a:ext>
                </a:extLst>
              </a:tr>
            </a:tbl>
          </a:graphicData>
        </a:graphic>
      </p:graphicFrame>
    </p:spTree>
    <p:extLst>
      <p:ext uri="{BB962C8B-B14F-4D97-AF65-F5344CB8AC3E}">
        <p14:creationId xmlns:p14="http://schemas.microsoft.com/office/powerpoint/2010/main" val="2935939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DB4877AC-3ECD-4AA2-A3B8-F6BAEBB4621D}"/>
              </a:ext>
            </a:extLst>
          </p:cNvPr>
          <p:cNvSpPr txBox="1">
            <a:spLocks/>
          </p:cNvSpPr>
          <p:nvPr/>
        </p:nvSpPr>
        <p:spPr>
          <a:xfrm>
            <a:off x="1028775" y="519981"/>
            <a:ext cx="10945216" cy="63367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ts val="4000"/>
              </a:lnSpc>
              <a:spcAft>
                <a:spcPts val="0"/>
              </a:spcAft>
            </a:pPr>
            <a:r>
              <a:rPr lang="zh-TW" altLang="en-US" sz="3200" dirty="0"/>
              <a:t>全年級約</a:t>
            </a:r>
            <a:r>
              <a:rPr lang="en-US" altLang="zh-TW" sz="3200" dirty="0"/>
              <a:t>500</a:t>
            </a:r>
            <a:r>
              <a:rPr lang="zh-TW" altLang="en-US" sz="3200" dirty="0"/>
              <a:t>名，</a:t>
            </a:r>
            <a:r>
              <a:rPr lang="en-US" altLang="zh-TW" sz="3200" dirty="0"/>
              <a:t>500/100=5</a:t>
            </a:r>
            <a:r>
              <a:rPr lang="zh-TW" altLang="en-US" sz="3200" dirty="0"/>
              <a:t>，每</a:t>
            </a:r>
            <a:r>
              <a:rPr lang="en-US" altLang="zh-TW" sz="3200" dirty="0"/>
              <a:t>%</a:t>
            </a:r>
            <a:r>
              <a:rPr lang="zh-TW" altLang="en-US" sz="3200" dirty="0"/>
              <a:t>約</a:t>
            </a:r>
            <a:r>
              <a:rPr lang="en-US" altLang="zh-TW" sz="3200" dirty="0"/>
              <a:t>5</a:t>
            </a:r>
            <a:r>
              <a:rPr lang="zh-TW" altLang="en-US" sz="3200" dirty="0"/>
              <a:t>位，校排</a:t>
            </a:r>
            <a:r>
              <a:rPr lang="en-US" altLang="zh-TW" sz="3200" dirty="0"/>
              <a:t>5%</a:t>
            </a:r>
            <a:r>
              <a:rPr lang="zh-TW" altLang="en-US" sz="3200" dirty="0"/>
              <a:t>等於前</a:t>
            </a:r>
            <a:r>
              <a:rPr lang="en-US" altLang="zh-TW" sz="3200" dirty="0"/>
              <a:t>25</a:t>
            </a:r>
            <a:r>
              <a:rPr lang="zh-TW" altLang="en-US" sz="3200" dirty="0"/>
              <a:t>名。</a:t>
            </a:r>
            <a:endParaRPr lang="en-US" altLang="zh-TW" sz="3200" dirty="0"/>
          </a:p>
          <a:p>
            <a:pPr fontAlgn="auto">
              <a:spcAft>
                <a:spcPts val="0"/>
              </a:spcAft>
            </a:pPr>
            <a:endParaRPr lang="en-US" altLang="zh-TW" sz="3200" dirty="0"/>
          </a:p>
          <a:p>
            <a:pPr fontAlgn="auto">
              <a:spcAft>
                <a:spcPts val="0"/>
              </a:spcAft>
            </a:pPr>
            <a:r>
              <a:rPr lang="zh-TW" altLang="en-US" sz="3200" dirty="0"/>
              <a:t>全校</a:t>
            </a:r>
            <a:r>
              <a:rPr lang="en-US" altLang="zh-TW" sz="3200" dirty="0"/>
              <a:t>1(1%) ----</a:t>
            </a:r>
            <a:r>
              <a:rPr lang="zh-TW" altLang="en-US" sz="3200" dirty="0"/>
              <a:t>推薦</a:t>
            </a:r>
            <a:r>
              <a:rPr lang="zh-TW" altLang="en-US" sz="3200" dirty="0">
                <a:solidFill>
                  <a:srgbClr val="FF0000"/>
                </a:solidFill>
              </a:rPr>
              <a:t>臺灣大學</a:t>
            </a:r>
            <a:r>
              <a:rPr lang="en-US" altLang="zh-TW" sz="3200" dirty="0">
                <a:solidFill>
                  <a:srgbClr val="FF0000"/>
                </a:solidFill>
              </a:rPr>
              <a:t>---</a:t>
            </a:r>
            <a:r>
              <a:rPr lang="zh-TW" altLang="en-US" sz="3200" dirty="0">
                <a:solidFill>
                  <a:srgbClr val="FF0000"/>
                </a:solidFill>
              </a:rPr>
              <a:t>第一輪</a:t>
            </a:r>
            <a:endParaRPr lang="en-US" altLang="zh-TW" sz="3200" dirty="0">
              <a:solidFill>
                <a:srgbClr val="FF0000"/>
              </a:solidFill>
            </a:endParaRPr>
          </a:p>
          <a:p>
            <a:pPr fontAlgn="auto">
              <a:spcAft>
                <a:spcPts val="0"/>
              </a:spcAft>
            </a:pPr>
            <a:r>
              <a:rPr lang="zh-TW" altLang="en-US" sz="3200" dirty="0"/>
              <a:t>全校</a:t>
            </a:r>
            <a:r>
              <a:rPr lang="en-US" altLang="zh-TW" sz="3200" dirty="0"/>
              <a:t>2(1%)</a:t>
            </a:r>
            <a:r>
              <a:rPr lang="zh-TW" altLang="en-US" sz="3200" dirty="0"/>
              <a:t> </a:t>
            </a:r>
            <a:r>
              <a:rPr lang="en-US" altLang="zh-TW" sz="3200" dirty="0"/>
              <a:t>----</a:t>
            </a:r>
            <a:r>
              <a:rPr lang="zh-TW" altLang="en-US" sz="3200" dirty="0"/>
              <a:t>可推薦臺灣大學</a:t>
            </a:r>
            <a:r>
              <a:rPr lang="en-US" altLang="zh-TW" sz="3200" dirty="0"/>
              <a:t>---</a:t>
            </a:r>
            <a:r>
              <a:rPr lang="zh-TW" altLang="en-US" sz="3200" dirty="0"/>
              <a:t>第二輪</a:t>
            </a:r>
            <a:r>
              <a:rPr lang="en-US" altLang="zh-TW" sz="3200" dirty="0"/>
              <a:t>(</a:t>
            </a:r>
            <a:r>
              <a:rPr lang="zh-TW" altLang="en-US" sz="3200" dirty="0"/>
              <a:t>搶餘額</a:t>
            </a:r>
            <a:r>
              <a:rPr lang="en-US" altLang="zh-TW" sz="3200" dirty="0"/>
              <a:t>)</a:t>
            </a:r>
          </a:p>
          <a:p>
            <a:pPr marL="0" indent="0" fontAlgn="auto">
              <a:spcAft>
                <a:spcPts val="0"/>
              </a:spcAft>
              <a:buFont typeface="Arial" panose="020B0604020202020204" pitchFamily="34" charset="0"/>
              <a:buNone/>
            </a:pPr>
            <a:r>
              <a:rPr lang="zh-TW" altLang="en-US" sz="3200" dirty="0"/>
              <a:t>                               或</a:t>
            </a:r>
            <a:r>
              <a:rPr lang="zh-TW" altLang="en-US" sz="3200" dirty="0">
                <a:solidFill>
                  <a:srgbClr val="FF0000"/>
                </a:solidFill>
              </a:rPr>
              <a:t>清華大學</a:t>
            </a:r>
            <a:r>
              <a:rPr lang="en-US" altLang="zh-TW" sz="3200" dirty="0">
                <a:solidFill>
                  <a:srgbClr val="FF0000"/>
                </a:solidFill>
              </a:rPr>
              <a:t>---</a:t>
            </a:r>
            <a:r>
              <a:rPr lang="zh-TW" altLang="en-US" sz="3200" dirty="0">
                <a:solidFill>
                  <a:srgbClr val="FF0000"/>
                </a:solidFill>
              </a:rPr>
              <a:t>第一輪。</a:t>
            </a:r>
            <a:endParaRPr lang="en-US" altLang="zh-TW" sz="3200" dirty="0">
              <a:solidFill>
                <a:srgbClr val="FF0000"/>
              </a:solidFill>
            </a:endParaRPr>
          </a:p>
          <a:p>
            <a:pPr fontAlgn="auto">
              <a:spcAft>
                <a:spcPts val="0"/>
              </a:spcAft>
            </a:pPr>
            <a:r>
              <a:rPr lang="zh-TW" altLang="en-US" sz="3200" dirty="0"/>
              <a:t>全校</a:t>
            </a:r>
            <a:r>
              <a:rPr lang="en-US" altLang="zh-TW" sz="3200" dirty="0"/>
              <a:t>3(1%)</a:t>
            </a:r>
            <a:r>
              <a:rPr lang="zh-TW" altLang="en-US" sz="3200" dirty="0"/>
              <a:t> </a:t>
            </a:r>
            <a:r>
              <a:rPr lang="en-US" altLang="zh-TW" sz="3200" dirty="0"/>
              <a:t>----</a:t>
            </a:r>
            <a:r>
              <a:rPr lang="zh-TW" altLang="en-US" sz="3200" dirty="0"/>
              <a:t>可推薦臺灣大學</a:t>
            </a:r>
            <a:r>
              <a:rPr lang="en-US" altLang="zh-TW" sz="3200" dirty="0"/>
              <a:t>---</a:t>
            </a:r>
            <a:r>
              <a:rPr lang="zh-TW" altLang="en-US" sz="3200" dirty="0"/>
              <a:t>第二輪</a:t>
            </a:r>
            <a:r>
              <a:rPr lang="en-US" altLang="zh-TW" sz="3200" dirty="0"/>
              <a:t>(</a:t>
            </a:r>
            <a:r>
              <a:rPr lang="zh-TW" altLang="en-US" sz="3200" dirty="0"/>
              <a:t>搶餘額</a:t>
            </a:r>
            <a:r>
              <a:rPr lang="en-US" altLang="zh-TW" sz="3200" dirty="0"/>
              <a:t>)</a:t>
            </a:r>
          </a:p>
          <a:p>
            <a:pPr marL="0" indent="0" fontAlgn="auto">
              <a:spcAft>
                <a:spcPts val="0"/>
              </a:spcAft>
              <a:buFont typeface="Arial" panose="020B0604020202020204" pitchFamily="34" charset="0"/>
              <a:buNone/>
            </a:pPr>
            <a:r>
              <a:rPr lang="zh-TW" altLang="en-US" sz="3200" dirty="0"/>
              <a:t>                               或清華大學</a:t>
            </a:r>
            <a:r>
              <a:rPr lang="en-US" altLang="zh-TW" sz="3200" dirty="0"/>
              <a:t>---</a:t>
            </a:r>
            <a:r>
              <a:rPr lang="zh-TW" altLang="en-US" sz="3200" dirty="0"/>
              <a:t>第二輪</a:t>
            </a:r>
            <a:r>
              <a:rPr lang="en-US" altLang="zh-TW" sz="3200" dirty="0"/>
              <a:t>(</a:t>
            </a:r>
            <a:r>
              <a:rPr lang="zh-TW" altLang="en-US" sz="3200" dirty="0"/>
              <a:t>搶餘額</a:t>
            </a:r>
            <a:r>
              <a:rPr lang="en-US" altLang="zh-TW" sz="3200" dirty="0"/>
              <a:t>)</a:t>
            </a:r>
          </a:p>
          <a:p>
            <a:pPr marL="0" indent="0" fontAlgn="auto">
              <a:spcAft>
                <a:spcPts val="0"/>
              </a:spcAft>
              <a:buFont typeface="Arial" panose="020B0604020202020204" pitchFamily="34" charset="0"/>
              <a:buNone/>
            </a:pPr>
            <a:r>
              <a:rPr lang="zh-TW" altLang="en-US" sz="3200" dirty="0"/>
              <a:t>                               或</a:t>
            </a:r>
            <a:r>
              <a:rPr lang="zh-TW" altLang="en-US" sz="3200" dirty="0">
                <a:solidFill>
                  <a:srgbClr val="FF0000"/>
                </a:solidFill>
              </a:rPr>
              <a:t>交通大學</a:t>
            </a:r>
            <a:r>
              <a:rPr lang="en-US" altLang="zh-TW" sz="3200" dirty="0">
                <a:solidFill>
                  <a:srgbClr val="FF0000"/>
                </a:solidFill>
              </a:rPr>
              <a:t>---</a:t>
            </a:r>
            <a:r>
              <a:rPr lang="zh-TW" altLang="en-US" sz="3200" dirty="0">
                <a:solidFill>
                  <a:srgbClr val="FF0000"/>
                </a:solidFill>
              </a:rPr>
              <a:t>第一輪。    </a:t>
            </a:r>
            <a:endParaRPr lang="en-US" altLang="zh-TW" sz="3200" dirty="0">
              <a:solidFill>
                <a:srgbClr val="FF0000"/>
              </a:solidFill>
            </a:endParaRPr>
          </a:p>
          <a:p>
            <a:pPr fontAlgn="auto">
              <a:spcAft>
                <a:spcPts val="0"/>
              </a:spcAft>
            </a:pPr>
            <a:r>
              <a:rPr lang="zh-TW" altLang="en-US" sz="3200" dirty="0"/>
              <a:t>以此類推往下。</a:t>
            </a:r>
            <a:endParaRPr lang="en-US" altLang="zh-TW" sz="3200" dirty="0"/>
          </a:p>
          <a:p>
            <a:pPr fontAlgn="auto">
              <a:spcAft>
                <a:spcPts val="0"/>
              </a:spcAft>
            </a:pPr>
            <a:r>
              <a:rPr lang="zh-TW" altLang="en-US" sz="3200" dirty="0"/>
              <a:t>大學校會有第一輪名額爭奪戰。</a:t>
            </a:r>
            <a:endParaRPr lang="en-US" altLang="zh-TW" sz="3200" dirty="0"/>
          </a:p>
        </p:txBody>
      </p:sp>
    </p:spTree>
    <p:extLst>
      <p:ext uri="{BB962C8B-B14F-4D97-AF65-F5344CB8AC3E}">
        <p14:creationId xmlns:p14="http://schemas.microsoft.com/office/powerpoint/2010/main" val="2176393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19981"/>
            <a:ext cx="12858750" cy="9703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a:latin typeface="微軟正黑體" panose="020B0604030504040204" pitchFamily="34" charset="-120"/>
                <a:ea typeface="微軟正黑體" panose="020B0604030504040204" pitchFamily="34" charset="-120"/>
              </a:rPr>
              <a:t>申請入學方式</a:t>
            </a:r>
            <a:endParaRPr lang="zh-CN" altLang="en-US" sz="3600" dirty="0">
              <a:latin typeface="微軟正黑體" panose="020B0604030504040204" pitchFamily="34" charset="-120"/>
              <a:ea typeface="微軟正黑體" panose="020B0604030504040204" pitchFamily="34" charset="-120"/>
            </a:endParaRPr>
          </a:p>
        </p:txBody>
      </p:sp>
      <p:grpSp>
        <p:nvGrpSpPr>
          <p:cNvPr id="8" name="Group 79"/>
          <p:cNvGrpSpPr/>
          <p:nvPr/>
        </p:nvGrpSpPr>
        <p:grpSpPr>
          <a:xfrm>
            <a:off x="1062940" y="4643525"/>
            <a:ext cx="398362" cy="425258"/>
            <a:chOff x="9159875" y="1647825"/>
            <a:chExt cx="434975" cy="464344"/>
          </a:xfrm>
          <a:solidFill>
            <a:schemeClr val="accent3"/>
          </a:solidFill>
        </p:grpSpPr>
        <p:sp>
          <p:nvSpPr>
            <p:cNvPr id="9" name="AutoShape 78"/>
            <p:cNvSpPr>
              <a:spLocks/>
            </p:cNvSpPr>
            <p:nvPr/>
          </p:nvSpPr>
          <p:spPr bwMode="auto">
            <a:xfrm>
              <a:off x="9159875" y="1647825"/>
              <a:ext cx="434975"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AutoShape 79"/>
            <p:cNvSpPr>
              <a:spLocks/>
            </p:cNvSpPr>
            <p:nvPr/>
          </p:nvSpPr>
          <p:spPr bwMode="auto">
            <a:xfrm>
              <a:off x="9217819" y="1705769"/>
              <a:ext cx="3190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AutoShape 80"/>
            <p:cNvSpPr>
              <a:spLocks/>
            </p:cNvSpPr>
            <p:nvPr/>
          </p:nvSpPr>
          <p:spPr bwMode="auto">
            <a:xfrm>
              <a:off x="9391650" y="1749425"/>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 name="Group 83"/>
          <p:cNvGrpSpPr/>
          <p:nvPr/>
        </p:nvGrpSpPr>
        <p:grpSpPr>
          <a:xfrm>
            <a:off x="1036018" y="2004833"/>
            <a:ext cx="425985" cy="399088"/>
            <a:chOff x="5368132" y="3540125"/>
            <a:chExt cx="465138" cy="435769"/>
          </a:xfrm>
          <a:solidFill>
            <a:schemeClr val="accent1"/>
          </a:solidFill>
        </p:grpSpPr>
        <p:sp>
          <p:nvSpPr>
            <p:cNvPr id="13" name="AutoShape 110"/>
            <p:cNvSpPr>
              <a:spLocks/>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AutoShape 111"/>
            <p:cNvSpPr>
              <a:spLocks/>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5" name="Group 86"/>
          <p:cNvGrpSpPr/>
          <p:nvPr/>
        </p:nvGrpSpPr>
        <p:grpSpPr>
          <a:xfrm>
            <a:off x="1035317" y="3350769"/>
            <a:ext cx="425985" cy="358380"/>
            <a:chOff x="5368132" y="2625725"/>
            <a:chExt cx="465138" cy="391319"/>
          </a:xfrm>
          <a:solidFill>
            <a:schemeClr val="accent2"/>
          </a:solidFill>
        </p:grpSpPr>
        <p:sp>
          <p:nvSpPr>
            <p:cNvPr id="16" name="AutoShape 120"/>
            <p:cNvSpPr>
              <a:spLocks/>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AutoShape 121"/>
            <p:cNvSpPr>
              <a:spLocks/>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AutoShape 122"/>
            <p:cNvSpPr>
              <a:spLocks/>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9" name="矩形 18"/>
          <p:cNvSpPr/>
          <p:nvPr/>
        </p:nvSpPr>
        <p:spPr>
          <a:xfrm>
            <a:off x="1432676" y="1907849"/>
            <a:ext cx="10757339" cy="1754326"/>
          </a:xfrm>
          <a:prstGeom prst="rect">
            <a:avLst/>
          </a:prstGeom>
        </p:spPr>
        <p:txBody>
          <a:bodyPr wrap="square">
            <a:spAutoFit/>
          </a:bodyPr>
          <a:lstStyle/>
          <a:p>
            <a:r>
              <a:rPr lang="zh-TW" altLang="en-US" sz="3600" b="1" dirty="0">
                <a:latin typeface="微軟正黑體" panose="020B0604030504040204" pitchFamily="34" charset="-120"/>
                <a:ea typeface="微軟正黑體" panose="020B0604030504040204" pitchFamily="34" charset="-120"/>
              </a:rPr>
              <a:t>學測及英聽測驗成績進行</a:t>
            </a:r>
            <a:r>
              <a:rPr lang="zh-TW" altLang="en-US" sz="3600" b="1" dirty="0">
                <a:solidFill>
                  <a:srgbClr val="FF0000"/>
                </a:solidFill>
                <a:latin typeface="微軟正黑體" panose="020B0604030504040204" pitchFamily="34" charset="-120"/>
                <a:ea typeface="微軟正黑體" panose="020B0604030504040204" pitchFamily="34" charset="-120"/>
              </a:rPr>
              <a:t>檢定</a:t>
            </a:r>
            <a:r>
              <a:rPr lang="zh-TW" altLang="en-US" sz="3600" b="1" dirty="0">
                <a:latin typeface="微軟正黑體" panose="020B0604030504040204" pitchFamily="34" charset="-120"/>
                <a:ea typeface="微軟正黑體" panose="020B0604030504040204" pitchFamily="34" charset="-120"/>
              </a:rPr>
              <a:t>及</a:t>
            </a:r>
            <a:r>
              <a:rPr lang="zh-TW" altLang="en-US" sz="3600" b="1" dirty="0">
                <a:solidFill>
                  <a:srgbClr val="FF0000"/>
                </a:solidFill>
                <a:latin typeface="微軟正黑體" panose="020B0604030504040204" pitchFamily="34" charset="-120"/>
                <a:ea typeface="微軟正黑體" panose="020B0604030504040204" pitchFamily="34" charset="-120"/>
              </a:rPr>
              <a:t>倍率篩選</a:t>
            </a:r>
            <a:r>
              <a:rPr lang="zh-TW" altLang="en-US" sz="3600" b="1" dirty="0">
                <a:latin typeface="微軟正黑體" panose="020B0604030504040204" pitchFamily="34" charset="-120"/>
                <a:ea typeface="微軟正黑體" panose="020B0604030504040204" pitchFamily="34" charset="-120"/>
              </a:rPr>
              <a:t>以通過第一階段。</a:t>
            </a:r>
            <a:endParaRPr lang="en-US" altLang="zh-TW" sz="3600" b="1" dirty="0">
              <a:latin typeface="微軟正黑體" panose="020B0604030504040204" pitchFamily="34" charset="-120"/>
              <a:ea typeface="微軟正黑體" panose="020B0604030504040204" pitchFamily="34" charset="-120"/>
            </a:endParaRPr>
          </a:p>
          <a:p>
            <a:r>
              <a:rPr lang="zh-TW" altLang="en-US" sz="3600" b="1" dirty="0">
                <a:latin typeface="微軟正黑體" panose="020B0604030504040204" pitchFamily="34" charset="-120"/>
                <a:ea typeface="微軟正黑體" panose="020B0604030504040204" pitchFamily="34" charset="-120"/>
              </a:rPr>
              <a:t>。</a:t>
            </a:r>
          </a:p>
        </p:txBody>
      </p:sp>
      <p:sp>
        <p:nvSpPr>
          <p:cNvPr id="3" name="矩形 2"/>
          <p:cNvSpPr/>
          <p:nvPr/>
        </p:nvSpPr>
        <p:spPr>
          <a:xfrm>
            <a:off x="1462003" y="4595031"/>
            <a:ext cx="10843666" cy="1754326"/>
          </a:xfrm>
          <a:prstGeom prst="rect">
            <a:avLst/>
          </a:prstGeom>
        </p:spPr>
        <p:txBody>
          <a:bodyPr wrap="square">
            <a:spAutoFit/>
          </a:bodyPr>
          <a:lstStyle/>
          <a:p>
            <a:r>
              <a:rPr lang="zh-TW" altLang="en-US" sz="3600" b="1" dirty="0">
                <a:latin typeface="微軟正黑體" panose="020B0604030504040204" pitchFamily="34" charset="-120"/>
                <a:ea typeface="微軟正黑體" panose="020B0604030504040204" pitchFamily="34" charset="-120"/>
              </a:rPr>
              <a:t>第二階段參採</a:t>
            </a:r>
            <a:r>
              <a:rPr lang="zh-TW" altLang="en-US" sz="3600" b="1" dirty="0">
                <a:solidFill>
                  <a:srgbClr val="FF0000"/>
                </a:solidFill>
                <a:latin typeface="微軟正黑體" panose="020B0604030504040204" pitchFamily="34" charset="-120"/>
                <a:ea typeface="微軟正黑體" panose="020B0604030504040204" pitchFamily="34" charset="-120"/>
              </a:rPr>
              <a:t>學習歷程檔案</a:t>
            </a:r>
            <a:r>
              <a:rPr lang="zh-TW" altLang="en-US" sz="3600" b="1" dirty="0">
                <a:latin typeface="微軟正黑體" panose="020B0604030504040204" pitchFamily="34" charset="-120"/>
                <a:ea typeface="微軟正黑體" panose="020B0604030504040204" pitchFamily="34" charset="-120"/>
              </a:rPr>
              <a:t>以及各校自辦</a:t>
            </a:r>
            <a:r>
              <a:rPr lang="zh-TW" altLang="en-US" sz="3600" b="1" dirty="0">
                <a:solidFill>
                  <a:srgbClr val="FF0000"/>
                </a:solidFill>
                <a:latin typeface="微軟正黑體" panose="020B0604030504040204" pitchFamily="34" charset="-120"/>
                <a:ea typeface="微軟正黑體" panose="020B0604030504040204" pitchFamily="34" charset="-120"/>
              </a:rPr>
              <a:t>口試、面試及測驗</a:t>
            </a:r>
            <a:r>
              <a:rPr lang="zh-TW" altLang="en-US" sz="3600" b="1" dirty="0">
                <a:latin typeface="微軟正黑體" panose="020B0604030504040204" pitchFamily="34" charset="-120"/>
                <a:ea typeface="微軟正黑體" panose="020B0604030504040204" pitchFamily="34" charset="-120"/>
              </a:rPr>
              <a:t>。</a:t>
            </a:r>
            <a:br>
              <a:rPr lang="zh-TW" altLang="en-US" sz="3600" b="1" dirty="0">
                <a:latin typeface="微軟正黑體" panose="020B0604030504040204" pitchFamily="34" charset="-120"/>
                <a:ea typeface="微軟正黑體" panose="020B0604030504040204" pitchFamily="34" charset="-120"/>
              </a:rPr>
            </a:br>
            <a:endParaRPr lang="zh-TW" altLang="en-US" sz="3600" b="1" dirty="0">
              <a:latin typeface="微軟正黑體" panose="020B0604030504040204" pitchFamily="34" charset="-120"/>
              <a:ea typeface="微軟正黑體" panose="020B0604030504040204" pitchFamily="34" charset="-120"/>
            </a:endParaRPr>
          </a:p>
        </p:txBody>
      </p:sp>
      <p:sp>
        <p:nvSpPr>
          <p:cNvPr id="20" name="矩形 19"/>
          <p:cNvSpPr/>
          <p:nvPr/>
        </p:nvSpPr>
        <p:spPr>
          <a:xfrm>
            <a:off x="1531389" y="3226784"/>
            <a:ext cx="8965205" cy="646331"/>
          </a:xfrm>
          <a:prstGeom prst="rect">
            <a:avLst/>
          </a:prstGeom>
        </p:spPr>
        <p:txBody>
          <a:bodyPr wrap="square">
            <a:spAutoFit/>
          </a:bodyPr>
          <a:lstStyle/>
          <a:p>
            <a:r>
              <a:rPr lang="zh-TW" altLang="en-US" sz="3600" b="1" dirty="0">
                <a:latin typeface="微軟正黑體" panose="020B0604030504040204" pitchFamily="34" charset="-120"/>
                <a:ea typeface="微軟正黑體" panose="020B0604030504040204" pitchFamily="34" charset="-120"/>
              </a:rPr>
              <a:t>每人以申請</a:t>
            </a:r>
            <a:r>
              <a:rPr lang="en-US" altLang="zh-TW" sz="3600" b="1" dirty="0">
                <a:solidFill>
                  <a:srgbClr val="FF0000"/>
                </a:solidFill>
                <a:latin typeface="微軟正黑體" panose="020B0604030504040204" pitchFamily="34" charset="-120"/>
                <a:ea typeface="微軟正黑體" panose="020B0604030504040204" pitchFamily="34" charset="-120"/>
              </a:rPr>
              <a:t>6</a:t>
            </a:r>
            <a:r>
              <a:rPr lang="zh-TW" altLang="en-US" sz="3600" b="1" dirty="0">
                <a:latin typeface="微軟正黑體" panose="020B0604030504040204" pitchFamily="34" charset="-120"/>
                <a:ea typeface="微軟正黑體" panose="020B0604030504040204" pitchFamily="34" charset="-120"/>
              </a:rPr>
              <a:t>校系為限。</a:t>
            </a:r>
          </a:p>
        </p:txBody>
      </p:sp>
      <p:sp>
        <p:nvSpPr>
          <p:cNvPr id="21" name="文本占位符 13"/>
          <p:cNvSpPr txBox="1">
            <a:spLocks/>
          </p:cNvSpPr>
          <p:nvPr/>
        </p:nvSpPr>
        <p:spPr>
          <a:xfrm>
            <a:off x="1087677" y="62188"/>
            <a:ext cx="2829270"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000" dirty="0">
                <a:solidFill>
                  <a:schemeClr val="accent1"/>
                </a:solidFill>
                <a:latin typeface="微軟正黑體" panose="020B0604030504040204" pitchFamily="34" charset="-120"/>
                <a:ea typeface="微軟正黑體" panose="020B0604030504040204" pitchFamily="34" charset="-120"/>
              </a:rPr>
              <a:t>申請入學</a:t>
            </a:r>
          </a:p>
        </p:txBody>
      </p:sp>
    </p:spTree>
    <p:extLst>
      <p:ext uri="{BB962C8B-B14F-4D97-AF65-F5344CB8AC3E}">
        <p14:creationId xmlns:p14="http://schemas.microsoft.com/office/powerpoint/2010/main" val="4024530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19981"/>
            <a:ext cx="12858750" cy="9703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a:latin typeface="微軟正黑體" panose="020B0604030504040204" pitchFamily="34" charset="-120"/>
                <a:ea typeface="微軟正黑體" panose="020B0604030504040204" pitchFamily="34" charset="-120"/>
              </a:rPr>
              <a:t>申請入學方式</a:t>
            </a:r>
            <a:endParaRPr lang="zh-CN" altLang="en-US" sz="3600" dirty="0">
              <a:latin typeface="微軟正黑體" panose="020B0604030504040204" pitchFamily="34" charset="-120"/>
              <a:ea typeface="微軟正黑體" panose="020B0604030504040204" pitchFamily="34" charset="-120"/>
            </a:endParaRPr>
          </a:p>
        </p:txBody>
      </p:sp>
      <p:grpSp>
        <p:nvGrpSpPr>
          <p:cNvPr id="8" name="Group 79"/>
          <p:cNvGrpSpPr/>
          <p:nvPr/>
        </p:nvGrpSpPr>
        <p:grpSpPr>
          <a:xfrm>
            <a:off x="1062940" y="4643525"/>
            <a:ext cx="398362" cy="425258"/>
            <a:chOff x="9159875" y="1647825"/>
            <a:chExt cx="434975" cy="464344"/>
          </a:xfrm>
          <a:solidFill>
            <a:schemeClr val="accent3"/>
          </a:solidFill>
        </p:grpSpPr>
        <p:sp>
          <p:nvSpPr>
            <p:cNvPr id="9" name="AutoShape 78"/>
            <p:cNvSpPr>
              <a:spLocks/>
            </p:cNvSpPr>
            <p:nvPr/>
          </p:nvSpPr>
          <p:spPr bwMode="auto">
            <a:xfrm>
              <a:off x="9159875" y="1647825"/>
              <a:ext cx="434975"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AutoShape 79"/>
            <p:cNvSpPr>
              <a:spLocks/>
            </p:cNvSpPr>
            <p:nvPr/>
          </p:nvSpPr>
          <p:spPr bwMode="auto">
            <a:xfrm>
              <a:off x="9217819" y="1705769"/>
              <a:ext cx="3190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AutoShape 80"/>
            <p:cNvSpPr>
              <a:spLocks/>
            </p:cNvSpPr>
            <p:nvPr/>
          </p:nvSpPr>
          <p:spPr bwMode="auto">
            <a:xfrm>
              <a:off x="9391650" y="1749425"/>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 name="Group 83"/>
          <p:cNvGrpSpPr/>
          <p:nvPr/>
        </p:nvGrpSpPr>
        <p:grpSpPr>
          <a:xfrm>
            <a:off x="1036018" y="2004833"/>
            <a:ext cx="425985" cy="399088"/>
            <a:chOff x="5368132" y="3540125"/>
            <a:chExt cx="465138" cy="435769"/>
          </a:xfrm>
          <a:solidFill>
            <a:schemeClr val="accent1"/>
          </a:solidFill>
        </p:grpSpPr>
        <p:sp>
          <p:nvSpPr>
            <p:cNvPr id="13" name="AutoShape 110"/>
            <p:cNvSpPr>
              <a:spLocks/>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AutoShape 111"/>
            <p:cNvSpPr>
              <a:spLocks/>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5" name="Group 86"/>
          <p:cNvGrpSpPr/>
          <p:nvPr/>
        </p:nvGrpSpPr>
        <p:grpSpPr>
          <a:xfrm>
            <a:off x="1035317" y="3350769"/>
            <a:ext cx="425985" cy="358380"/>
            <a:chOff x="5368132" y="2625725"/>
            <a:chExt cx="465138" cy="391319"/>
          </a:xfrm>
          <a:solidFill>
            <a:schemeClr val="accent2"/>
          </a:solidFill>
        </p:grpSpPr>
        <p:sp>
          <p:nvSpPr>
            <p:cNvPr id="16" name="AutoShape 120"/>
            <p:cNvSpPr>
              <a:spLocks/>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AutoShape 121"/>
            <p:cNvSpPr>
              <a:spLocks/>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AutoShape 122"/>
            <p:cNvSpPr>
              <a:spLocks/>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9" name="矩形 18"/>
          <p:cNvSpPr/>
          <p:nvPr/>
        </p:nvSpPr>
        <p:spPr>
          <a:xfrm>
            <a:off x="1432676" y="1907849"/>
            <a:ext cx="10757339" cy="1754326"/>
          </a:xfrm>
          <a:prstGeom prst="rect">
            <a:avLst/>
          </a:prstGeom>
        </p:spPr>
        <p:txBody>
          <a:bodyPr wrap="square">
            <a:spAutoFit/>
          </a:bodyPr>
          <a:lstStyle/>
          <a:p>
            <a:r>
              <a:rPr lang="zh-TW" altLang="en-US" sz="3600" b="1" dirty="0">
                <a:latin typeface="微軟正黑體" panose="020B0604030504040204" pitchFamily="34" charset="-120"/>
                <a:ea typeface="微軟正黑體" panose="020B0604030504040204" pitchFamily="34" charset="-120"/>
              </a:rPr>
              <a:t>學測及英聽測驗成績進行</a:t>
            </a:r>
            <a:r>
              <a:rPr lang="zh-TW" altLang="en-US" sz="3600" b="1" dirty="0">
                <a:solidFill>
                  <a:srgbClr val="FF0000"/>
                </a:solidFill>
                <a:latin typeface="微軟正黑體" panose="020B0604030504040204" pitchFamily="34" charset="-120"/>
                <a:ea typeface="微軟正黑體" panose="020B0604030504040204" pitchFamily="34" charset="-120"/>
              </a:rPr>
              <a:t>檢定</a:t>
            </a:r>
            <a:r>
              <a:rPr lang="zh-TW" altLang="en-US" sz="3600" b="1" dirty="0">
                <a:latin typeface="微軟正黑體" panose="020B0604030504040204" pitchFamily="34" charset="-120"/>
                <a:ea typeface="微軟正黑體" panose="020B0604030504040204" pitchFamily="34" charset="-120"/>
              </a:rPr>
              <a:t>及</a:t>
            </a:r>
            <a:r>
              <a:rPr lang="zh-TW" altLang="en-US" sz="3600" b="1" dirty="0">
                <a:solidFill>
                  <a:srgbClr val="FF0000"/>
                </a:solidFill>
                <a:latin typeface="微軟正黑體" panose="020B0604030504040204" pitchFamily="34" charset="-120"/>
                <a:ea typeface="微軟正黑體" panose="020B0604030504040204" pitchFamily="34" charset="-120"/>
              </a:rPr>
              <a:t>倍率篩選</a:t>
            </a:r>
            <a:r>
              <a:rPr lang="zh-TW" altLang="en-US" sz="3600" b="1" dirty="0">
                <a:latin typeface="微軟正黑體" panose="020B0604030504040204" pitchFamily="34" charset="-120"/>
                <a:ea typeface="微軟正黑體" panose="020B0604030504040204" pitchFamily="34" charset="-120"/>
              </a:rPr>
              <a:t>以通過第一階段。</a:t>
            </a:r>
            <a:endParaRPr lang="en-US" altLang="zh-TW" sz="3600" b="1" dirty="0">
              <a:latin typeface="微軟正黑體" panose="020B0604030504040204" pitchFamily="34" charset="-120"/>
              <a:ea typeface="微軟正黑體" panose="020B0604030504040204" pitchFamily="34" charset="-120"/>
            </a:endParaRPr>
          </a:p>
          <a:p>
            <a:r>
              <a:rPr lang="zh-TW" altLang="en-US" sz="3600" b="1" dirty="0">
                <a:latin typeface="微軟正黑體" panose="020B0604030504040204" pitchFamily="34" charset="-120"/>
                <a:ea typeface="微軟正黑體" panose="020B0604030504040204" pitchFamily="34" charset="-120"/>
              </a:rPr>
              <a:t>。</a:t>
            </a:r>
          </a:p>
        </p:txBody>
      </p:sp>
      <p:sp>
        <p:nvSpPr>
          <p:cNvPr id="3" name="矩形 2"/>
          <p:cNvSpPr/>
          <p:nvPr/>
        </p:nvSpPr>
        <p:spPr>
          <a:xfrm>
            <a:off x="1462003" y="4595031"/>
            <a:ext cx="10843666" cy="1754326"/>
          </a:xfrm>
          <a:prstGeom prst="rect">
            <a:avLst/>
          </a:prstGeom>
        </p:spPr>
        <p:txBody>
          <a:bodyPr wrap="square">
            <a:spAutoFit/>
          </a:bodyPr>
          <a:lstStyle/>
          <a:p>
            <a:r>
              <a:rPr lang="zh-TW" altLang="en-US" sz="3600" b="1" dirty="0">
                <a:latin typeface="微軟正黑體" panose="020B0604030504040204" pitchFamily="34" charset="-120"/>
                <a:ea typeface="微軟正黑體" panose="020B0604030504040204" pitchFamily="34" charset="-120"/>
              </a:rPr>
              <a:t>第二階段參採</a:t>
            </a:r>
            <a:r>
              <a:rPr lang="zh-TW" altLang="en-US" sz="3600" b="1" dirty="0">
                <a:solidFill>
                  <a:srgbClr val="FF0000"/>
                </a:solidFill>
                <a:latin typeface="微軟正黑體" panose="020B0604030504040204" pitchFamily="34" charset="-120"/>
                <a:ea typeface="微軟正黑體" panose="020B0604030504040204" pitchFamily="34" charset="-120"/>
              </a:rPr>
              <a:t>學習歷程檔案</a:t>
            </a:r>
            <a:r>
              <a:rPr lang="zh-TW" altLang="en-US" sz="3600" b="1" dirty="0">
                <a:latin typeface="微軟正黑體" panose="020B0604030504040204" pitchFamily="34" charset="-120"/>
                <a:ea typeface="微軟正黑體" panose="020B0604030504040204" pitchFamily="34" charset="-120"/>
              </a:rPr>
              <a:t>以及各校自辦</a:t>
            </a:r>
            <a:r>
              <a:rPr lang="zh-TW" altLang="en-US" sz="3600" b="1" dirty="0">
                <a:solidFill>
                  <a:srgbClr val="FF0000"/>
                </a:solidFill>
                <a:latin typeface="微軟正黑體" panose="020B0604030504040204" pitchFamily="34" charset="-120"/>
                <a:ea typeface="微軟正黑體" panose="020B0604030504040204" pitchFamily="34" charset="-120"/>
              </a:rPr>
              <a:t>口試、面試及測驗</a:t>
            </a:r>
            <a:r>
              <a:rPr lang="zh-TW" altLang="en-US" sz="3600" b="1" dirty="0">
                <a:latin typeface="微軟正黑體" panose="020B0604030504040204" pitchFamily="34" charset="-120"/>
                <a:ea typeface="微軟正黑體" panose="020B0604030504040204" pitchFamily="34" charset="-120"/>
              </a:rPr>
              <a:t>。</a:t>
            </a:r>
            <a:br>
              <a:rPr lang="zh-TW" altLang="en-US" sz="3600" b="1" dirty="0">
                <a:latin typeface="微軟正黑體" panose="020B0604030504040204" pitchFamily="34" charset="-120"/>
                <a:ea typeface="微軟正黑體" panose="020B0604030504040204" pitchFamily="34" charset="-120"/>
              </a:rPr>
            </a:br>
            <a:endParaRPr lang="zh-TW" altLang="en-US" sz="3600" b="1" dirty="0">
              <a:latin typeface="微軟正黑體" panose="020B0604030504040204" pitchFamily="34" charset="-120"/>
              <a:ea typeface="微軟正黑體" panose="020B0604030504040204" pitchFamily="34" charset="-120"/>
            </a:endParaRPr>
          </a:p>
        </p:txBody>
      </p:sp>
      <p:sp>
        <p:nvSpPr>
          <p:cNvPr id="20" name="矩形 19"/>
          <p:cNvSpPr/>
          <p:nvPr/>
        </p:nvSpPr>
        <p:spPr>
          <a:xfrm>
            <a:off x="1531389" y="3226784"/>
            <a:ext cx="8965205" cy="646331"/>
          </a:xfrm>
          <a:prstGeom prst="rect">
            <a:avLst/>
          </a:prstGeom>
        </p:spPr>
        <p:txBody>
          <a:bodyPr wrap="square">
            <a:spAutoFit/>
          </a:bodyPr>
          <a:lstStyle/>
          <a:p>
            <a:r>
              <a:rPr lang="zh-TW" altLang="en-US" sz="3600" b="1" dirty="0">
                <a:latin typeface="微軟正黑體" panose="020B0604030504040204" pitchFamily="34" charset="-120"/>
                <a:ea typeface="微軟正黑體" panose="020B0604030504040204" pitchFamily="34" charset="-120"/>
              </a:rPr>
              <a:t>每人以申請</a:t>
            </a:r>
            <a:r>
              <a:rPr lang="en-US" altLang="zh-TW" sz="3600" b="1" dirty="0">
                <a:solidFill>
                  <a:srgbClr val="FF0000"/>
                </a:solidFill>
                <a:latin typeface="微軟正黑體" panose="020B0604030504040204" pitchFamily="34" charset="-120"/>
                <a:ea typeface="微軟正黑體" panose="020B0604030504040204" pitchFamily="34" charset="-120"/>
              </a:rPr>
              <a:t>6</a:t>
            </a:r>
            <a:r>
              <a:rPr lang="zh-TW" altLang="en-US" sz="3600" b="1" dirty="0">
                <a:latin typeface="微軟正黑體" panose="020B0604030504040204" pitchFamily="34" charset="-120"/>
                <a:ea typeface="微軟正黑體" panose="020B0604030504040204" pitchFamily="34" charset="-120"/>
              </a:rPr>
              <a:t>校系為限。</a:t>
            </a:r>
          </a:p>
        </p:txBody>
      </p:sp>
      <p:sp>
        <p:nvSpPr>
          <p:cNvPr id="21" name="文本占位符 13"/>
          <p:cNvSpPr txBox="1">
            <a:spLocks/>
          </p:cNvSpPr>
          <p:nvPr/>
        </p:nvSpPr>
        <p:spPr>
          <a:xfrm>
            <a:off x="1087677" y="62188"/>
            <a:ext cx="2829270"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000" dirty="0">
                <a:solidFill>
                  <a:schemeClr val="accent1"/>
                </a:solidFill>
                <a:latin typeface="微軟正黑體" panose="020B0604030504040204" pitchFamily="34" charset="-120"/>
                <a:ea typeface="微軟正黑體" panose="020B0604030504040204" pitchFamily="34" charset="-120"/>
              </a:rPr>
              <a:t>申請入學</a:t>
            </a:r>
          </a:p>
        </p:txBody>
      </p:sp>
    </p:spTree>
    <p:extLst>
      <p:ext uri="{BB962C8B-B14F-4D97-AF65-F5344CB8AC3E}">
        <p14:creationId xmlns:p14="http://schemas.microsoft.com/office/powerpoint/2010/main" val="3840808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903" y="663997"/>
            <a:ext cx="8496944" cy="5981849"/>
          </a:xfrm>
          <a:prstGeom prst="rect">
            <a:avLst/>
          </a:prstGeom>
        </p:spPr>
      </p:pic>
    </p:spTree>
    <p:extLst>
      <p:ext uri="{BB962C8B-B14F-4D97-AF65-F5344CB8AC3E}">
        <p14:creationId xmlns:p14="http://schemas.microsoft.com/office/powerpoint/2010/main" val="1307837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19981"/>
            <a:ext cx="12858750" cy="9703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a:solidFill>
                  <a:srgbClr val="FEFEFE"/>
                </a:solidFill>
                <a:latin typeface="微軟正黑體" panose="020B0604030504040204" pitchFamily="34" charset="-120"/>
                <a:ea typeface="微軟正黑體" panose="020B0604030504040204" pitchFamily="34" charset="-120"/>
              </a:rPr>
              <a:t>111</a:t>
            </a:r>
            <a:r>
              <a:rPr lang="zh-TW" altLang="en-US" sz="3600" dirty="0">
                <a:solidFill>
                  <a:srgbClr val="FEFEFE"/>
                </a:solidFill>
                <a:latin typeface="微軟正黑體" panose="020B0604030504040204" pitchFamily="34" charset="-120"/>
                <a:ea typeface="微軟正黑體" panose="020B0604030504040204" pitchFamily="34" charset="-120"/>
              </a:rPr>
              <a:t>年清大電機資訊學院學士班比較。</a:t>
            </a:r>
            <a:endParaRPr lang="en-US" altLang="zh-TW" sz="3600" dirty="0">
              <a:solidFill>
                <a:srgbClr val="FEFEFE"/>
              </a:solidFill>
              <a:latin typeface="微軟正黑體" panose="020B0604030504040204" pitchFamily="34" charset="-120"/>
              <a:ea typeface="微軟正黑體" panose="020B0604030504040204" pitchFamily="34" charset="-120"/>
            </a:endParaRPr>
          </a:p>
        </p:txBody>
      </p:sp>
      <p:sp>
        <p:nvSpPr>
          <p:cNvPr id="21" name="文本占位符 13"/>
          <p:cNvSpPr txBox="1">
            <a:spLocks/>
          </p:cNvSpPr>
          <p:nvPr/>
        </p:nvSpPr>
        <p:spPr>
          <a:xfrm>
            <a:off x="1087677" y="62188"/>
            <a:ext cx="2829270"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000" dirty="0">
                <a:solidFill>
                  <a:schemeClr val="accent1"/>
                </a:solidFill>
                <a:latin typeface="微軟正黑體" panose="020B0604030504040204" pitchFamily="34" charset="-120"/>
                <a:ea typeface="微軟正黑體" panose="020B0604030504040204" pitchFamily="34" charset="-120"/>
              </a:rPr>
              <a:t>申請入學</a:t>
            </a:r>
          </a:p>
        </p:txBody>
      </p:sp>
      <p:graphicFrame>
        <p:nvGraphicFramePr>
          <p:cNvPr id="22" name="表格 21"/>
          <p:cNvGraphicFramePr>
            <a:graphicFrameLocks noGrp="1"/>
          </p:cNvGraphicFramePr>
          <p:nvPr>
            <p:extLst>
              <p:ext uri="{D42A27DB-BD31-4B8C-83A1-F6EECF244321}">
                <p14:modId xmlns:p14="http://schemas.microsoft.com/office/powerpoint/2010/main" val="2120676081"/>
              </p:ext>
            </p:extLst>
          </p:nvPr>
        </p:nvGraphicFramePr>
        <p:xfrm>
          <a:off x="539551" y="2032151"/>
          <a:ext cx="11650464" cy="4113533"/>
        </p:xfrm>
        <a:graphic>
          <a:graphicData uri="http://schemas.openxmlformats.org/drawingml/2006/table">
            <a:tbl>
              <a:tblPr firstRow="1" bandRow="1">
                <a:tableStyleId>{F5AB1C69-6EDB-4FF4-983F-18BD219EF322}</a:tableStyleId>
              </a:tblPr>
              <a:tblGrid>
                <a:gridCol w="1941936">
                  <a:extLst>
                    <a:ext uri="{9D8B030D-6E8A-4147-A177-3AD203B41FA5}">
                      <a16:colId xmlns:a16="http://schemas.microsoft.com/office/drawing/2014/main" val="20000"/>
                    </a:ext>
                  </a:extLst>
                </a:gridCol>
                <a:gridCol w="1142316">
                  <a:extLst>
                    <a:ext uri="{9D8B030D-6E8A-4147-A177-3AD203B41FA5}">
                      <a16:colId xmlns:a16="http://schemas.microsoft.com/office/drawing/2014/main" val="20001"/>
                    </a:ext>
                  </a:extLst>
                </a:gridCol>
                <a:gridCol w="2970021">
                  <a:extLst>
                    <a:ext uri="{9D8B030D-6E8A-4147-A177-3AD203B41FA5}">
                      <a16:colId xmlns:a16="http://schemas.microsoft.com/office/drawing/2014/main" val="20002"/>
                    </a:ext>
                  </a:extLst>
                </a:gridCol>
                <a:gridCol w="5596191">
                  <a:extLst>
                    <a:ext uri="{9D8B030D-6E8A-4147-A177-3AD203B41FA5}">
                      <a16:colId xmlns:a16="http://schemas.microsoft.com/office/drawing/2014/main" val="20003"/>
                    </a:ext>
                  </a:extLst>
                </a:gridCol>
              </a:tblGrid>
              <a:tr h="661282">
                <a:tc>
                  <a:txBody>
                    <a:bodyPr/>
                    <a:lstStyle/>
                    <a:p>
                      <a:pPr algn="ctr"/>
                      <a:r>
                        <a:rPr lang="zh-TW" altLang="en-US" sz="2400" dirty="0">
                          <a:uFillTx/>
                        </a:rPr>
                        <a:t>入學管道</a:t>
                      </a:r>
                      <a:endParaRPr lang="zh-TW" altLang="en-US" sz="2400" dirty="0">
                        <a:uFillTx/>
                        <a:latin typeface="微軟正黑體" panose="020B0604030504040204" pitchFamily="34" charset="-120"/>
                        <a:ea typeface="微軟正黑體" panose="020B0604030504040204" pitchFamily="34" charset="-120"/>
                      </a:endParaRPr>
                    </a:p>
                  </a:txBody>
                  <a:tcPr/>
                </a:tc>
                <a:tc>
                  <a:txBody>
                    <a:bodyPr/>
                    <a:lstStyle/>
                    <a:p>
                      <a:pPr algn="ctr"/>
                      <a:r>
                        <a:rPr lang="zh-TW" altLang="en-US" sz="2400" dirty="0">
                          <a:uFillTx/>
                        </a:rPr>
                        <a:t>名額</a:t>
                      </a:r>
                      <a:endParaRPr lang="zh-TW" altLang="en-US" sz="2400" dirty="0">
                        <a:uFillTx/>
                        <a:latin typeface="微軟正黑體" panose="020B0604030504040204" pitchFamily="34" charset="-120"/>
                        <a:ea typeface="微軟正黑體" panose="020B0604030504040204" pitchFamily="34" charset="-120"/>
                      </a:endParaRPr>
                    </a:p>
                  </a:txBody>
                  <a:tcPr/>
                </a:tc>
                <a:tc>
                  <a:txBody>
                    <a:bodyPr/>
                    <a:lstStyle/>
                    <a:p>
                      <a:pPr algn="ctr"/>
                      <a:r>
                        <a:rPr lang="zh-TW" altLang="en-US" sz="2400" dirty="0">
                          <a:uFillTx/>
                        </a:rPr>
                        <a:t>檢定標準</a:t>
                      </a:r>
                      <a:endParaRPr lang="zh-TW" altLang="en-US" sz="2400" dirty="0">
                        <a:uFillTx/>
                        <a:latin typeface="微軟正黑體" panose="020B0604030504040204" pitchFamily="34" charset="-120"/>
                        <a:ea typeface="微軟正黑體" panose="020B0604030504040204" pitchFamily="34" charset="-120"/>
                      </a:endParaRPr>
                    </a:p>
                  </a:txBody>
                  <a:tcPr/>
                </a:tc>
                <a:tc>
                  <a:txBody>
                    <a:bodyPr/>
                    <a:lstStyle/>
                    <a:p>
                      <a:pPr algn="ctr"/>
                      <a:r>
                        <a:rPr lang="zh-TW" altLang="en-US" sz="2400" dirty="0">
                          <a:uFillTx/>
                        </a:rPr>
                        <a:t>錄取資格</a:t>
                      </a:r>
                      <a:endParaRPr lang="zh-TW" altLang="en-US" sz="2400" dirty="0">
                        <a:uFillTx/>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0"/>
                  </a:ext>
                </a:extLst>
              </a:tr>
              <a:tr h="1640638">
                <a:tc>
                  <a:txBody>
                    <a:bodyPr/>
                    <a:lstStyle/>
                    <a:p>
                      <a:pPr algn="ctr"/>
                      <a:r>
                        <a:rPr lang="zh-TW" altLang="en-US" sz="2400" dirty="0">
                          <a:uFillTx/>
                        </a:rPr>
                        <a:t>繁星推薦</a:t>
                      </a:r>
                      <a:endParaRPr lang="zh-TW" altLang="en-US" sz="2400" dirty="0">
                        <a:uFillTx/>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2400" dirty="0">
                          <a:uFillTx/>
                        </a:rPr>
                        <a:t>17</a:t>
                      </a:r>
                      <a:endParaRPr lang="zh-TW" altLang="en-US" sz="2400" dirty="0">
                        <a:uFillTx/>
                        <a:latin typeface="微軟正黑體" panose="020B0604030504040204" pitchFamily="34" charset="-120"/>
                        <a:ea typeface="微軟正黑體" panose="020B0604030504040204" pitchFamily="34" charset="-120"/>
                      </a:endParaRPr>
                    </a:p>
                  </a:txBody>
                  <a:tcPr anchor="ctr"/>
                </a:tc>
                <a:tc>
                  <a:txBody>
                    <a:bodyPr/>
                    <a:lstStyle/>
                    <a:p>
                      <a:pPr algn="l"/>
                      <a:r>
                        <a:rPr lang="en-US" altLang="zh-TW" sz="2400" dirty="0">
                          <a:uFillTx/>
                        </a:rPr>
                        <a:t>(</a:t>
                      </a:r>
                      <a:r>
                        <a:rPr lang="zh-TW" altLang="en-US" sz="2400" dirty="0">
                          <a:uFillTx/>
                        </a:rPr>
                        <a:t>國</a:t>
                      </a:r>
                      <a:r>
                        <a:rPr lang="en-US" altLang="zh-TW" sz="2400" dirty="0">
                          <a:uFillTx/>
                        </a:rPr>
                        <a:t>)</a:t>
                      </a:r>
                      <a:r>
                        <a:rPr lang="zh-TW" altLang="en-US" sz="2400" dirty="0">
                          <a:uFillTx/>
                        </a:rPr>
                        <a:t>前</a:t>
                      </a:r>
                      <a:r>
                        <a:rPr lang="en-US" altLang="zh-TW" sz="2400" dirty="0">
                          <a:uFillTx/>
                        </a:rPr>
                        <a:t>12</a:t>
                      </a:r>
                      <a:r>
                        <a:rPr lang="zh-TW" altLang="en-US" sz="2400" dirty="0">
                          <a:uFillTx/>
                        </a:rPr>
                        <a:t>級分</a:t>
                      </a:r>
                      <a:endParaRPr lang="en-US" altLang="zh-TW" sz="2400" dirty="0">
                        <a:uFillTx/>
                      </a:endParaRPr>
                    </a:p>
                    <a:p>
                      <a:pPr algn="l"/>
                      <a:r>
                        <a:rPr lang="en-US" altLang="zh-TW" sz="2400" dirty="0">
                          <a:uFillTx/>
                        </a:rPr>
                        <a:t>(</a:t>
                      </a:r>
                      <a:r>
                        <a:rPr lang="zh-TW" altLang="en-US" sz="2400" dirty="0">
                          <a:uFillTx/>
                        </a:rPr>
                        <a:t>英</a:t>
                      </a:r>
                      <a:r>
                        <a:rPr lang="en-US" altLang="zh-TW" sz="2400" dirty="0">
                          <a:uFillTx/>
                        </a:rPr>
                        <a:t>)</a:t>
                      </a:r>
                      <a:r>
                        <a:rPr lang="zh-TW" altLang="en-US" sz="2400" dirty="0">
                          <a:uFillTx/>
                        </a:rPr>
                        <a:t>前</a:t>
                      </a:r>
                      <a:r>
                        <a:rPr lang="en-US" altLang="zh-TW" sz="2400" dirty="0">
                          <a:uFillTx/>
                        </a:rPr>
                        <a:t>12</a:t>
                      </a:r>
                      <a:r>
                        <a:rPr lang="zh-TW" altLang="en-US" sz="2400" dirty="0">
                          <a:uFillTx/>
                        </a:rPr>
                        <a:t>級分</a:t>
                      </a:r>
                      <a:endParaRPr lang="en-US" altLang="zh-TW" sz="2400" dirty="0">
                        <a:uFillTx/>
                      </a:endParaRPr>
                    </a:p>
                    <a:p>
                      <a:pPr algn="l"/>
                      <a:r>
                        <a:rPr lang="en-US" altLang="zh-TW" sz="2400" dirty="0">
                          <a:uFillTx/>
                        </a:rPr>
                        <a:t>(</a:t>
                      </a:r>
                      <a:r>
                        <a:rPr lang="zh-TW" altLang="en-US" sz="2400" dirty="0">
                          <a:uFillTx/>
                        </a:rPr>
                        <a:t>數</a:t>
                      </a:r>
                      <a:r>
                        <a:rPr lang="en-US" altLang="zh-TW" sz="2400" dirty="0">
                          <a:uFillTx/>
                        </a:rPr>
                        <a:t>)</a:t>
                      </a:r>
                      <a:r>
                        <a:rPr lang="zh-TW" altLang="en-US" sz="2400" dirty="0">
                          <a:uFillTx/>
                        </a:rPr>
                        <a:t>頂</a:t>
                      </a:r>
                      <a:r>
                        <a:rPr lang="en-US" altLang="zh-TW" sz="2400" dirty="0">
                          <a:uFillTx/>
                        </a:rPr>
                        <a:t>10</a:t>
                      </a:r>
                      <a:r>
                        <a:rPr lang="zh-TW" altLang="en-US" sz="2400" dirty="0">
                          <a:uFillTx/>
                        </a:rPr>
                        <a:t>級分</a:t>
                      </a:r>
                      <a:endParaRPr lang="en-US" altLang="zh-TW" sz="2400" dirty="0">
                        <a:uFillTx/>
                      </a:endParaRPr>
                    </a:p>
                    <a:p>
                      <a:pPr algn="l"/>
                      <a:r>
                        <a:rPr lang="en-US" altLang="zh-TW" sz="2400" dirty="0">
                          <a:uFillTx/>
                        </a:rPr>
                        <a:t>(</a:t>
                      </a:r>
                      <a:r>
                        <a:rPr lang="zh-TW" altLang="en-US" sz="2400" dirty="0">
                          <a:uFillTx/>
                        </a:rPr>
                        <a:t>自</a:t>
                      </a:r>
                      <a:r>
                        <a:rPr lang="en-US" altLang="zh-TW" sz="2400" dirty="0">
                          <a:uFillTx/>
                        </a:rPr>
                        <a:t>)</a:t>
                      </a:r>
                      <a:r>
                        <a:rPr lang="zh-TW" altLang="en-US" sz="2400" dirty="0">
                          <a:uFillTx/>
                        </a:rPr>
                        <a:t>頂</a:t>
                      </a:r>
                      <a:r>
                        <a:rPr lang="en-US" altLang="zh-TW" sz="2400" dirty="0">
                          <a:uFillTx/>
                        </a:rPr>
                        <a:t>14</a:t>
                      </a:r>
                      <a:r>
                        <a:rPr lang="zh-TW" altLang="en-US" sz="2400" dirty="0">
                          <a:uFillTx/>
                        </a:rPr>
                        <a:t>級分</a:t>
                      </a:r>
                      <a:endParaRPr lang="zh-TW" altLang="en-US" sz="2400" dirty="0">
                        <a:solidFill>
                          <a:srgbClr val="C00000"/>
                        </a:solidFill>
                        <a:uFillTx/>
                        <a:latin typeface="微軟正黑體" panose="020B0604030504040204" pitchFamily="34" charset="-120"/>
                        <a:ea typeface="微軟正黑體" panose="020B0604030504040204" pitchFamily="34" charset="-120"/>
                      </a:endParaRPr>
                    </a:p>
                  </a:txBody>
                  <a:tcPr anchor="ctr"/>
                </a:tc>
                <a:tc>
                  <a:txBody>
                    <a:bodyPr/>
                    <a:lstStyle/>
                    <a:p>
                      <a:r>
                        <a:rPr lang="zh-TW" altLang="en-US" sz="2400" kern="1200" dirty="0">
                          <a:solidFill>
                            <a:schemeClr val="dk1"/>
                          </a:solidFill>
                          <a:uFillTx/>
                          <a:latin typeface="+mn-lt"/>
                          <a:ea typeface="+mn-ea"/>
                          <a:cs typeface="+mn-cs"/>
                        </a:rPr>
                        <a:t>第一輪校排</a:t>
                      </a:r>
                      <a:r>
                        <a:rPr lang="en-US" altLang="zh-TW" sz="2400" kern="1200" dirty="0">
                          <a:solidFill>
                            <a:schemeClr val="dk1"/>
                          </a:solidFill>
                          <a:uFillTx/>
                          <a:latin typeface="+mn-lt"/>
                          <a:ea typeface="+mn-ea"/>
                          <a:cs typeface="+mn-cs"/>
                        </a:rPr>
                        <a:t>10%(</a:t>
                      </a:r>
                      <a:r>
                        <a:rPr lang="zh-TW" altLang="en-US" sz="2400" kern="1200" dirty="0">
                          <a:solidFill>
                            <a:schemeClr val="dk1"/>
                          </a:solidFill>
                          <a:uFillTx/>
                          <a:latin typeface="+mn-lt"/>
                          <a:ea typeface="+mn-ea"/>
                          <a:cs typeface="+mn-cs"/>
                        </a:rPr>
                        <a:t>錄取</a:t>
                      </a:r>
                      <a:r>
                        <a:rPr lang="en-US" altLang="zh-TW" sz="2400" kern="1200" dirty="0">
                          <a:solidFill>
                            <a:schemeClr val="dk1"/>
                          </a:solidFill>
                          <a:uFillTx/>
                          <a:latin typeface="+mn-lt"/>
                          <a:ea typeface="+mn-ea"/>
                          <a:cs typeface="+mn-cs"/>
                        </a:rPr>
                        <a:t>14</a:t>
                      </a:r>
                      <a:r>
                        <a:rPr lang="zh-TW" altLang="en-US" sz="2400" kern="1200" dirty="0">
                          <a:solidFill>
                            <a:schemeClr val="dk1"/>
                          </a:solidFill>
                          <a:uFillTx/>
                          <a:latin typeface="+mn-lt"/>
                          <a:ea typeface="+mn-ea"/>
                          <a:cs typeface="+mn-cs"/>
                        </a:rPr>
                        <a:t>位</a:t>
                      </a:r>
                      <a:r>
                        <a:rPr lang="en-US" altLang="zh-TW" sz="2400" kern="1200" dirty="0">
                          <a:solidFill>
                            <a:schemeClr val="dk1"/>
                          </a:solidFill>
                          <a:uFillTx/>
                          <a:latin typeface="+mn-lt"/>
                          <a:ea typeface="+mn-ea"/>
                          <a:cs typeface="+mn-cs"/>
                        </a:rPr>
                        <a:t>)</a:t>
                      </a:r>
                    </a:p>
                    <a:p>
                      <a:r>
                        <a:rPr lang="zh-TW" altLang="en-US" sz="2400" kern="1200" dirty="0">
                          <a:solidFill>
                            <a:schemeClr val="dk1"/>
                          </a:solidFill>
                          <a:uFillTx/>
                          <a:latin typeface="+mn-lt"/>
                          <a:ea typeface="+mn-ea"/>
                          <a:cs typeface="+mn-cs"/>
                        </a:rPr>
                        <a:t>第二輪校排</a:t>
                      </a:r>
                      <a:r>
                        <a:rPr lang="en-US" altLang="zh-TW" sz="2400" kern="1200" dirty="0">
                          <a:solidFill>
                            <a:schemeClr val="dk1"/>
                          </a:solidFill>
                          <a:uFillTx/>
                          <a:latin typeface="+mn-lt"/>
                          <a:ea typeface="+mn-ea"/>
                          <a:cs typeface="+mn-cs"/>
                        </a:rPr>
                        <a:t>3%(</a:t>
                      </a:r>
                      <a:r>
                        <a:rPr lang="zh-TW" altLang="en-US" sz="2400" kern="1200" dirty="0">
                          <a:solidFill>
                            <a:schemeClr val="dk1"/>
                          </a:solidFill>
                          <a:uFillTx/>
                          <a:latin typeface="+mn-lt"/>
                          <a:ea typeface="+mn-ea"/>
                          <a:cs typeface="+mn-cs"/>
                        </a:rPr>
                        <a:t>錄取</a:t>
                      </a:r>
                      <a:r>
                        <a:rPr lang="en-US" altLang="zh-TW" sz="2400" kern="1200" dirty="0">
                          <a:solidFill>
                            <a:schemeClr val="dk1"/>
                          </a:solidFill>
                          <a:uFillTx/>
                          <a:latin typeface="+mn-lt"/>
                          <a:ea typeface="+mn-ea"/>
                          <a:cs typeface="+mn-cs"/>
                        </a:rPr>
                        <a:t>3</a:t>
                      </a:r>
                      <a:r>
                        <a:rPr lang="zh-TW" altLang="en-US" sz="2400" kern="1200" dirty="0">
                          <a:solidFill>
                            <a:schemeClr val="dk1"/>
                          </a:solidFill>
                          <a:uFillTx/>
                          <a:latin typeface="+mn-lt"/>
                          <a:ea typeface="+mn-ea"/>
                          <a:cs typeface="+mn-cs"/>
                        </a:rPr>
                        <a:t>位</a:t>
                      </a:r>
                    </a:p>
                  </a:txBody>
                  <a:tcPr anchor="ctr"/>
                </a:tc>
                <a:extLst>
                  <a:ext uri="{0D108BD9-81ED-4DB2-BD59-A6C34878D82A}">
                    <a16:rowId xmlns:a16="http://schemas.microsoft.com/office/drawing/2014/main" val="10001"/>
                  </a:ext>
                </a:extLst>
              </a:tr>
              <a:tr h="1811613">
                <a:tc>
                  <a:txBody>
                    <a:bodyPr/>
                    <a:lstStyle/>
                    <a:p>
                      <a:pPr algn="ctr"/>
                      <a:r>
                        <a:rPr lang="zh-TW" altLang="en-US" sz="2400" dirty="0">
                          <a:uFillTx/>
                        </a:rPr>
                        <a:t>申請入學</a:t>
                      </a:r>
                      <a:endParaRPr lang="en-US" altLang="zh-TW" sz="2400" dirty="0">
                        <a:uFillTx/>
                      </a:endParaRPr>
                    </a:p>
                    <a:p>
                      <a:pPr algn="ctr"/>
                      <a:r>
                        <a:rPr lang="en-US" altLang="zh-TW" sz="2400" dirty="0">
                          <a:uFillTx/>
                        </a:rPr>
                        <a:t>(</a:t>
                      </a:r>
                      <a:r>
                        <a:rPr lang="zh-TW" altLang="en-US" sz="2400" dirty="0">
                          <a:uFillTx/>
                        </a:rPr>
                        <a:t>第一階段</a:t>
                      </a:r>
                      <a:r>
                        <a:rPr lang="en-US" altLang="zh-TW" sz="2400" dirty="0">
                          <a:uFillTx/>
                        </a:rPr>
                        <a:t>)</a:t>
                      </a:r>
                      <a:endParaRPr lang="zh-TW" altLang="en-US" sz="2400" dirty="0">
                        <a:uFillTx/>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2400" dirty="0">
                          <a:uFillTx/>
                        </a:rPr>
                        <a:t>17</a:t>
                      </a:r>
                      <a:endParaRPr lang="zh-TW" altLang="en-US" sz="2400" dirty="0">
                        <a:uFillTx/>
                        <a:latin typeface="微軟正黑體" panose="020B0604030504040204" pitchFamily="34" charset="-120"/>
                        <a:ea typeface="微軟正黑體" panose="020B0604030504040204" pitchFamily="34" charset="-120"/>
                      </a:endParaRPr>
                    </a:p>
                  </a:txBody>
                  <a:tcPr anchor="ctr"/>
                </a:tc>
                <a:tc>
                  <a:txBody>
                    <a:bodyPr/>
                    <a:lstStyle/>
                    <a:p>
                      <a:pPr algn="l"/>
                      <a:r>
                        <a:rPr lang="en-US" altLang="zh-TW" sz="2400" dirty="0">
                          <a:uFillTx/>
                        </a:rPr>
                        <a:t>(</a:t>
                      </a:r>
                      <a:r>
                        <a:rPr lang="zh-TW" altLang="en-US" sz="2400" dirty="0">
                          <a:uFillTx/>
                        </a:rPr>
                        <a:t>英</a:t>
                      </a:r>
                      <a:r>
                        <a:rPr lang="en-US" altLang="zh-TW" sz="2400" dirty="0">
                          <a:uFillTx/>
                        </a:rPr>
                        <a:t>)</a:t>
                      </a:r>
                      <a:r>
                        <a:rPr lang="zh-TW" altLang="en-US" sz="2400" dirty="0">
                          <a:uFillTx/>
                        </a:rPr>
                        <a:t>前</a:t>
                      </a:r>
                      <a:r>
                        <a:rPr lang="en-US" altLang="zh-TW" sz="2400" dirty="0">
                          <a:uFillTx/>
                        </a:rPr>
                        <a:t>12</a:t>
                      </a:r>
                      <a:r>
                        <a:rPr lang="zh-TW" altLang="en-US" sz="2400" dirty="0">
                          <a:uFillTx/>
                        </a:rPr>
                        <a:t>級分</a:t>
                      </a:r>
                      <a:endParaRPr lang="en-US" altLang="zh-TW" sz="2400" dirty="0">
                        <a:uFillTx/>
                      </a:endParaRPr>
                    </a:p>
                    <a:p>
                      <a:pPr algn="l"/>
                      <a:r>
                        <a:rPr lang="en-US" altLang="zh-TW" sz="2400" dirty="0">
                          <a:uFillTx/>
                        </a:rPr>
                        <a:t>(</a:t>
                      </a:r>
                      <a:r>
                        <a:rPr lang="zh-TW" altLang="en-US" sz="2400" dirty="0">
                          <a:uFillTx/>
                        </a:rPr>
                        <a:t>數</a:t>
                      </a:r>
                      <a:r>
                        <a:rPr lang="en-US" altLang="zh-TW" sz="2400" dirty="0">
                          <a:uFillTx/>
                        </a:rPr>
                        <a:t>A)</a:t>
                      </a:r>
                      <a:r>
                        <a:rPr lang="zh-TW" altLang="en-US" sz="2400" dirty="0">
                          <a:uFillTx/>
                        </a:rPr>
                        <a:t>前</a:t>
                      </a:r>
                      <a:r>
                        <a:rPr lang="en-US" altLang="zh-TW" sz="2400" dirty="0">
                          <a:uFillTx/>
                        </a:rPr>
                        <a:t>8</a:t>
                      </a:r>
                      <a:r>
                        <a:rPr lang="zh-TW" altLang="en-US" sz="2400" dirty="0">
                          <a:uFillTx/>
                        </a:rPr>
                        <a:t>級分</a:t>
                      </a:r>
                      <a:endParaRPr lang="en-US" altLang="zh-TW" sz="2400" dirty="0">
                        <a:uFillTx/>
                      </a:endParaRPr>
                    </a:p>
                    <a:p>
                      <a:pPr algn="l"/>
                      <a:r>
                        <a:rPr lang="en-US" altLang="zh-TW" sz="2400" dirty="0">
                          <a:uFillTx/>
                        </a:rPr>
                        <a:t>(</a:t>
                      </a:r>
                      <a:r>
                        <a:rPr lang="zh-TW" altLang="en-US" sz="2400" dirty="0">
                          <a:uFillTx/>
                        </a:rPr>
                        <a:t>自</a:t>
                      </a:r>
                      <a:r>
                        <a:rPr lang="en-US" altLang="zh-TW" sz="2400" dirty="0">
                          <a:uFillTx/>
                        </a:rPr>
                        <a:t>)</a:t>
                      </a:r>
                      <a:r>
                        <a:rPr lang="zh-TW" altLang="en-US" sz="2400" dirty="0">
                          <a:uFillTx/>
                        </a:rPr>
                        <a:t>前</a:t>
                      </a:r>
                      <a:r>
                        <a:rPr lang="en-US" altLang="zh-TW" sz="2400" dirty="0">
                          <a:uFillTx/>
                        </a:rPr>
                        <a:t>12</a:t>
                      </a:r>
                      <a:r>
                        <a:rPr lang="zh-TW" altLang="en-US" sz="2400" dirty="0">
                          <a:uFillTx/>
                        </a:rPr>
                        <a:t>級分</a:t>
                      </a:r>
                      <a:endParaRPr lang="zh-TW" altLang="en-US" sz="2400" dirty="0">
                        <a:uFillTx/>
                        <a:latin typeface="微軟正黑體" panose="020B0604030504040204" pitchFamily="34" charset="-120"/>
                        <a:ea typeface="微軟正黑體" panose="020B0604030504040204" pitchFamily="34" charset="-120"/>
                      </a:endParaRPr>
                    </a:p>
                  </a:txBody>
                  <a:tcPr anchor="ctr"/>
                </a:tc>
                <a:tc>
                  <a:txBody>
                    <a:bodyPr/>
                    <a:lstStyle/>
                    <a:p>
                      <a:r>
                        <a:rPr lang="zh-TW" altLang="en-US" sz="2400" dirty="0">
                          <a:uFillTx/>
                        </a:rPr>
                        <a:t>通過第一階段</a:t>
                      </a:r>
                      <a:endParaRPr lang="en-US" altLang="zh-TW" sz="2400" dirty="0">
                        <a:uFillTx/>
                      </a:endParaRPr>
                    </a:p>
                    <a:p>
                      <a:r>
                        <a:rPr lang="en-US" altLang="zh-TW" sz="2400" dirty="0">
                          <a:uFillTx/>
                        </a:rPr>
                        <a:t>1.</a:t>
                      </a:r>
                      <a:r>
                        <a:rPr lang="zh-TW" altLang="en-US" sz="2400" dirty="0">
                          <a:solidFill>
                            <a:srgbClr val="FF0000"/>
                          </a:solidFill>
                          <a:uFillTx/>
                        </a:rPr>
                        <a:t>英</a:t>
                      </a:r>
                      <a:r>
                        <a:rPr lang="en-US" altLang="zh-TW" sz="2400" dirty="0">
                          <a:solidFill>
                            <a:srgbClr val="FF0000"/>
                          </a:solidFill>
                          <a:uFillTx/>
                        </a:rPr>
                        <a:t>+</a:t>
                      </a:r>
                      <a:r>
                        <a:rPr lang="zh-TW" altLang="en-US" sz="2400" dirty="0">
                          <a:solidFill>
                            <a:srgbClr val="FF0000"/>
                          </a:solidFill>
                          <a:uFillTx/>
                        </a:rPr>
                        <a:t>數</a:t>
                      </a:r>
                      <a:r>
                        <a:rPr lang="en-US" altLang="zh-TW" sz="2400" dirty="0">
                          <a:solidFill>
                            <a:srgbClr val="FF0000"/>
                          </a:solidFill>
                          <a:uFillTx/>
                        </a:rPr>
                        <a:t>A=</a:t>
                      </a:r>
                      <a:r>
                        <a:rPr lang="en-US" altLang="zh-TW" sz="2400" kern="1200" dirty="0">
                          <a:solidFill>
                            <a:srgbClr val="FF0000"/>
                          </a:solidFill>
                          <a:uFillTx/>
                        </a:rPr>
                        <a:t>26</a:t>
                      </a:r>
                      <a:r>
                        <a:rPr lang="en-US" altLang="zh-TW" sz="2400" dirty="0">
                          <a:solidFill>
                            <a:srgbClr val="FF0000"/>
                          </a:solidFill>
                          <a:uFillTx/>
                        </a:rPr>
                        <a:t> </a:t>
                      </a:r>
                      <a:r>
                        <a:rPr lang="en-US" altLang="zh-TW" sz="2400" dirty="0">
                          <a:uFillTx/>
                        </a:rPr>
                        <a:t>(</a:t>
                      </a:r>
                      <a:r>
                        <a:rPr lang="zh-TW" altLang="en-US" sz="2400" dirty="0">
                          <a:uFillTx/>
                        </a:rPr>
                        <a:t>取</a:t>
                      </a:r>
                      <a:r>
                        <a:rPr lang="en-US" altLang="zh-TW" sz="2400" dirty="0">
                          <a:uFillTx/>
                        </a:rPr>
                        <a:t>10</a:t>
                      </a:r>
                      <a:r>
                        <a:rPr lang="zh-TW" altLang="en-US" sz="2400" dirty="0">
                          <a:uFillTx/>
                        </a:rPr>
                        <a:t>倍人數，取</a:t>
                      </a:r>
                      <a:r>
                        <a:rPr lang="en-US" altLang="zh-TW" sz="2400" dirty="0">
                          <a:uFillTx/>
                        </a:rPr>
                        <a:t>170</a:t>
                      </a:r>
                      <a:r>
                        <a:rPr lang="zh-TW" altLang="en-US" sz="2400" dirty="0">
                          <a:uFillTx/>
                        </a:rPr>
                        <a:t>位</a:t>
                      </a:r>
                      <a:r>
                        <a:rPr lang="en-US" altLang="zh-TW" sz="2400" dirty="0">
                          <a:uFillTx/>
                        </a:rPr>
                        <a:t>)</a:t>
                      </a:r>
                    </a:p>
                    <a:p>
                      <a:r>
                        <a:rPr lang="en-US" altLang="zh-TW" sz="2400" dirty="0">
                          <a:uFillTx/>
                        </a:rPr>
                        <a:t>2.</a:t>
                      </a:r>
                      <a:r>
                        <a:rPr lang="zh-TW" altLang="en-US" sz="2400" dirty="0">
                          <a:solidFill>
                            <a:srgbClr val="FF0000"/>
                          </a:solidFill>
                          <a:uFillTx/>
                        </a:rPr>
                        <a:t>自</a:t>
                      </a:r>
                      <a:r>
                        <a:rPr lang="en-US" altLang="zh-TW" sz="2400" dirty="0">
                          <a:solidFill>
                            <a:srgbClr val="FF0000"/>
                          </a:solidFill>
                          <a:uFillTx/>
                        </a:rPr>
                        <a:t>=</a:t>
                      </a:r>
                      <a:r>
                        <a:rPr lang="en-US" altLang="zh-TW" sz="2400" kern="1200" dirty="0">
                          <a:solidFill>
                            <a:srgbClr val="FF0000"/>
                          </a:solidFill>
                          <a:uFillTx/>
                        </a:rPr>
                        <a:t>15</a:t>
                      </a:r>
                      <a:r>
                        <a:rPr lang="zh-TW" altLang="en-US" sz="2400" dirty="0">
                          <a:uFillTx/>
                        </a:rPr>
                        <a:t>級分</a:t>
                      </a:r>
                      <a:r>
                        <a:rPr lang="en-US" altLang="zh-TW" sz="2400" dirty="0">
                          <a:uFillTx/>
                        </a:rPr>
                        <a:t>(</a:t>
                      </a:r>
                      <a:r>
                        <a:rPr lang="zh-TW" altLang="en-US" sz="2400" dirty="0">
                          <a:uFillTx/>
                        </a:rPr>
                        <a:t>取</a:t>
                      </a:r>
                      <a:r>
                        <a:rPr lang="en-US" altLang="zh-TW" sz="2400" dirty="0">
                          <a:uFillTx/>
                        </a:rPr>
                        <a:t>3</a:t>
                      </a:r>
                      <a:r>
                        <a:rPr lang="zh-TW" altLang="en-US" sz="2400" dirty="0">
                          <a:uFillTx/>
                        </a:rPr>
                        <a:t>倍人數，</a:t>
                      </a:r>
                      <a:r>
                        <a:rPr lang="en-US" altLang="zh-TW" sz="2400" dirty="0">
                          <a:uFillTx/>
                        </a:rPr>
                        <a:t>170</a:t>
                      </a:r>
                      <a:r>
                        <a:rPr lang="zh-TW" altLang="en-US" sz="2400" dirty="0">
                          <a:uFillTx/>
                        </a:rPr>
                        <a:t>刷成</a:t>
                      </a:r>
                      <a:r>
                        <a:rPr lang="en-US" altLang="zh-TW" sz="2400" dirty="0">
                          <a:uFillTx/>
                        </a:rPr>
                        <a:t>51</a:t>
                      </a:r>
                      <a:r>
                        <a:rPr lang="zh-TW" altLang="en-US" sz="2400" dirty="0">
                          <a:uFillTx/>
                        </a:rPr>
                        <a:t>位，進</a:t>
                      </a:r>
                      <a:r>
                        <a:rPr lang="zh-TW" altLang="en-US" sz="2400" u="sng" dirty="0">
                          <a:uFillTx/>
                        </a:rPr>
                        <a:t>第二階段</a:t>
                      </a:r>
                      <a:r>
                        <a:rPr lang="zh-TW" altLang="en-US" sz="2400" dirty="0">
                          <a:uFillTx/>
                        </a:rPr>
                        <a:t>。</a:t>
                      </a:r>
                      <a:endParaRPr lang="zh-TW" altLang="en-US" sz="2400" dirty="0">
                        <a:uFillTx/>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71610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19981"/>
            <a:ext cx="12858750" cy="9703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a:solidFill>
                  <a:srgbClr val="FEFEFE"/>
                </a:solidFill>
                <a:latin typeface="微軟正黑體" panose="020B0604030504040204" pitchFamily="34" charset="-120"/>
                <a:ea typeface="微軟正黑體" panose="020B0604030504040204" pitchFamily="34" charset="-120"/>
              </a:rPr>
              <a:t>特殊選才</a:t>
            </a:r>
            <a:endParaRPr lang="en-US" altLang="zh-TW" sz="3600" dirty="0">
              <a:solidFill>
                <a:srgbClr val="FEFEFE"/>
              </a:solidFill>
              <a:latin typeface="微軟正黑體" panose="020B0604030504040204" pitchFamily="34" charset="-120"/>
              <a:ea typeface="微軟正黑體" panose="020B0604030504040204" pitchFamily="34" charset="-120"/>
            </a:endParaRPr>
          </a:p>
        </p:txBody>
      </p:sp>
      <p:sp>
        <p:nvSpPr>
          <p:cNvPr id="21" name="文本占位符 13"/>
          <p:cNvSpPr txBox="1">
            <a:spLocks/>
          </p:cNvSpPr>
          <p:nvPr/>
        </p:nvSpPr>
        <p:spPr>
          <a:xfrm>
            <a:off x="1087677" y="62188"/>
            <a:ext cx="2829270"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000" dirty="0">
                <a:solidFill>
                  <a:schemeClr val="accent1"/>
                </a:solidFill>
                <a:latin typeface="微軟正黑體" panose="020B0604030504040204" pitchFamily="34" charset="-120"/>
                <a:ea typeface="微軟正黑體" panose="020B0604030504040204" pitchFamily="34" charset="-120"/>
              </a:rPr>
              <a:t>特殊選才</a:t>
            </a:r>
          </a:p>
        </p:txBody>
      </p:sp>
      <p:grpSp>
        <p:nvGrpSpPr>
          <p:cNvPr id="6" name="Group 86"/>
          <p:cNvGrpSpPr/>
          <p:nvPr/>
        </p:nvGrpSpPr>
        <p:grpSpPr>
          <a:xfrm>
            <a:off x="596727" y="1888133"/>
            <a:ext cx="425985" cy="358380"/>
            <a:chOff x="5368132" y="2625725"/>
            <a:chExt cx="465138" cy="391319"/>
          </a:xfrm>
          <a:solidFill>
            <a:schemeClr val="accent2"/>
          </a:solidFill>
        </p:grpSpPr>
        <p:sp>
          <p:nvSpPr>
            <p:cNvPr id="7" name="AutoShape 120"/>
            <p:cNvSpPr>
              <a:spLocks/>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AutoShape 121"/>
            <p:cNvSpPr>
              <a:spLocks/>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AutoShape 122"/>
            <p:cNvSpPr>
              <a:spLocks/>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矩形 9"/>
          <p:cNvSpPr/>
          <p:nvPr/>
        </p:nvSpPr>
        <p:spPr>
          <a:xfrm>
            <a:off x="1075779" y="1816125"/>
            <a:ext cx="11017224" cy="5755422"/>
          </a:xfrm>
          <a:prstGeom prst="rect">
            <a:avLst/>
          </a:prstGeom>
        </p:spPr>
        <p:txBody>
          <a:bodyPr wrap="square">
            <a:spAutoFit/>
          </a:bodyPr>
          <a:lstStyle/>
          <a:p>
            <a:pPr>
              <a:spcBef>
                <a:spcPts val="600"/>
              </a:spcBef>
              <a:spcAft>
                <a:spcPts val="600"/>
              </a:spcAft>
            </a:pPr>
            <a:r>
              <a:rPr lang="zh-TW" altLang="en-US" sz="3200" b="1" dirty="0">
                <a:solidFill>
                  <a:srgbClr val="333333"/>
                </a:solidFill>
                <a:latin typeface="微軟正黑體" panose="020B0604030504040204" pitchFamily="34" charset="-120"/>
                <a:ea typeface="微軟正黑體" panose="020B0604030504040204" pitchFamily="34" charset="-120"/>
              </a:rPr>
              <a:t>報考資格：</a:t>
            </a:r>
            <a:endParaRPr lang="en-US" altLang="zh-TW" sz="3200" b="1" dirty="0">
              <a:solidFill>
                <a:srgbClr val="333333"/>
              </a:solidFill>
              <a:latin typeface="微軟正黑體" panose="020B0604030504040204" pitchFamily="34" charset="-120"/>
              <a:ea typeface="微軟正黑體" panose="020B0604030504040204" pitchFamily="34" charset="-120"/>
            </a:endParaRPr>
          </a:p>
          <a:p>
            <a:pPr marL="342900" indent="-342900">
              <a:spcBef>
                <a:spcPts val="600"/>
              </a:spcBef>
              <a:spcAft>
                <a:spcPts val="600"/>
              </a:spcAft>
              <a:buFont typeface="Wingdings" panose="05000000000000000000" pitchFamily="2" charset="2"/>
              <a:buChar char="ü"/>
            </a:pPr>
            <a:r>
              <a:rPr lang="zh-TW" altLang="en-US" sz="2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具特殊才能學生</a:t>
            </a:r>
            <a:r>
              <a:rPr lang="en-US" altLang="zh-TW" sz="28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依報名科系專長資格</a:t>
            </a:r>
            <a:r>
              <a:rPr lang="en-US" altLang="zh-TW" sz="28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8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8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Bef>
                <a:spcPts val="600"/>
              </a:spcBef>
              <a:spcAft>
                <a:spcPts val="600"/>
              </a:spcAft>
              <a:buFont typeface="Wingdings" panose="05000000000000000000" pitchFamily="2" charset="2"/>
              <a:buChar char="ü"/>
            </a:pPr>
            <a:r>
              <a:rPr lang="zh-TW" altLang="en-US" sz="2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不同教育資歷</a:t>
            </a:r>
          </a:p>
          <a:p>
            <a:pPr marL="514350" indent="-514350">
              <a:lnSpc>
                <a:spcPts val="4000"/>
              </a:lnSpc>
              <a:buAutoNum type="arabicPeriod"/>
            </a:pPr>
            <a:r>
              <a:rPr lang="zh-TW" altLang="en-US" sz="2800" dirty="0">
                <a:latin typeface="微軟正黑體" panose="020B0604030504040204" pitchFamily="34" charset="-120"/>
                <a:ea typeface="微軟正黑體" panose="020B0604030504040204" pitchFamily="34" charset="-120"/>
              </a:rPr>
              <a:t>特殊身分：境外臺生、</a:t>
            </a:r>
            <a:r>
              <a:rPr lang="zh-TW" altLang="en-US" sz="2800" dirty="0">
                <a:solidFill>
                  <a:srgbClr val="FF0000"/>
                </a:solidFill>
                <a:latin typeface="微軟正黑體" panose="020B0604030504040204" pitchFamily="34" charset="-120"/>
                <a:ea typeface="微軟正黑體" panose="020B0604030504040204" pitchFamily="34" charset="-120"/>
              </a:rPr>
              <a:t>新住民及其子女</a:t>
            </a:r>
            <a:r>
              <a:rPr lang="zh-TW" altLang="en-US" sz="2800" dirty="0">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經濟弱勢學生</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低收、中低收、特殊境遇等</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、實驗教育學生，目前許多學校都會保障弱勢學生名額，像是中山大學有超過七成的科系，至少優先錄取弱勢學生一名。</a:t>
            </a:r>
          </a:p>
          <a:p>
            <a:pPr>
              <a:lnSpc>
                <a:spcPts val="4000"/>
              </a:lnSpc>
            </a:pPr>
            <a:r>
              <a:rPr lang="en-US" altLang="zh-TW" sz="2800" dirty="0">
                <a:latin typeface="微軟正黑體" panose="020B0604030504040204" pitchFamily="34" charset="-120"/>
                <a:ea typeface="微軟正黑體" panose="020B0604030504040204" pitchFamily="34" charset="-120"/>
              </a:rPr>
              <a:t>2. </a:t>
            </a:r>
            <a:r>
              <a:rPr lang="zh-TW" altLang="en-US" sz="2800" dirty="0">
                <a:latin typeface="微軟正黑體" panose="020B0604030504040204" pitchFamily="34" charset="-120"/>
                <a:ea typeface="微軟正黑體" panose="020B0604030504040204" pitchFamily="34" charset="-120"/>
              </a:rPr>
              <a:t>考過國外入學能力測驗：持 </a:t>
            </a:r>
            <a:r>
              <a:rPr lang="en-US" altLang="zh-TW" sz="2800" dirty="0">
                <a:latin typeface="微軟正黑體" panose="020B0604030504040204" pitchFamily="34" charset="-120"/>
                <a:ea typeface="微軟正黑體" panose="020B0604030504040204" pitchFamily="34" charset="-120"/>
              </a:rPr>
              <a:t>ACT ( </a:t>
            </a:r>
            <a:r>
              <a:rPr lang="zh-TW" altLang="en-US" sz="2800" dirty="0">
                <a:latin typeface="微軟正黑體" panose="020B0604030504040204" pitchFamily="34" charset="-120"/>
                <a:ea typeface="微軟正黑體" panose="020B0604030504040204" pitchFamily="34" charset="-120"/>
              </a:rPr>
              <a:t>美國大學入學考試 </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或 </a:t>
            </a:r>
            <a:r>
              <a:rPr lang="en-US" altLang="zh-TW" sz="2800" dirty="0">
                <a:latin typeface="微軟正黑體" panose="020B0604030504040204" pitchFamily="34" charset="-120"/>
                <a:ea typeface="微軟正黑體" panose="020B0604030504040204" pitchFamily="34" charset="-120"/>
              </a:rPr>
              <a:t>SAT ( </a:t>
            </a:r>
            <a:r>
              <a:rPr lang="zh-TW" altLang="en-US" sz="2800" dirty="0">
                <a:latin typeface="微軟正黑體" panose="020B0604030504040204" pitchFamily="34" charset="-120"/>
                <a:ea typeface="微軟正黑體" panose="020B0604030504040204" pitchFamily="34" charset="-120"/>
              </a:rPr>
              <a:t>學</a:t>
            </a:r>
            <a:endParaRPr lang="en-US" altLang="zh-TW" sz="2800" dirty="0">
              <a:latin typeface="微軟正黑體" panose="020B0604030504040204" pitchFamily="34" charset="-120"/>
              <a:ea typeface="微軟正黑體" panose="020B0604030504040204" pitchFamily="34" charset="-120"/>
            </a:endParaRPr>
          </a:p>
          <a:p>
            <a:pPr>
              <a:lnSpc>
                <a:spcPts val="4000"/>
              </a:lnSpc>
            </a:pP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術能力測驗 </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成績的同學。</a:t>
            </a:r>
          </a:p>
          <a:p>
            <a:pPr marL="342900" indent="-342900">
              <a:spcBef>
                <a:spcPts val="600"/>
              </a:spcBef>
              <a:spcAft>
                <a:spcPts val="600"/>
              </a:spcAft>
              <a:buFont typeface="Wingdings" panose="05000000000000000000" pitchFamily="2" charset="2"/>
              <a:buChar char="ü"/>
            </a:pPr>
            <a:endParaRPr lang="en-US" altLang="zh-TW"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Bef>
                <a:spcPts val="600"/>
              </a:spcBef>
              <a:spcAft>
                <a:spcPts val="600"/>
              </a:spcAft>
              <a:buFont typeface="Wingdings" panose="05000000000000000000" pitchFamily="2" charset="2"/>
              <a:buChar char="ü"/>
            </a:pPr>
            <a:endParaRPr lang="zh-TW" altLang="zh-TW"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31716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19981"/>
            <a:ext cx="12858750" cy="9703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a:solidFill>
                  <a:srgbClr val="FEFEFE"/>
                </a:solidFill>
                <a:latin typeface="微軟正黑體" panose="020B0604030504040204" pitchFamily="34" charset="-120"/>
                <a:ea typeface="微軟正黑體" panose="020B0604030504040204" pitchFamily="34" charset="-120"/>
              </a:rPr>
              <a:t>考招時程</a:t>
            </a:r>
            <a:endParaRPr lang="en-US" altLang="zh-TW" sz="3600" dirty="0">
              <a:solidFill>
                <a:srgbClr val="FEFEFE"/>
              </a:solidFill>
              <a:latin typeface="微軟正黑體" panose="020B0604030504040204" pitchFamily="34" charset="-120"/>
              <a:ea typeface="微軟正黑體" panose="020B0604030504040204" pitchFamily="34" charset="-120"/>
            </a:endParaRPr>
          </a:p>
        </p:txBody>
      </p:sp>
      <p:sp>
        <p:nvSpPr>
          <p:cNvPr id="21" name="文本占位符 13"/>
          <p:cNvSpPr txBox="1">
            <a:spLocks/>
          </p:cNvSpPr>
          <p:nvPr/>
        </p:nvSpPr>
        <p:spPr>
          <a:xfrm>
            <a:off x="1087677" y="62188"/>
            <a:ext cx="2829270"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endParaRPr kumimoji="1" lang="zh-TW" altLang="en-US" sz="2000" dirty="0">
              <a:solidFill>
                <a:schemeClr val="accent1"/>
              </a:solidFill>
              <a:latin typeface="微軟正黑體" panose="020B0604030504040204" pitchFamily="34" charset="-120"/>
              <a:ea typeface="微軟正黑體" panose="020B0604030504040204" pitchFamily="34" charset="-120"/>
            </a:endParaRPr>
          </a:p>
        </p:txBody>
      </p:sp>
      <p:pic>
        <p:nvPicPr>
          <p:cNvPr id="11" name="圖片 10"/>
          <p:cNvPicPr>
            <a:picLocks noChangeAspect="1"/>
          </p:cNvPicPr>
          <p:nvPr/>
        </p:nvPicPr>
        <p:blipFill>
          <a:blip r:embed="rId2"/>
          <a:stretch>
            <a:fillRect/>
          </a:stretch>
        </p:blipFill>
        <p:spPr>
          <a:xfrm>
            <a:off x="308695" y="1593028"/>
            <a:ext cx="12133262" cy="4315755"/>
          </a:xfrm>
          <a:prstGeom prst="rect">
            <a:avLst/>
          </a:prstGeom>
        </p:spPr>
      </p:pic>
    </p:spTree>
    <p:extLst>
      <p:ext uri="{BB962C8B-B14F-4D97-AF65-F5344CB8AC3E}">
        <p14:creationId xmlns:p14="http://schemas.microsoft.com/office/powerpoint/2010/main" val="1444153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H_Entry_1"/>
          <p:cNvSpPr>
            <a:spLocks noChangeArrowheads="1"/>
          </p:cNvSpPr>
          <p:nvPr>
            <p:custDataLst>
              <p:tags r:id="rId2"/>
            </p:custDataLst>
          </p:nvPr>
        </p:nvSpPr>
        <p:spPr bwMode="auto">
          <a:xfrm flipH="1">
            <a:off x="6530715" y="153903"/>
            <a:ext cx="5975926" cy="6924844"/>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en-US" altLang="zh-CN" sz="41296"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04</a:t>
            </a:r>
            <a:endParaRPr lang="zh-CN" altLang="en-US" sz="41296"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14"/>
          <p:cNvSpPr/>
          <p:nvPr/>
        </p:nvSpPr>
        <p:spPr>
          <a:xfrm>
            <a:off x="794" y="0"/>
            <a:ext cx="5254943" cy="7243772"/>
          </a:xfrm>
          <a:custGeom>
            <a:avLst/>
            <a:gdLst>
              <a:gd name="connsiteX0" fmla="*/ 2968768 w 5921064"/>
              <a:gd name="connsiteY0" fmla="*/ 1839123 h 6208613"/>
              <a:gd name="connsiteX1" fmla="*/ 3541590 w 5921064"/>
              <a:gd name="connsiteY1" fmla="*/ 1839123 h 6208613"/>
              <a:gd name="connsiteX2" fmla="*/ 2137119 w 5921064"/>
              <a:gd name="connsiteY2" fmla="*/ 5463430 h 6208613"/>
              <a:gd name="connsiteX3" fmla="*/ 1564297 w 5921064"/>
              <a:gd name="connsiteY3" fmla="*/ 5463430 h 6208613"/>
              <a:gd name="connsiteX4" fmla="*/ 1816558 w 5921064"/>
              <a:gd name="connsiteY4" fmla="*/ 1312746 h 6208613"/>
              <a:gd name="connsiteX5" fmla="*/ 3081210 w 5921064"/>
              <a:gd name="connsiteY5" fmla="*/ 1312746 h 6208613"/>
              <a:gd name="connsiteX6" fmla="*/ 1264652 w 5921064"/>
              <a:gd name="connsiteY6" fmla="*/ 5989805 h 6208613"/>
              <a:gd name="connsiteX7" fmla="*/ 0 w 5921064"/>
              <a:gd name="connsiteY7" fmla="*/ 5989805 h 6208613"/>
              <a:gd name="connsiteX8" fmla="*/ 4538652 w 5921064"/>
              <a:gd name="connsiteY8" fmla="*/ 0 h 6208613"/>
              <a:gd name="connsiteX9" fmla="*/ 5921064 w 5921064"/>
              <a:gd name="connsiteY9" fmla="*/ 0 h 6208613"/>
              <a:gd name="connsiteX10" fmla="*/ 4917326 w 5921064"/>
              <a:gd name="connsiteY10" fmla="*/ 2584306 h 6208613"/>
              <a:gd name="connsiteX11" fmla="*/ 5433340 w 5921064"/>
              <a:gd name="connsiteY11" fmla="*/ 2584306 h 6208613"/>
              <a:gd name="connsiteX12" fmla="*/ 4028869 w 5921064"/>
              <a:gd name="connsiteY12" fmla="*/ 6208613 h 6208613"/>
              <a:gd name="connsiteX13" fmla="*/ 3456047 w 5921064"/>
              <a:gd name="connsiteY13" fmla="*/ 6208613 h 6208613"/>
              <a:gd name="connsiteX14" fmla="*/ 3880780 w 5921064"/>
              <a:gd name="connsiteY14" fmla="*/ 5112569 h 6208613"/>
              <a:gd name="connsiteX15" fmla="*/ 2552943 w 5921064"/>
              <a:gd name="connsiteY15" fmla="*/ 5112569 h 6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21064" h="6208613">
                <a:moveTo>
                  <a:pt x="2968768" y="1839123"/>
                </a:moveTo>
                <a:lnTo>
                  <a:pt x="3541590" y="1839123"/>
                </a:lnTo>
                <a:lnTo>
                  <a:pt x="2137119" y="5463430"/>
                </a:lnTo>
                <a:lnTo>
                  <a:pt x="1564297" y="5463430"/>
                </a:lnTo>
                <a:close/>
                <a:moveTo>
                  <a:pt x="1816558" y="1312746"/>
                </a:moveTo>
                <a:lnTo>
                  <a:pt x="3081210" y="1312746"/>
                </a:lnTo>
                <a:lnTo>
                  <a:pt x="1264652" y="5989805"/>
                </a:lnTo>
                <a:lnTo>
                  <a:pt x="0" y="5989805"/>
                </a:lnTo>
                <a:close/>
                <a:moveTo>
                  <a:pt x="4538652" y="0"/>
                </a:moveTo>
                <a:lnTo>
                  <a:pt x="5921064" y="0"/>
                </a:lnTo>
                <a:lnTo>
                  <a:pt x="4917326" y="2584306"/>
                </a:lnTo>
                <a:lnTo>
                  <a:pt x="5433340" y="2584306"/>
                </a:lnTo>
                <a:lnTo>
                  <a:pt x="4028869" y="6208613"/>
                </a:lnTo>
                <a:lnTo>
                  <a:pt x="3456047" y="6208613"/>
                </a:lnTo>
                <a:lnTo>
                  <a:pt x="3880780" y="5112569"/>
                </a:lnTo>
                <a:lnTo>
                  <a:pt x="2552943" y="5112569"/>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MH_Entry_1"/>
          <p:cNvSpPr>
            <a:spLocks noChangeArrowheads="1"/>
          </p:cNvSpPr>
          <p:nvPr>
            <p:custDataLst>
              <p:tags r:id="rId3"/>
            </p:custDataLst>
          </p:nvPr>
        </p:nvSpPr>
        <p:spPr bwMode="auto">
          <a:xfrm flipH="1">
            <a:off x="6717371" y="4472584"/>
            <a:ext cx="4464532" cy="609398"/>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dist"/>
            <a:r>
              <a:rPr lang="zh-TW" altLang="en-US" sz="4400"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學校優勢</a:t>
            </a:r>
            <a:endParaRPr lang="zh-CN" altLang="en-US" sz="4400"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1"/>
    </p:custDataLst>
    <p:extLst>
      <p:ext uri="{BB962C8B-B14F-4D97-AF65-F5344CB8AC3E}">
        <p14:creationId xmlns:p14="http://schemas.microsoft.com/office/powerpoint/2010/main" val="186259555"/>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占位符 13"/>
          <p:cNvSpPr txBox="1">
            <a:spLocks/>
          </p:cNvSpPr>
          <p:nvPr/>
        </p:nvSpPr>
        <p:spPr>
          <a:xfrm>
            <a:off x="1028775" y="35398"/>
            <a:ext cx="3549858"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400" dirty="0">
                <a:solidFill>
                  <a:schemeClr val="accent1"/>
                </a:solidFill>
                <a:latin typeface="微軟正黑體" panose="020B0604030504040204" pitchFamily="34" charset="-120"/>
                <a:ea typeface="微軟正黑體" panose="020B0604030504040204" pitchFamily="34" charset="-120"/>
              </a:rPr>
              <a:t>多元表現優勢</a:t>
            </a:r>
          </a:p>
        </p:txBody>
      </p:sp>
      <p:sp>
        <p:nvSpPr>
          <p:cNvPr id="4" name="矩形 3"/>
          <p:cNvSpPr/>
          <p:nvPr/>
        </p:nvSpPr>
        <p:spPr>
          <a:xfrm>
            <a:off x="452711" y="591989"/>
            <a:ext cx="11881320" cy="6042680"/>
          </a:xfrm>
          <a:prstGeom prst="rect">
            <a:avLst/>
          </a:prstGeom>
        </p:spPr>
        <p:txBody>
          <a:bodyPr wrap="square">
            <a:spAutoFit/>
          </a:bodyPr>
          <a:lstStyle/>
          <a:p>
            <a:pPr marL="571500" indent="-571500">
              <a:lnSpc>
                <a:spcPts val="6400"/>
              </a:lnSpc>
              <a:buFont typeface="Wingdings" panose="05000000000000000000" pitchFamily="2" charset="2"/>
              <a:buChar char="u"/>
            </a:pPr>
            <a:r>
              <a:rPr lang="zh-TW" altLang="en-US" sz="4000" dirty="0">
                <a:latin typeface="微軟正黑體" panose="020B0604030504040204" pitchFamily="34" charset="-120"/>
                <a:ea typeface="微軟正黑體" panose="020B0604030504040204" pitchFamily="34" charset="-120"/>
              </a:rPr>
              <a:t>教育部國教署雙語實驗班</a:t>
            </a:r>
            <a:r>
              <a:rPr lang="en-US" altLang="zh-TW" sz="4000" dirty="0">
                <a:latin typeface="微軟正黑體" panose="020B0604030504040204" pitchFamily="34" charset="-120"/>
                <a:ea typeface="微軟正黑體" panose="020B0604030504040204" pitchFamily="34" charset="-120"/>
              </a:rPr>
              <a:t>(110</a:t>
            </a:r>
            <a:r>
              <a:rPr lang="zh-TW" altLang="en-US" sz="4000" dirty="0">
                <a:latin typeface="微軟正黑體" panose="020B0604030504040204" pitchFamily="34" charset="-120"/>
                <a:ea typeface="微軟正黑體" panose="020B0604030504040204" pitchFamily="34" charset="-120"/>
              </a:rPr>
              <a:t>及</a:t>
            </a:r>
            <a:r>
              <a:rPr lang="en-US" altLang="zh-TW" sz="4000" dirty="0">
                <a:latin typeface="微軟正黑體" panose="020B0604030504040204" pitchFamily="34" charset="-120"/>
                <a:ea typeface="微軟正黑體" panose="020B0604030504040204" pitchFamily="34" charset="-120"/>
              </a:rPr>
              <a:t>111</a:t>
            </a:r>
            <a:r>
              <a:rPr lang="zh-TW" altLang="en-US" sz="4000" dirty="0">
                <a:latin typeface="微軟正黑體" panose="020B0604030504040204" pitchFamily="34" charset="-120"/>
                <a:ea typeface="微軟正黑體" panose="020B0604030504040204" pitchFamily="34" charset="-120"/>
              </a:rPr>
              <a:t>學年度</a:t>
            </a:r>
            <a:r>
              <a:rPr lang="en-US" altLang="zh-TW" sz="4000" dirty="0">
                <a:latin typeface="微軟正黑體" panose="020B0604030504040204" pitchFamily="34" charset="-120"/>
                <a:ea typeface="微軟正黑體" panose="020B0604030504040204" pitchFamily="34" charset="-120"/>
              </a:rPr>
              <a:t>)</a:t>
            </a:r>
          </a:p>
          <a:p>
            <a:pPr>
              <a:lnSpc>
                <a:spcPts val="6400"/>
              </a:lnSpc>
            </a:pPr>
            <a:r>
              <a:rPr lang="en-US" altLang="zh-TW" sz="4000" dirty="0">
                <a:latin typeface="微軟正黑體" panose="020B0604030504040204" pitchFamily="34" charset="-120"/>
                <a:ea typeface="微軟正黑體" panose="020B0604030504040204" pitchFamily="34" charset="-120"/>
              </a:rPr>
              <a:t>     (</a:t>
            </a:r>
            <a:r>
              <a:rPr lang="zh-TW" altLang="en-US" sz="4000" dirty="0">
                <a:latin typeface="微軟正黑體" panose="020B0604030504040204" pitchFamily="34" charset="-120"/>
                <a:ea typeface="微軟正黑體" panose="020B0604030504040204" pitchFamily="34" charset="-120"/>
              </a:rPr>
              <a:t>依學生興趣適性分組</a:t>
            </a:r>
            <a:r>
              <a:rPr lang="en-US" altLang="zh-TW" sz="40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外師、設備及經費</a:t>
            </a:r>
            <a:r>
              <a:rPr lang="en-US" altLang="zh-TW" sz="40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a:t>
            </a:r>
            <a:endParaRPr lang="en-US" altLang="zh-TW" sz="4000" dirty="0">
              <a:latin typeface="微軟正黑體" panose="020B0604030504040204" pitchFamily="34" charset="-120"/>
              <a:ea typeface="微軟正黑體" panose="020B0604030504040204" pitchFamily="34" charset="-120"/>
            </a:endParaRPr>
          </a:p>
          <a:p>
            <a:pPr marL="571500" indent="-571500">
              <a:lnSpc>
                <a:spcPts val="6400"/>
              </a:lnSpc>
              <a:buFont typeface="Wingdings" panose="05000000000000000000" pitchFamily="2" charset="2"/>
              <a:buChar char="u"/>
            </a:pPr>
            <a:r>
              <a:rPr lang="en-US" altLang="zh-TW" sz="4000" dirty="0">
                <a:latin typeface="微軟正黑體" panose="020B0604030504040204" pitchFamily="34" charset="-120"/>
                <a:ea typeface="微軟正黑體" panose="020B0604030504040204" pitchFamily="34" charset="-120"/>
              </a:rPr>
              <a:t>AI</a:t>
            </a:r>
            <a:r>
              <a:rPr lang="zh-TW" altLang="en-US" sz="4000" dirty="0">
                <a:latin typeface="微軟正黑體" panose="020B0604030504040204" pitchFamily="34" charset="-120"/>
                <a:ea typeface="微軟正黑體" panose="020B0604030504040204" pitchFamily="34" charset="-120"/>
              </a:rPr>
              <a:t>智慧機器人課程及多元競賽表現。</a:t>
            </a:r>
            <a:endParaRPr lang="en-US" altLang="zh-TW" sz="4000" dirty="0">
              <a:latin typeface="微軟正黑體" panose="020B0604030504040204" pitchFamily="34" charset="-120"/>
              <a:ea typeface="微軟正黑體" panose="020B0604030504040204" pitchFamily="34" charset="-120"/>
            </a:endParaRPr>
          </a:p>
          <a:p>
            <a:pPr marL="571500" indent="-571500">
              <a:lnSpc>
                <a:spcPts val="6400"/>
              </a:lnSpc>
              <a:buFont typeface="Wingdings" panose="05000000000000000000" pitchFamily="2" charset="2"/>
              <a:buChar char="u"/>
            </a:pPr>
            <a:r>
              <a:rPr lang="zh-TW" altLang="en-US" sz="4000" dirty="0">
                <a:latin typeface="微軟正黑體" panose="020B0604030504040204" pitchFamily="34" charset="-120"/>
                <a:ea typeface="微軟正黑體" panose="020B0604030504040204" pitchFamily="34" charset="-120"/>
              </a:rPr>
              <a:t>計畫經費相對資源分配最多。</a:t>
            </a:r>
            <a:endParaRPr lang="en-US" altLang="zh-TW" sz="4000" dirty="0">
              <a:latin typeface="微軟正黑體" panose="020B0604030504040204" pitchFamily="34" charset="-120"/>
              <a:ea typeface="微軟正黑體" panose="020B0604030504040204" pitchFamily="34" charset="-120"/>
            </a:endParaRPr>
          </a:p>
          <a:p>
            <a:pPr marL="571500" indent="-571500">
              <a:lnSpc>
                <a:spcPts val="6400"/>
              </a:lnSpc>
              <a:buFont typeface="Wingdings" panose="05000000000000000000" pitchFamily="2" charset="2"/>
              <a:buChar char="u"/>
            </a:pPr>
            <a:r>
              <a:rPr lang="zh-TW" altLang="en-US" sz="4000" dirty="0">
                <a:latin typeface="微軟正黑體" panose="020B0604030504040204" pitchFamily="34" charset="-120"/>
                <a:ea typeface="微軟正黑體" panose="020B0604030504040204" pitchFamily="34" charset="-120"/>
              </a:rPr>
              <a:t>全年級性質參訪及活動項目多。</a:t>
            </a:r>
            <a:endParaRPr lang="en-US" altLang="zh-TW" sz="4000" dirty="0">
              <a:latin typeface="微軟正黑體" panose="020B0604030504040204" pitchFamily="34" charset="-120"/>
              <a:ea typeface="微軟正黑體" panose="020B0604030504040204" pitchFamily="34" charset="-120"/>
            </a:endParaRPr>
          </a:p>
          <a:p>
            <a:pPr marL="571500" indent="-571500">
              <a:lnSpc>
                <a:spcPts val="6400"/>
              </a:lnSpc>
              <a:buFont typeface="Wingdings" panose="05000000000000000000" pitchFamily="2" charset="2"/>
              <a:buChar char="u"/>
            </a:pPr>
            <a:r>
              <a:rPr lang="zh-TW" altLang="en-US" sz="4000" dirty="0">
                <a:latin typeface="微軟正黑體" panose="020B0604030504040204" pitchFamily="34" charset="-120"/>
                <a:ea typeface="微軟正黑體" panose="020B0604030504040204" pitchFamily="34" charset="-120"/>
              </a:rPr>
              <a:t>多所大學機構研究及實作機會豐富。</a:t>
            </a:r>
            <a:endParaRPr lang="en-US" altLang="zh-TW" sz="4000" dirty="0">
              <a:latin typeface="微軟正黑體" panose="020B0604030504040204" pitchFamily="34" charset="-120"/>
              <a:ea typeface="微軟正黑體" panose="020B0604030504040204" pitchFamily="34" charset="-120"/>
            </a:endParaRPr>
          </a:p>
          <a:p>
            <a:pPr>
              <a:lnSpc>
                <a:spcPts val="4000"/>
              </a:lnSpc>
            </a:pPr>
            <a:r>
              <a:rPr lang="zh-TW" altLang="en-US" sz="4000" dirty="0">
                <a:latin typeface="微軟正黑體" panose="020B0604030504040204" pitchFamily="34" charset="-120"/>
                <a:ea typeface="微軟正黑體" panose="020B0604030504040204" pitchFamily="34" charset="-120"/>
              </a:rPr>
              <a:t>  </a:t>
            </a:r>
            <a:r>
              <a:rPr lang="en-US" altLang="zh-TW" sz="4000"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dirty="0">
                <a:latin typeface="微軟正黑體" panose="020B0604030504040204" pitchFamily="34" charset="-120"/>
                <a:ea typeface="微軟正黑體" panose="020B0604030504040204" pitchFamily="34" charset="-120"/>
              </a:rPr>
              <a:t>已有中研院、成功大學、美和科大、屏東大學、中山大學</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進行中</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a:lnSpc>
                <a:spcPts val="4000"/>
              </a:lnSpc>
            </a:pPr>
            <a:r>
              <a:rPr lang="en-US" altLang="zh-TW" sz="2800" dirty="0">
                <a:latin typeface="微軟正黑體" panose="020B0604030504040204" pitchFamily="34" charset="-120"/>
                <a:ea typeface="微軟正黑體" panose="020B0604030504040204" pitchFamily="34" charset="-120"/>
              </a:rPr>
              <a:t>        </a:t>
            </a:r>
            <a:r>
              <a:rPr lang="zh-TW" altLang="en-US" sz="2800" dirty="0" smtClean="0">
                <a:latin typeface="微軟正黑體" panose="020B0604030504040204" pitchFamily="34" charset="-120"/>
                <a:ea typeface="微軟正黑體" panose="020B0604030504040204" pitchFamily="34" charset="-120"/>
              </a:rPr>
              <a:t>高雄醫學</a:t>
            </a:r>
            <a:r>
              <a:rPr lang="zh-TW" altLang="en-US" sz="2800" dirty="0">
                <a:latin typeface="微軟正黑體" panose="020B0604030504040204" pitchFamily="34" charset="-120"/>
                <a:ea typeface="微軟正黑體" panose="020B0604030504040204" pitchFamily="34" charset="-120"/>
              </a:rPr>
              <a:t>大學</a:t>
            </a:r>
            <a:r>
              <a:rPr lang="en-US" altLang="zh-TW" sz="2800" dirty="0" smtClean="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進行</a:t>
            </a:r>
            <a:r>
              <a:rPr lang="zh-TW" altLang="en-US" sz="2800" dirty="0" smtClean="0">
                <a:latin typeface="微軟正黑體" panose="020B0604030504040204" pitchFamily="34" charset="-120"/>
                <a:ea typeface="微軟正黑體" panose="020B0604030504040204" pitchFamily="34" charset="-120"/>
              </a:rPr>
              <a:t>中</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持續依照興趣媒合。</a:t>
            </a:r>
            <a:endParaRPr lang="en-US" altLang="zh-TW"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70137009"/>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0743" y="2104157"/>
            <a:ext cx="5832648" cy="3539430"/>
          </a:xfrm>
          <a:prstGeom prst="rect">
            <a:avLst/>
          </a:prstGeom>
        </p:spPr>
        <p:txBody>
          <a:bodyPr wrap="square">
            <a:spAutoFit/>
          </a:bodyPr>
          <a:lstStyle/>
          <a:p>
            <a:r>
              <a:rPr lang="zh-TW" altLang="en-US" sz="3200" dirty="0">
                <a:latin typeface="標楷體" panose="03000509000000000000" pitchFamily="65" charset="-120"/>
                <a:ea typeface="標楷體" panose="03000509000000000000" pitchFamily="65" charset="-120"/>
              </a:rPr>
              <a:t>學校實務分享</a:t>
            </a:r>
            <a:endParaRPr lang="en-US" altLang="zh-TW" sz="3200" dirty="0">
              <a:latin typeface="標楷體" panose="03000509000000000000" pitchFamily="65" charset="-120"/>
              <a:ea typeface="標楷體" panose="03000509000000000000" pitchFamily="65" charset="-120"/>
            </a:endParaRPr>
          </a:p>
          <a:p>
            <a:endParaRPr lang="en-US" altLang="zh-TW"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1.56</a:t>
            </a:r>
            <a:r>
              <a:rPr lang="zh-TW" altLang="en-US" sz="3200" dirty="0">
                <a:latin typeface="標楷體" panose="03000509000000000000" pitchFamily="65" charset="-120"/>
                <a:ea typeface="標楷體" panose="03000509000000000000" pitchFamily="65" charset="-120"/>
              </a:rPr>
              <a:t>屆全國科展化學科</a:t>
            </a:r>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題目</a:t>
            </a:r>
            <a:r>
              <a:rPr lang="zh-TW" altLang="en-US" sz="3200" dirty="0">
                <a:latin typeface="微軟正黑體" panose="020B0604030504040204" pitchFamily="34" charset="-120"/>
                <a:ea typeface="微軟正黑體" panose="020B0604030504040204" pitchFamily="34" charset="-120"/>
              </a:rPr>
              <a:t>：</a:t>
            </a:r>
            <a:r>
              <a:rPr lang="zh-TW" altLang="en-US" sz="3200" dirty="0">
                <a:latin typeface="標楷體" panose="03000509000000000000" pitchFamily="65" charset="-120"/>
                <a:ea typeface="標楷體" panose="03000509000000000000" pitchFamily="65" charset="-120"/>
              </a:rPr>
              <a:t>「不同型態鈀奈米觸媒對直接乙醇燃料電池的應用」</a:t>
            </a:r>
            <a:endParaRPr lang="en-US" altLang="zh-TW" sz="3200" dirty="0">
              <a:latin typeface="標楷體" panose="03000509000000000000" pitchFamily="65" charset="-120"/>
              <a:ea typeface="標楷體" panose="03000509000000000000" pitchFamily="65" charset="-120"/>
            </a:endParaRPr>
          </a:p>
          <a:p>
            <a:endParaRPr lang="en-US" altLang="zh-TW" sz="3200" dirty="0">
              <a:latin typeface="標楷體" panose="03000509000000000000" pitchFamily="65" charset="-120"/>
              <a:ea typeface="標楷體" panose="03000509000000000000" pitchFamily="65" charset="-120"/>
            </a:endParaRPr>
          </a:p>
          <a:p>
            <a:endParaRPr lang="en-US" altLang="zh-TW" sz="3200" dirty="0">
              <a:latin typeface="標楷體" panose="03000509000000000000" pitchFamily="65" charset="-120"/>
              <a:ea typeface="標楷體" panose="03000509000000000000" pitchFamily="65" charset="-120"/>
            </a:endParaRPr>
          </a:p>
        </p:txBody>
      </p:sp>
      <p:sp>
        <p:nvSpPr>
          <p:cNvPr id="3" name="矩形 2"/>
          <p:cNvSpPr/>
          <p:nvPr/>
        </p:nvSpPr>
        <p:spPr>
          <a:xfrm>
            <a:off x="668735" y="217140"/>
            <a:ext cx="5040560" cy="523220"/>
          </a:xfrm>
          <a:prstGeom prst="rect">
            <a:avLst/>
          </a:prstGeom>
        </p:spPr>
        <p:txBody>
          <a:bodyPr wrap="square">
            <a:spAutoFit/>
          </a:bodyPr>
          <a:lstStyle/>
          <a:p>
            <a:r>
              <a:rPr lang="zh-TW" altLang="en-US" sz="2800" dirty="0">
                <a:latin typeface="標楷體" panose="03000509000000000000" pitchFamily="65" charset="-120"/>
                <a:ea typeface="標楷體" panose="03000509000000000000" pitchFamily="65" charset="-120"/>
              </a:rPr>
              <a:t>學習歷程</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多元活動表現</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9415" y="1960141"/>
            <a:ext cx="4608512" cy="3384376"/>
          </a:xfrm>
          <a:prstGeom prst="rect">
            <a:avLst/>
          </a:prstGeom>
        </p:spPr>
      </p:pic>
    </p:spTree>
    <p:extLst>
      <p:ext uri="{BB962C8B-B14F-4D97-AF65-F5344CB8AC3E}">
        <p14:creationId xmlns:p14="http://schemas.microsoft.com/office/powerpoint/2010/main" val="1831980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4719" y="231949"/>
            <a:ext cx="6624736" cy="2554545"/>
          </a:xfrm>
          <a:prstGeom prst="rect">
            <a:avLst/>
          </a:prstGeom>
        </p:spPr>
        <p:txBody>
          <a:bodyPr wrap="square">
            <a:spAutoFit/>
          </a:bodyPr>
          <a:lstStyle/>
          <a:p>
            <a:r>
              <a:rPr lang="zh-TW" altLang="en-US" sz="3200" dirty="0">
                <a:latin typeface="標楷體" panose="03000509000000000000" pitchFamily="65" charset="-120"/>
                <a:ea typeface="標楷體" panose="03000509000000000000" pitchFamily="65" charset="-120"/>
              </a:rPr>
              <a:t>學校實務分享</a:t>
            </a:r>
            <a:endParaRPr lang="en-US" altLang="zh-TW" sz="3200" dirty="0">
              <a:latin typeface="標楷體" panose="03000509000000000000" pitchFamily="65" charset="-120"/>
              <a:ea typeface="標楷體" panose="03000509000000000000" pitchFamily="65" charset="-120"/>
            </a:endParaRPr>
          </a:p>
          <a:p>
            <a:endParaRPr lang="en-US" altLang="zh-TW"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2.2022</a:t>
            </a:r>
            <a:r>
              <a:rPr lang="zh-TW" altLang="en-US" sz="3200" dirty="0">
                <a:latin typeface="標楷體" panose="03000509000000000000" pitchFamily="65" charset="-120"/>
                <a:ea typeface="標楷體" panose="03000509000000000000" pitchFamily="65" charset="-120"/>
              </a:rPr>
              <a:t>年臺灣國際科展化學科</a:t>
            </a:r>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題目</a:t>
            </a:r>
            <a:r>
              <a:rPr lang="zh-TW" altLang="en-US" sz="3200" dirty="0">
                <a:latin typeface="微軟正黑體" panose="020B0604030504040204" pitchFamily="34" charset="-120"/>
                <a:ea typeface="微軟正黑體" panose="020B0604030504040204" pitchFamily="34" charset="-120"/>
              </a:rPr>
              <a:t>：</a:t>
            </a:r>
            <a:r>
              <a:rPr lang="zh-TW" altLang="en-US" sz="3200" dirty="0">
                <a:latin typeface="標楷體" panose="03000509000000000000" pitchFamily="65" charset="-120"/>
                <a:ea typeface="標楷體" panose="03000509000000000000" pitchFamily="65" charset="-120"/>
              </a:rPr>
              <a:t>「活化石海百合</a:t>
            </a:r>
            <a:r>
              <a:rPr lang="en-US" altLang="zh-TW" sz="3200" dirty="0" err="1">
                <a:latin typeface="標楷體" panose="03000509000000000000" pitchFamily="65" charset="-120"/>
                <a:ea typeface="標楷體" panose="03000509000000000000" pitchFamily="65" charset="-120"/>
              </a:rPr>
              <a:t>Comanthus</a:t>
            </a:r>
            <a:r>
              <a:rPr lang="en-US" altLang="zh-TW" sz="3200" dirty="0">
                <a:latin typeface="標楷體" panose="03000509000000000000" pitchFamily="65" charset="-120"/>
                <a:ea typeface="標楷體" panose="03000509000000000000" pitchFamily="65" charset="-120"/>
              </a:rPr>
              <a:t> </a:t>
            </a:r>
            <a:r>
              <a:rPr lang="en-US" altLang="zh-TW" sz="3200" dirty="0" err="1">
                <a:latin typeface="標楷體" panose="03000509000000000000" pitchFamily="65" charset="-120"/>
                <a:ea typeface="標楷體" panose="03000509000000000000" pitchFamily="65" charset="-120"/>
              </a:rPr>
              <a:t>parvicirrus</a:t>
            </a:r>
            <a:r>
              <a:rPr lang="zh-TW" altLang="en-US" sz="3200" dirty="0">
                <a:latin typeface="標楷體" panose="03000509000000000000" pitchFamily="65" charset="-120"/>
                <a:ea typeface="標楷體" panose="03000509000000000000" pitchFamily="65" charset="-120"/>
              </a:rPr>
              <a:t>所含化學物質探討」</a:t>
            </a:r>
            <a:endParaRPr lang="en-US" altLang="zh-TW" sz="3200" dirty="0">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1103" y="2824237"/>
            <a:ext cx="6813422" cy="3832349"/>
          </a:xfrm>
          <a:prstGeom prst="rect">
            <a:avLst/>
          </a:prstGeom>
        </p:spPr>
      </p:pic>
    </p:spTree>
    <p:extLst>
      <p:ext uri="{BB962C8B-B14F-4D97-AF65-F5344CB8AC3E}">
        <p14:creationId xmlns:p14="http://schemas.microsoft.com/office/powerpoint/2010/main" val="38344687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80703" y="150791"/>
            <a:ext cx="7272808" cy="3046988"/>
          </a:xfrm>
          <a:prstGeom prst="rect">
            <a:avLst/>
          </a:prstGeom>
        </p:spPr>
        <p:txBody>
          <a:bodyPr wrap="square">
            <a:spAutoFit/>
          </a:bodyPr>
          <a:lstStyle/>
          <a:p>
            <a:r>
              <a:rPr lang="zh-TW" altLang="en-US" sz="3200" dirty="0">
                <a:latin typeface="標楷體" panose="03000509000000000000" pitchFamily="65" charset="-120"/>
                <a:ea typeface="標楷體" panose="03000509000000000000" pitchFamily="65" charset="-120"/>
              </a:rPr>
              <a:t>學校實務分享</a:t>
            </a:r>
            <a:endParaRPr lang="en-US" altLang="zh-TW" sz="3200" dirty="0">
              <a:latin typeface="標楷體" panose="03000509000000000000" pitchFamily="65" charset="-120"/>
              <a:ea typeface="標楷體" panose="03000509000000000000" pitchFamily="65" charset="-120"/>
            </a:endParaRPr>
          </a:p>
          <a:p>
            <a:endParaRPr lang="en-US" altLang="zh-TW"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3.2022</a:t>
            </a:r>
            <a:r>
              <a:rPr lang="zh-TW" altLang="en-US" sz="3200" dirty="0">
                <a:latin typeface="標楷體" panose="03000509000000000000" pitchFamily="65" charset="-120"/>
                <a:ea typeface="標楷體" panose="03000509000000000000" pitchFamily="65" charset="-120"/>
              </a:rPr>
              <a:t>年臺灣國際科展醫學與健康科</a:t>
            </a:r>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題目</a:t>
            </a:r>
            <a:r>
              <a:rPr lang="zh-TW" altLang="en-US" sz="3200" dirty="0">
                <a:latin typeface="微軟正黑體" panose="020B0604030504040204" pitchFamily="34" charset="-120"/>
                <a:ea typeface="微軟正黑體" panose="020B0604030504040204" pitchFamily="34" charset="-120"/>
              </a:rPr>
              <a:t>：</a:t>
            </a:r>
            <a:r>
              <a:rPr lang="zh-TW" altLang="en-US" sz="3200" dirty="0">
                <a:latin typeface="標楷體" panose="03000509000000000000" pitchFamily="65" charset="-120"/>
                <a:ea typeface="標楷體" panose="03000509000000000000" pitchFamily="65" charset="-120"/>
              </a:rPr>
              <a:t>「利用鐵鉑奈米粒子做為新穎藥物來治療對於標靶藥物產生抗藥性之肺癌細胞及其死亡機制」</a:t>
            </a:r>
            <a:endParaRPr lang="en-US" altLang="zh-TW" sz="3200"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1183" y="2896245"/>
            <a:ext cx="6656739" cy="3744416"/>
          </a:xfrm>
          <a:prstGeom prst="rect">
            <a:avLst/>
          </a:prstGeom>
        </p:spPr>
      </p:pic>
    </p:spTree>
    <p:extLst>
      <p:ext uri="{BB962C8B-B14F-4D97-AF65-F5344CB8AC3E}">
        <p14:creationId xmlns:p14="http://schemas.microsoft.com/office/powerpoint/2010/main" val="1420930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6727" y="159941"/>
            <a:ext cx="7272808" cy="2062103"/>
          </a:xfrm>
          <a:prstGeom prst="rect">
            <a:avLst/>
          </a:prstGeom>
        </p:spPr>
        <p:txBody>
          <a:bodyPr wrap="square">
            <a:spAutoFit/>
          </a:bodyPr>
          <a:lstStyle/>
          <a:p>
            <a:r>
              <a:rPr lang="zh-TW" altLang="en-US" sz="3200" dirty="0">
                <a:latin typeface="標楷體" panose="03000509000000000000" pitchFamily="65" charset="-120"/>
                <a:ea typeface="標楷體" panose="03000509000000000000" pitchFamily="65" charset="-120"/>
              </a:rPr>
              <a:t>學校實務分享</a:t>
            </a:r>
            <a:endParaRPr lang="en-US" altLang="zh-TW" sz="3200" dirty="0">
              <a:latin typeface="標楷體" panose="03000509000000000000" pitchFamily="65" charset="-120"/>
              <a:ea typeface="標楷體" panose="03000509000000000000" pitchFamily="65" charset="-120"/>
            </a:endParaRPr>
          </a:p>
          <a:p>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國立中山大學材料與光電科學學系</a:t>
            </a:r>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奈米能源儲存與轉換實驗室</a:t>
            </a:r>
            <a:endParaRPr lang="en-US" altLang="zh-TW" sz="3200" dirty="0">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2951" y="2392189"/>
            <a:ext cx="7365126" cy="4142884"/>
          </a:xfrm>
          <a:prstGeom prst="rect">
            <a:avLst/>
          </a:prstGeom>
        </p:spPr>
      </p:pic>
    </p:spTree>
    <p:extLst>
      <p:ext uri="{BB962C8B-B14F-4D97-AF65-F5344CB8AC3E}">
        <p14:creationId xmlns:p14="http://schemas.microsoft.com/office/powerpoint/2010/main" val="969757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7437487" y="808013"/>
            <a:ext cx="4048931" cy="5400000"/>
          </a:xfrm>
          <a:prstGeom prst="rect">
            <a:avLst/>
          </a:prstGeom>
        </p:spPr>
      </p:pic>
      <p:sp>
        <p:nvSpPr>
          <p:cNvPr id="3" name="矩形 2"/>
          <p:cNvSpPr/>
          <p:nvPr/>
        </p:nvSpPr>
        <p:spPr>
          <a:xfrm>
            <a:off x="524719" y="736005"/>
            <a:ext cx="7272808" cy="1569660"/>
          </a:xfrm>
          <a:prstGeom prst="rect">
            <a:avLst/>
          </a:prstGeom>
        </p:spPr>
        <p:txBody>
          <a:bodyPr wrap="square">
            <a:spAutoFit/>
          </a:bodyPr>
          <a:lstStyle/>
          <a:p>
            <a:r>
              <a:rPr lang="zh-TW" altLang="en-US" sz="3200" dirty="0">
                <a:latin typeface="標楷體" panose="03000509000000000000" pitchFamily="65" charset="-120"/>
                <a:ea typeface="標楷體" panose="03000509000000000000" pitchFamily="65" charset="-120"/>
              </a:rPr>
              <a:t>學校實務分享</a:t>
            </a:r>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中央研究院化學研究所</a:t>
            </a:r>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材料開發及太陽電池元件製程實驗室</a:t>
            </a:r>
            <a:endParaRPr lang="en-US" altLang="zh-TW"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62746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911" y="663997"/>
            <a:ext cx="8280920" cy="5829768"/>
          </a:xfrm>
          <a:prstGeom prst="rect">
            <a:avLst/>
          </a:prstGeom>
        </p:spPr>
      </p:pic>
    </p:spTree>
    <p:extLst>
      <p:ext uri="{BB962C8B-B14F-4D97-AF65-F5344CB8AC3E}">
        <p14:creationId xmlns:p14="http://schemas.microsoft.com/office/powerpoint/2010/main" val="9751619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占位符 13"/>
          <p:cNvSpPr txBox="1">
            <a:spLocks/>
          </p:cNvSpPr>
          <p:nvPr/>
        </p:nvSpPr>
        <p:spPr>
          <a:xfrm>
            <a:off x="1028775" y="35398"/>
            <a:ext cx="3549858"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400" dirty="0">
                <a:solidFill>
                  <a:schemeClr val="accent1"/>
                </a:solidFill>
                <a:latin typeface="微軟正黑體" panose="020B0604030504040204" pitchFamily="34" charset="-120"/>
                <a:ea typeface="微軟正黑體" panose="020B0604030504040204" pitchFamily="34" charset="-120"/>
              </a:rPr>
              <a:t>升學優勢</a:t>
            </a:r>
          </a:p>
        </p:txBody>
      </p:sp>
      <p:graphicFrame>
        <p:nvGraphicFramePr>
          <p:cNvPr id="5" name="內容版面配置區 3"/>
          <p:cNvGraphicFramePr>
            <a:graphicFrameLocks/>
          </p:cNvGraphicFramePr>
          <p:nvPr>
            <p:extLst>
              <p:ext uri="{D42A27DB-BD31-4B8C-83A1-F6EECF244321}">
                <p14:modId xmlns:p14="http://schemas.microsoft.com/office/powerpoint/2010/main" val="3705014809"/>
              </p:ext>
            </p:extLst>
          </p:nvPr>
        </p:nvGraphicFramePr>
        <p:xfrm>
          <a:off x="3066950" y="471178"/>
          <a:ext cx="6120680"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矩形 5"/>
          <p:cNvSpPr/>
          <p:nvPr/>
        </p:nvSpPr>
        <p:spPr>
          <a:xfrm>
            <a:off x="3189015" y="1278165"/>
            <a:ext cx="6048672" cy="369332"/>
          </a:xfrm>
          <a:prstGeom prst="rect">
            <a:avLst/>
          </a:prstGeom>
        </p:spPr>
        <p:txBody>
          <a:bodyPr wrap="square">
            <a:spAutoFit/>
          </a:bodyPr>
          <a:lstStyle/>
          <a:p>
            <a:pPr>
              <a:spcBef>
                <a:spcPct val="0"/>
              </a:spcBef>
              <a:buFontTx/>
              <a:buNone/>
            </a:pPr>
            <a:r>
              <a:rPr lang="zh-TW" altLang="en-US"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屏東縣的高中皆以繁星為主力重點</a:t>
            </a:r>
            <a:r>
              <a:rPr lang="en-US" altLang="zh-TW"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成績較佳者</a:t>
            </a:r>
            <a:r>
              <a:rPr lang="en-US" altLang="zh-TW"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升學管道。</a:t>
            </a:r>
            <a:endParaRPr lang="en-US" altLang="zh-TW"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4216189882"/>
              </p:ext>
            </p:extLst>
          </p:nvPr>
        </p:nvGraphicFramePr>
        <p:xfrm>
          <a:off x="236687" y="1662396"/>
          <a:ext cx="11161239" cy="3759365"/>
        </p:xfrm>
        <a:graphic>
          <a:graphicData uri="http://schemas.openxmlformats.org/drawingml/2006/table">
            <a:tbl>
              <a:tblPr firstRow="1" bandRow="1">
                <a:tableStyleId>{5C22544A-7EE6-4342-B048-85BDC9FD1C3A}</a:tableStyleId>
              </a:tblPr>
              <a:tblGrid>
                <a:gridCol w="2984982">
                  <a:extLst>
                    <a:ext uri="{9D8B030D-6E8A-4147-A177-3AD203B41FA5}">
                      <a16:colId xmlns:a16="http://schemas.microsoft.com/office/drawing/2014/main" val="20000"/>
                    </a:ext>
                  </a:extLst>
                </a:gridCol>
                <a:gridCol w="1946727">
                  <a:extLst>
                    <a:ext uri="{9D8B030D-6E8A-4147-A177-3AD203B41FA5}">
                      <a16:colId xmlns:a16="http://schemas.microsoft.com/office/drawing/2014/main" val="20005"/>
                    </a:ext>
                  </a:extLst>
                </a:gridCol>
                <a:gridCol w="3436039">
                  <a:extLst>
                    <a:ext uri="{9D8B030D-6E8A-4147-A177-3AD203B41FA5}">
                      <a16:colId xmlns:a16="http://schemas.microsoft.com/office/drawing/2014/main" val="307996772"/>
                    </a:ext>
                  </a:extLst>
                </a:gridCol>
                <a:gridCol w="2793491">
                  <a:extLst>
                    <a:ext uri="{9D8B030D-6E8A-4147-A177-3AD203B41FA5}">
                      <a16:colId xmlns:a16="http://schemas.microsoft.com/office/drawing/2014/main" val="20007"/>
                    </a:ext>
                  </a:extLst>
                </a:gridCol>
              </a:tblGrid>
              <a:tr h="1253585">
                <a:tc>
                  <a:txBody>
                    <a:bodyPr/>
                    <a:lstStyle/>
                    <a:p>
                      <a:pPr algn="ctr"/>
                      <a:r>
                        <a:rPr lang="zh-TW" altLang="en-US" sz="2000" dirty="0">
                          <a:uFillTx/>
                          <a:latin typeface="微軟正黑體" panose="020B0604030504040204" pitchFamily="34" charset="-120"/>
                          <a:ea typeface="微軟正黑體" panose="020B0604030504040204" pitchFamily="34" charset="-120"/>
                        </a:rPr>
                        <a:t>學校</a:t>
                      </a:r>
                    </a:p>
                  </a:txBody>
                  <a:tcPr anchor="ctr"/>
                </a:tc>
                <a:tc>
                  <a:txBody>
                    <a:bodyPr/>
                    <a:lstStyle/>
                    <a:p>
                      <a:pPr algn="ctr"/>
                      <a:r>
                        <a:rPr lang="zh-TW" altLang="en-US" sz="2000" dirty="0">
                          <a:uFillTx/>
                          <a:latin typeface="微軟正黑體" panose="020B0604030504040204" pitchFamily="34" charset="-120"/>
                          <a:ea typeface="微軟正黑體" panose="020B0604030504040204" pitchFamily="34" charset="-120"/>
                        </a:rPr>
                        <a:t>繁星</a:t>
                      </a:r>
                      <a:endParaRPr lang="en-US" altLang="zh-TW" sz="2000" dirty="0">
                        <a:uFillTx/>
                        <a:latin typeface="微軟正黑體" panose="020B0604030504040204" pitchFamily="34" charset="-120"/>
                        <a:ea typeface="微軟正黑體" panose="020B0604030504040204" pitchFamily="34" charset="-120"/>
                      </a:endParaRPr>
                    </a:p>
                    <a:p>
                      <a:pPr algn="ctr"/>
                      <a:r>
                        <a:rPr lang="zh-TW" altLang="en-US" sz="2000" dirty="0">
                          <a:uFillTx/>
                          <a:latin typeface="微軟正黑體" panose="020B0604030504040204" pitchFamily="34" charset="-120"/>
                          <a:ea typeface="微軟正黑體" panose="020B0604030504040204" pitchFamily="34" charset="-120"/>
                        </a:rPr>
                        <a:t>錄取率</a:t>
                      </a:r>
                    </a:p>
                  </a:txBody>
                  <a:tcPr anchor="ctr"/>
                </a:tc>
                <a:tc>
                  <a:txBody>
                    <a:bodyPr/>
                    <a:lstStyle/>
                    <a:p>
                      <a:pPr algn="ctr"/>
                      <a:r>
                        <a:rPr lang="zh-TW" altLang="en-US" sz="2000" dirty="0">
                          <a:uFillTx/>
                          <a:latin typeface="微軟正黑體" panose="020B0604030504040204" pitchFamily="34" charset="-120"/>
                          <a:ea typeface="微軟正黑體" panose="020B0604030504040204" pitchFamily="34" charset="-120"/>
                        </a:rPr>
                        <a:t>繁星入學</a:t>
                      </a:r>
                      <a:endParaRPr lang="en-US" altLang="zh-TW" sz="2000" dirty="0">
                        <a:uFillTx/>
                        <a:latin typeface="微軟正黑體" panose="020B0604030504040204" pitchFamily="34" charset="-120"/>
                        <a:ea typeface="微軟正黑體" panose="020B0604030504040204" pitchFamily="34" charset="-120"/>
                      </a:endParaRPr>
                    </a:p>
                    <a:p>
                      <a:pPr algn="ctr"/>
                      <a:r>
                        <a:rPr lang="zh-TW" altLang="en-US" sz="2000" dirty="0">
                          <a:uFillTx/>
                          <a:latin typeface="微軟正黑體" panose="020B0604030504040204" pitchFamily="34" charset="-120"/>
                          <a:ea typeface="微軟正黑體" panose="020B0604030504040204" pitchFamily="34" charset="-120"/>
                        </a:rPr>
                        <a:t>占高三全年級</a:t>
                      </a:r>
                      <a:endParaRPr lang="en-US" altLang="zh-TW" sz="2000" dirty="0">
                        <a:uFillTx/>
                        <a:latin typeface="微軟正黑體" panose="020B0604030504040204" pitchFamily="34" charset="-120"/>
                        <a:ea typeface="微軟正黑體" panose="020B0604030504040204" pitchFamily="34" charset="-120"/>
                      </a:endParaRPr>
                    </a:p>
                    <a:p>
                      <a:pPr algn="ctr"/>
                      <a:r>
                        <a:rPr lang="zh-TW" altLang="en-US" sz="2000" dirty="0">
                          <a:uFillTx/>
                          <a:latin typeface="微軟正黑體" panose="020B0604030504040204" pitchFamily="34" charset="-120"/>
                          <a:ea typeface="微軟正黑體" panose="020B0604030504040204" pitchFamily="34" charset="-120"/>
                        </a:rPr>
                        <a:t>比例</a:t>
                      </a:r>
                    </a:p>
                  </a:txBody>
                  <a:tcPr anchor="ctr"/>
                </a:tc>
                <a:tc>
                  <a:txBody>
                    <a:bodyPr/>
                    <a:lstStyle/>
                    <a:p>
                      <a:pPr algn="ctr"/>
                      <a:r>
                        <a:rPr lang="zh-TW" altLang="en-US" sz="2000" dirty="0">
                          <a:uFillTx/>
                          <a:latin typeface="微軟正黑體" panose="020B0604030504040204" pitchFamily="34" charset="-120"/>
                          <a:ea typeface="微軟正黑體" panose="020B0604030504040204" pitchFamily="34" charset="-120"/>
                        </a:rPr>
                        <a:t>申請入學或其他管道比例</a:t>
                      </a:r>
                    </a:p>
                  </a:txBody>
                  <a:tcPr anchor="ctr"/>
                </a:tc>
                <a:extLst>
                  <a:ext uri="{0D108BD9-81ED-4DB2-BD59-A6C34878D82A}">
                    <a16:rowId xmlns:a16="http://schemas.microsoft.com/office/drawing/2014/main" val="10000"/>
                  </a:ext>
                </a:extLst>
              </a:tr>
              <a:tr h="835260">
                <a:tc>
                  <a:txBody>
                    <a:bodyPr/>
                    <a:lstStyle/>
                    <a:p>
                      <a:pPr algn="ctr"/>
                      <a:r>
                        <a:rPr lang="zh-TW" altLang="en-US" sz="2400" dirty="0">
                          <a:uFillTx/>
                        </a:rPr>
                        <a:t>潮州高中</a:t>
                      </a:r>
                    </a:p>
                  </a:txBody>
                  <a:tcPr anchor="ctr"/>
                </a:tc>
                <a:tc>
                  <a:txBody>
                    <a:bodyPr/>
                    <a:lstStyle/>
                    <a:p>
                      <a:pPr algn="ctr"/>
                      <a:r>
                        <a:rPr lang="en-US" altLang="zh-TW" sz="2400" dirty="0">
                          <a:solidFill>
                            <a:schemeClr val="tx1"/>
                          </a:solidFill>
                          <a:uFillTx/>
                        </a:rPr>
                        <a:t>68%</a:t>
                      </a:r>
                      <a:endParaRPr lang="zh-TW" altLang="en-US" sz="2400" dirty="0">
                        <a:solidFill>
                          <a:schemeClr val="tx1"/>
                        </a:solidFill>
                        <a:uFillTx/>
                      </a:endParaRPr>
                    </a:p>
                  </a:txBody>
                  <a:tcPr anchor="ctr"/>
                </a:tc>
                <a:tc>
                  <a:txBody>
                    <a:bodyPr/>
                    <a:lstStyle/>
                    <a:p>
                      <a:pPr algn="ctr"/>
                      <a:r>
                        <a:rPr lang="en-US" altLang="zh-TW" sz="2400" dirty="0">
                          <a:solidFill>
                            <a:schemeClr val="tx1"/>
                          </a:solidFill>
                          <a:uFillTx/>
                        </a:rPr>
                        <a:t>25%</a:t>
                      </a:r>
                      <a:endParaRPr lang="zh-TW" altLang="en-US" sz="2400" dirty="0">
                        <a:solidFill>
                          <a:schemeClr val="tx1"/>
                        </a:solidFill>
                        <a:uFillTx/>
                      </a:endParaRPr>
                    </a:p>
                  </a:txBody>
                  <a:tcPr anchor="ctr"/>
                </a:tc>
                <a:tc>
                  <a:txBody>
                    <a:bodyPr/>
                    <a:lstStyle/>
                    <a:p>
                      <a:pPr algn="ctr"/>
                      <a:r>
                        <a:rPr lang="en-US" altLang="zh-TW" sz="2400" dirty="0">
                          <a:solidFill>
                            <a:schemeClr val="tx1"/>
                          </a:solidFill>
                          <a:uFillTx/>
                        </a:rPr>
                        <a:t>75%</a:t>
                      </a:r>
                      <a:endParaRPr lang="zh-TW" altLang="en-US" sz="2400" dirty="0">
                        <a:solidFill>
                          <a:schemeClr val="tx1"/>
                        </a:solidFill>
                        <a:uFillTx/>
                      </a:endParaRPr>
                    </a:p>
                  </a:txBody>
                  <a:tcPr anchor="ctr"/>
                </a:tc>
                <a:extLst>
                  <a:ext uri="{0D108BD9-81ED-4DB2-BD59-A6C34878D82A}">
                    <a16:rowId xmlns:a16="http://schemas.microsoft.com/office/drawing/2014/main" val="10001"/>
                  </a:ext>
                </a:extLst>
              </a:tr>
              <a:tr h="835260">
                <a:tc>
                  <a:txBody>
                    <a:bodyPr/>
                    <a:lstStyle/>
                    <a:p>
                      <a:pPr algn="ctr"/>
                      <a:r>
                        <a:rPr lang="zh-TW" altLang="en-US" sz="2400" dirty="0">
                          <a:uFillTx/>
                        </a:rPr>
                        <a:t>東港高中</a:t>
                      </a:r>
                    </a:p>
                  </a:txBody>
                  <a:tcPr anchor="ctr"/>
                </a:tc>
                <a:tc>
                  <a:txBody>
                    <a:bodyPr/>
                    <a:lstStyle/>
                    <a:p>
                      <a:pPr algn="ctr"/>
                      <a:r>
                        <a:rPr lang="en-US" altLang="zh-TW" sz="2400" dirty="0">
                          <a:solidFill>
                            <a:schemeClr val="tx1"/>
                          </a:solidFill>
                          <a:uFillTx/>
                        </a:rPr>
                        <a:t>69%</a:t>
                      </a:r>
                      <a:endParaRPr lang="zh-TW" altLang="en-US" sz="2400" dirty="0">
                        <a:solidFill>
                          <a:schemeClr val="tx1"/>
                        </a:solidFill>
                        <a:uFillTx/>
                      </a:endParaRPr>
                    </a:p>
                  </a:txBody>
                  <a:tcPr anchor="ctr"/>
                </a:tc>
                <a:tc>
                  <a:txBody>
                    <a:bodyPr/>
                    <a:lstStyle/>
                    <a:p>
                      <a:pPr algn="ctr"/>
                      <a:r>
                        <a:rPr lang="en-US" altLang="zh-TW" sz="2400" dirty="0">
                          <a:solidFill>
                            <a:schemeClr val="tx1"/>
                          </a:solidFill>
                          <a:uFillTx/>
                        </a:rPr>
                        <a:t>24.7%</a:t>
                      </a:r>
                      <a:endParaRPr lang="zh-TW" altLang="en-US" sz="2400" dirty="0">
                        <a:solidFill>
                          <a:schemeClr val="tx1"/>
                        </a:solidFill>
                        <a:uFillTx/>
                      </a:endParaRPr>
                    </a:p>
                  </a:txBody>
                  <a:tcPr anchor="ctr"/>
                </a:tc>
                <a:tc>
                  <a:txBody>
                    <a:bodyPr/>
                    <a:lstStyle/>
                    <a:p>
                      <a:pPr algn="ctr"/>
                      <a:r>
                        <a:rPr lang="en-US" altLang="zh-TW" sz="2400" dirty="0">
                          <a:solidFill>
                            <a:schemeClr val="tx1"/>
                          </a:solidFill>
                          <a:uFillTx/>
                        </a:rPr>
                        <a:t>75.3%</a:t>
                      </a:r>
                      <a:endParaRPr lang="zh-TW" altLang="en-US" sz="2400" dirty="0">
                        <a:solidFill>
                          <a:schemeClr val="tx1"/>
                        </a:solidFill>
                        <a:uFillTx/>
                      </a:endParaRPr>
                    </a:p>
                  </a:txBody>
                  <a:tcPr anchor="ctr"/>
                </a:tc>
                <a:extLst>
                  <a:ext uri="{0D108BD9-81ED-4DB2-BD59-A6C34878D82A}">
                    <a16:rowId xmlns:a16="http://schemas.microsoft.com/office/drawing/2014/main" val="10002"/>
                  </a:ext>
                </a:extLst>
              </a:tr>
              <a:tr h="835260">
                <a:tc>
                  <a:txBody>
                    <a:bodyPr/>
                    <a:lstStyle/>
                    <a:p>
                      <a:pPr algn="ctr"/>
                      <a:r>
                        <a:rPr lang="zh-TW" altLang="en-US" sz="2400" dirty="0">
                          <a:uFillTx/>
                        </a:rPr>
                        <a:t>枋寮高中</a:t>
                      </a:r>
                    </a:p>
                  </a:txBody>
                  <a:tcPr anchor="ctr"/>
                </a:tc>
                <a:tc>
                  <a:txBody>
                    <a:bodyPr/>
                    <a:lstStyle/>
                    <a:p>
                      <a:pPr algn="ctr"/>
                      <a:r>
                        <a:rPr lang="en-US" altLang="zh-TW" sz="2400" dirty="0">
                          <a:solidFill>
                            <a:srgbClr val="FF0000"/>
                          </a:solidFill>
                          <a:uFillTx/>
                        </a:rPr>
                        <a:t>100%</a:t>
                      </a:r>
                      <a:endParaRPr lang="zh-TW" altLang="en-US" sz="2400" dirty="0">
                        <a:solidFill>
                          <a:srgbClr val="FF0000"/>
                        </a:solidFill>
                        <a:uFillTx/>
                      </a:endParaRPr>
                    </a:p>
                  </a:txBody>
                  <a:tcPr anchor="ctr"/>
                </a:tc>
                <a:tc>
                  <a:txBody>
                    <a:bodyPr/>
                    <a:lstStyle/>
                    <a:p>
                      <a:pPr algn="ctr"/>
                      <a:r>
                        <a:rPr lang="en-US" altLang="zh-TW" sz="2400" dirty="0">
                          <a:solidFill>
                            <a:srgbClr val="FF0000"/>
                          </a:solidFill>
                          <a:uFillTx/>
                        </a:rPr>
                        <a:t>38.4%</a:t>
                      </a:r>
                      <a:endParaRPr lang="zh-TW" altLang="en-US" sz="2400" dirty="0">
                        <a:solidFill>
                          <a:srgbClr val="FF0000"/>
                        </a:solidFill>
                        <a:uFillTx/>
                      </a:endParaRPr>
                    </a:p>
                  </a:txBody>
                  <a:tcPr anchor="ctr"/>
                </a:tc>
                <a:tc>
                  <a:txBody>
                    <a:bodyPr/>
                    <a:lstStyle/>
                    <a:p>
                      <a:pPr algn="ctr"/>
                      <a:r>
                        <a:rPr lang="en-US" altLang="zh-TW" sz="2400" dirty="0">
                          <a:solidFill>
                            <a:srgbClr val="FF0000"/>
                          </a:solidFill>
                          <a:uFillTx/>
                        </a:rPr>
                        <a:t>61.6%</a:t>
                      </a:r>
                      <a:endParaRPr lang="zh-TW" altLang="en-US" sz="2400" dirty="0">
                        <a:solidFill>
                          <a:srgbClr val="FF0000"/>
                        </a:solidFill>
                        <a:uFillTx/>
                      </a:endParaRPr>
                    </a:p>
                  </a:txBody>
                  <a:tcPr anchor="ctr"/>
                </a:tc>
                <a:extLst>
                  <a:ext uri="{0D108BD9-81ED-4DB2-BD59-A6C34878D82A}">
                    <a16:rowId xmlns:a16="http://schemas.microsoft.com/office/drawing/2014/main" val="10003"/>
                  </a:ext>
                </a:extLst>
              </a:tr>
            </a:tbl>
          </a:graphicData>
        </a:graphic>
      </p:graphicFrame>
      <p:sp>
        <p:nvSpPr>
          <p:cNvPr id="8" name="矩形 7"/>
          <p:cNvSpPr/>
          <p:nvPr/>
        </p:nvSpPr>
        <p:spPr>
          <a:xfrm>
            <a:off x="604118" y="5421760"/>
            <a:ext cx="7949030" cy="1323439"/>
          </a:xfrm>
          <a:prstGeom prst="rect">
            <a:avLst/>
          </a:prstGeom>
        </p:spPr>
        <p:txBody>
          <a:bodyPr wrap="square">
            <a:spAutoFit/>
          </a:bodyPr>
          <a:lstStyle/>
          <a:p>
            <a:pPr>
              <a:spcBef>
                <a:spcPct val="0"/>
              </a:spcBef>
              <a:buFontTx/>
              <a:buNone/>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*繁星資格為前</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50%</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學生。</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spcBef>
                <a:spcPct val="0"/>
              </a:spcBef>
              <a:buFontTx/>
              <a:buNone/>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*大學校校內會容易造成</a:t>
            </a:r>
            <a:r>
              <a:rPr lang="zh-TW" altLang="en-US"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搶名額</a:t>
            </a:r>
            <a:r>
              <a:rPr lang="en-US" altLang="zh-TW"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第一輪</a:t>
            </a:r>
            <a:r>
              <a:rPr lang="en-US" altLang="zh-TW"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推薦</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的情況。</a:t>
            </a: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a:spcBef>
                <a:spcPct val="0"/>
              </a:spcBef>
              <a:buFontTx/>
              <a:buNone/>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*大學校繁星推薦只會對</a:t>
            </a:r>
            <a:r>
              <a:rPr lang="zh-TW" altLang="en-US"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前端學生有利，成績前中端較吃虧</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a:spcBef>
                <a:spcPct val="0"/>
              </a:spcBef>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*註：全國平均錄取率</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61.81%</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150748"/>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占位符 13"/>
          <p:cNvSpPr txBox="1">
            <a:spLocks/>
          </p:cNvSpPr>
          <p:nvPr/>
        </p:nvSpPr>
        <p:spPr>
          <a:xfrm>
            <a:off x="1028775" y="35398"/>
            <a:ext cx="3549858"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400" dirty="0">
                <a:solidFill>
                  <a:schemeClr val="accent1"/>
                </a:solidFill>
                <a:latin typeface="微軟正黑體" panose="020B0604030504040204" pitchFamily="34" charset="-120"/>
                <a:ea typeface="微軟正黑體" panose="020B0604030504040204" pitchFamily="34" charset="-120"/>
              </a:rPr>
              <a:t>升學優勢</a:t>
            </a:r>
          </a:p>
        </p:txBody>
      </p:sp>
      <p:graphicFrame>
        <p:nvGraphicFramePr>
          <p:cNvPr id="9" name="表格 8"/>
          <p:cNvGraphicFramePr>
            <a:graphicFrameLocks noGrp="1"/>
          </p:cNvGraphicFramePr>
          <p:nvPr>
            <p:extLst>
              <p:ext uri="{D42A27DB-BD31-4B8C-83A1-F6EECF244321}">
                <p14:modId xmlns:p14="http://schemas.microsoft.com/office/powerpoint/2010/main" val="3152847154"/>
              </p:ext>
            </p:extLst>
          </p:nvPr>
        </p:nvGraphicFramePr>
        <p:xfrm>
          <a:off x="1028775" y="952029"/>
          <a:ext cx="10729191" cy="5400600"/>
        </p:xfrm>
        <a:graphic>
          <a:graphicData uri="http://schemas.openxmlformats.org/drawingml/2006/table">
            <a:tbl>
              <a:tblPr firstRow="1" bandRow="1">
                <a:tableStyleId>{5C22544A-7EE6-4342-B048-85BDC9FD1C3A}</a:tableStyleId>
              </a:tblPr>
              <a:tblGrid>
                <a:gridCol w="1632067">
                  <a:extLst>
                    <a:ext uri="{9D8B030D-6E8A-4147-A177-3AD203B41FA5}">
                      <a16:colId xmlns:a16="http://schemas.microsoft.com/office/drawing/2014/main" val="3970608470"/>
                    </a:ext>
                  </a:extLst>
                </a:gridCol>
                <a:gridCol w="3157849">
                  <a:extLst>
                    <a:ext uri="{9D8B030D-6E8A-4147-A177-3AD203B41FA5}">
                      <a16:colId xmlns:a16="http://schemas.microsoft.com/office/drawing/2014/main" val="20001"/>
                    </a:ext>
                  </a:extLst>
                </a:gridCol>
                <a:gridCol w="2558451">
                  <a:extLst>
                    <a:ext uri="{9D8B030D-6E8A-4147-A177-3AD203B41FA5}">
                      <a16:colId xmlns:a16="http://schemas.microsoft.com/office/drawing/2014/main" val="3320432995"/>
                    </a:ext>
                  </a:extLst>
                </a:gridCol>
                <a:gridCol w="1842082">
                  <a:extLst>
                    <a:ext uri="{9D8B030D-6E8A-4147-A177-3AD203B41FA5}">
                      <a16:colId xmlns:a16="http://schemas.microsoft.com/office/drawing/2014/main" val="1867180280"/>
                    </a:ext>
                  </a:extLst>
                </a:gridCol>
                <a:gridCol w="1538742">
                  <a:extLst>
                    <a:ext uri="{9D8B030D-6E8A-4147-A177-3AD203B41FA5}">
                      <a16:colId xmlns:a16="http://schemas.microsoft.com/office/drawing/2014/main" val="20002"/>
                    </a:ext>
                  </a:extLst>
                </a:gridCol>
              </a:tblGrid>
              <a:tr h="1327273">
                <a:tc>
                  <a:txBody>
                    <a:bodyPr/>
                    <a:lstStyle/>
                    <a:p>
                      <a:pPr algn="ctr"/>
                      <a:r>
                        <a:rPr lang="zh-TW" altLang="en-US" sz="2800" dirty="0">
                          <a:uFillTx/>
                        </a:rPr>
                        <a:t>管道</a:t>
                      </a:r>
                    </a:p>
                  </a:txBody>
                  <a:tcPr anchor="ctr"/>
                </a:tc>
                <a:tc>
                  <a:txBody>
                    <a:bodyPr/>
                    <a:lstStyle/>
                    <a:p>
                      <a:pPr algn="ctr"/>
                      <a:r>
                        <a:rPr lang="zh-TW" altLang="en-US" sz="2800" dirty="0">
                          <a:uFillTx/>
                        </a:rPr>
                        <a:t>大學校系</a:t>
                      </a:r>
                    </a:p>
                  </a:txBody>
                  <a:tcPr anchor="ctr"/>
                </a:tc>
                <a:tc>
                  <a:txBody>
                    <a:bodyPr/>
                    <a:lstStyle/>
                    <a:p>
                      <a:pPr algn="ctr"/>
                      <a:r>
                        <a:rPr lang="zh-TW" altLang="en-US" sz="2800" dirty="0">
                          <a:uFillTx/>
                        </a:rPr>
                        <a:t>畢業國中</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uFillTx/>
                        </a:rPr>
                        <a:t>就讀高中</a:t>
                      </a:r>
                    </a:p>
                  </a:txBody>
                  <a:tcPr anchor="ctr"/>
                </a:tc>
                <a:tc>
                  <a:txBody>
                    <a:bodyPr/>
                    <a:lstStyle/>
                    <a:p>
                      <a:pPr algn="ctr"/>
                      <a:r>
                        <a:rPr lang="zh-TW" altLang="en-US" sz="2800" dirty="0">
                          <a:uFillTx/>
                        </a:rPr>
                        <a:t>年度</a:t>
                      </a:r>
                    </a:p>
                  </a:txBody>
                  <a:tcPr anchor="ctr"/>
                </a:tc>
                <a:extLst>
                  <a:ext uri="{0D108BD9-81ED-4DB2-BD59-A6C34878D82A}">
                    <a16:rowId xmlns:a16="http://schemas.microsoft.com/office/drawing/2014/main" val="10000"/>
                  </a:ext>
                </a:extLst>
              </a:tr>
              <a:tr h="1782421">
                <a:tc>
                  <a:txBody>
                    <a:bodyPr/>
                    <a:lstStyle/>
                    <a:p>
                      <a:pPr algn="ctr"/>
                      <a:r>
                        <a:rPr lang="zh-TW" altLang="en-US" sz="2400" b="1" dirty="0">
                          <a:uFillTx/>
                        </a:rPr>
                        <a:t>指考</a:t>
                      </a:r>
                    </a:p>
                  </a:txBody>
                  <a:tcPr anchor="ctr"/>
                </a:tc>
                <a:tc>
                  <a:txBody>
                    <a:bodyPr/>
                    <a:lstStyle/>
                    <a:p>
                      <a:pPr algn="ctr"/>
                      <a:r>
                        <a:rPr lang="zh-TW" altLang="en-US" sz="2000" dirty="0">
                          <a:uFillTx/>
                        </a:rPr>
                        <a:t>中正大學</a:t>
                      </a:r>
                      <a:endParaRPr lang="en-US" altLang="zh-TW" sz="2000" dirty="0">
                        <a:uFillTx/>
                      </a:endParaRPr>
                    </a:p>
                    <a:p>
                      <a:pPr algn="ctr"/>
                      <a:r>
                        <a:rPr lang="zh-TW" altLang="en-US" sz="2000" dirty="0">
                          <a:uFillTx/>
                        </a:rPr>
                        <a:t>金融管理學系</a:t>
                      </a:r>
                    </a:p>
                  </a:txBody>
                  <a:tcPr anchor="ctr"/>
                </a:tc>
                <a:tc>
                  <a:txBody>
                    <a:bodyPr/>
                    <a:lstStyle/>
                    <a:p>
                      <a:pPr algn="ctr"/>
                      <a:r>
                        <a:rPr lang="zh-TW" altLang="en-US" sz="2000" dirty="0">
                          <a:uFillTx/>
                        </a:rPr>
                        <a:t>枋寮高中</a:t>
                      </a:r>
                      <a:endParaRPr lang="en-US" altLang="zh-TW" sz="2000" dirty="0">
                        <a:uFillTx/>
                      </a:endParaRPr>
                    </a:p>
                    <a:p>
                      <a:pPr algn="ctr"/>
                      <a:r>
                        <a:rPr lang="zh-TW" altLang="en-US" sz="2000" dirty="0">
                          <a:uFillTx/>
                        </a:rPr>
                        <a:t>國中部</a:t>
                      </a:r>
                    </a:p>
                  </a:txBody>
                  <a:tcPr anchor="ctr"/>
                </a:tc>
                <a:tc>
                  <a:txBody>
                    <a:bodyPr/>
                    <a:lstStyle/>
                    <a:p>
                      <a:pPr algn="ctr"/>
                      <a:r>
                        <a:rPr lang="zh-TW" altLang="en-US" sz="2000" dirty="0">
                          <a:uFillTx/>
                        </a:rPr>
                        <a:t>高雄女中</a:t>
                      </a:r>
                      <a:endParaRPr lang="en-US" altLang="zh-TW" sz="2000" dirty="0">
                        <a:uFillTx/>
                      </a:endParaRPr>
                    </a:p>
                    <a:p>
                      <a:pPr algn="ctr"/>
                      <a:r>
                        <a:rPr lang="en-US" altLang="zh-TW" sz="2000" dirty="0">
                          <a:uFillTx/>
                        </a:rPr>
                        <a:t>5A5+</a:t>
                      </a:r>
                      <a:endParaRPr lang="zh-TW" altLang="en-US" sz="2000" dirty="0">
                        <a:uFillTx/>
                      </a:endParaRPr>
                    </a:p>
                  </a:txBody>
                  <a:tcPr anchor="ctr"/>
                </a:tc>
                <a:tc>
                  <a:txBody>
                    <a:bodyPr/>
                    <a:lstStyle/>
                    <a:p>
                      <a:pPr algn="ctr"/>
                      <a:r>
                        <a:rPr lang="en-US" altLang="zh-TW" sz="2000" dirty="0">
                          <a:uFillTx/>
                        </a:rPr>
                        <a:t>109</a:t>
                      </a:r>
                      <a:r>
                        <a:rPr lang="zh-TW" altLang="en-US" sz="2000" dirty="0">
                          <a:uFillTx/>
                        </a:rPr>
                        <a:t>學年</a:t>
                      </a:r>
                    </a:p>
                  </a:txBody>
                  <a:tcPr anchor="ctr"/>
                </a:tc>
                <a:extLst>
                  <a:ext uri="{0D108BD9-81ED-4DB2-BD59-A6C34878D82A}">
                    <a16:rowId xmlns:a16="http://schemas.microsoft.com/office/drawing/2014/main" val="10001"/>
                  </a:ext>
                </a:extLst>
              </a:tr>
              <a:tr h="2290906">
                <a:tc>
                  <a:txBody>
                    <a:bodyPr/>
                    <a:lstStyle/>
                    <a:p>
                      <a:pPr algn="ctr"/>
                      <a:r>
                        <a:rPr lang="zh-TW" altLang="en-US" sz="2400" b="1" dirty="0">
                          <a:uFillTx/>
                        </a:rPr>
                        <a:t>繁星</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uFillTx/>
                        </a:rPr>
                        <a:t>中正大學</a:t>
                      </a:r>
                      <a:endParaRPr lang="en-US" altLang="zh-TW" sz="2000" dirty="0">
                        <a:uFillTx/>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uFillTx/>
                        </a:rPr>
                        <a:t>金融管理學系</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uFillTx/>
                        </a:rPr>
                        <a:t>枋寮高中</a:t>
                      </a:r>
                      <a:endParaRPr lang="en-US" altLang="zh-TW" sz="2000" dirty="0">
                        <a:uFillTx/>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uFillTx/>
                        </a:rPr>
                        <a:t>國中部</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uFillTx/>
                        </a:rPr>
                        <a:t>枋寮高中</a:t>
                      </a:r>
                      <a:endParaRPr lang="en-US" altLang="zh-TW" sz="2000" dirty="0">
                        <a:uFillTx/>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uFillTx/>
                        </a:rPr>
                        <a:t>2A</a:t>
                      </a:r>
                      <a:r>
                        <a:rPr lang="zh-TW" altLang="en-US" sz="2000" dirty="0">
                          <a:uFillTx/>
                        </a:rPr>
                        <a:t>，</a:t>
                      </a:r>
                      <a:r>
                        <a:rPr lang="en-US" altLang="zh-TW" sz="2000" dirty="0">
                          <a:uFillTx/>
                        </a:rPr>
                        <a:t>3B++</a:t>
                      </a:r>
                      <a:endParaRPr lang="zh-TW" altLang="en-US" sz="2000" dirty="0">
                        <a:uFillTx/>
                      </a:endParaRPr>
                    </a:p>
                  </a:txBody>
                  <a:tcPr anchor="ctr"/>
                </a:tc>
                <a:tc>
                  <a:txBody>
                    <a:bodyPr/>
                    <a:lstStyle/>
                    <a:p>
                      <a:pPr algn="ctr"/>
                      <a:r>
                        <a:rPr lang="en-US" altLang="zh-TW" sz="2000" dirty="0">
                          <a:uFillTx/>
                        </a:rPr>
                        <a:t>110</a:t>
                      </a:r>
                      <a:r>
                        <a:rPr lang="zh-TW" altLang="en-US" sz="2000" dirty="0">
                          <a:uFillTx/>
                        </a:rPr>
                        <a:t>學年</a:t>
                      </a: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59925392"/>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占位符 13"/>
          <p:cNvSpPr txBox="1">
            <a:spLocks/>
          </p:cNvSpPr>
          <p:nvPr/>
        </p:nvSpPr>
        <p:spPr>
          <a:xfrm>
            <a:off x="1028775" y="35398"/>
            <a:ext cx="3549858"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400" dirty="0">
                <a:solidFill>
                  <a:schemeClr val="accent1"/>
                </a:solidFill>
                <a:latin typeface="微軟正黑體" panose="020B0604030504040204" pitchFamily="34" charset="-120"/>
                <a:ea typeface="微軟正黑體" panose="020B0604030504040204" pitchFamily="34" charset="-120"/>
              </a:rPr>
              <a:t>升學優勢</a:t>
            </a:r>
          </a:p>
        </p:txBody>
      </p:sp>
      <p:graphicFrame>
        <p:nvGraphicFramePr>
          <p:cNvPr id="6" name="表格 5">
            <a:extLst>
              <a:ext uri="{FF2B5EF4-FFF2-40B4-BE49-F238E27FC236}">
                <a16:creationId xmlns:a16="http://schemas.microsoft.com/office/drawing/2014/main" id="{5A71AF75-0484-0AE9-70AB-BCBEFFCE2E12}"/>
              </a:ext>
            </a:extLst>
          </p:cNvPr>
          <p:cNvGraphicFramePr>
            <a:graphicFrameLocks noGrp="1"/>
          </p:cNvGraphicFramePr>
          <p:nvPr>
            <p:extLst>
              <p:ext uri="{D42A27DB-BD31-4B8C-83A1-F6EECF244321}">
                <p14:modId xmlns:p14="http://schemas.microsoft.com/office/powerpoint/2010/main" val="1063593398"/>
              </p:ext>
            </p:extLst>
          </p:nvPr>
        </p:nvGraphicFramePr>
        <p:xfrm>
          <a:off x="632730" y="1476892"/>
          <a:ext cx="11593289" cy="4278865"/>
        </p:xfrm>
        <a:graphic>
          <a:graphicData uri="http://schemas.openxmlformats.org/drawingml/2006/table">
            <a:tbl>
              <a:tblPr firstRow="1" bandRow="1">
                <a:tableStyleId>{5C22544A-7EE6-4342-B048-85BDC9FD1C3A}</a:tableStyleId>
              </a:tblPr>
              <a:tblGrid>
                <a:gridCol w="1530672">
                  <a:extLst>
                    <a:ext uri="{9D8B030D-6E8A-4147-A177-3AD203B41FA5}">
                      <a16:colId xmlns:a16="http://schemas.microsoft.com/office/drawing/2014/main" val="710861365"/>
                    </a:ext>
                  </a:extLst>
                </a:gridCol>
                <a:gridCol w="1530672">
                  <a:extLst>
                    <a:ext uri="{9D8B030D-6E8A-4147-A177-3AD203B41FA5}">
                      <a16:colId xmlns:a16="http://schemas.microsoft.com/office/drawing/2014/main" val="3970608470"/>
                    </a:ext>
                  </a:extLst>
                </a:gridCol>
                <a:gridCol w="2961660">
                  <a:extLst>
                    <a:ext uri="{9D8B030D-6E8A-4147-A177-3AD203B41FA5}">
                      <a16:colId xmlns:a16="http://schemas.microsoft.com/office/drawing/2014/main" val="20001"/>
                    </a:ext>
                  </a:extLst>
                </a:gridCol>
                <a:gridCol w="2399501">
                  <a:extLst>
                    <a:ext uri="{9D8B030D-6E8A-4147-A177-3AD203B41FA5}">
                      <a16:colId xmlns:a16="http://schemas.microsoft.com/office/drawing/2014/main" val="3320432995"/>
                    </a:ext>
                  </a:extLst>
                </a:gridCol>
                <a:gridCol w="1709570">
                  <a:extLst>
                    <a:ext uri="{9D8B030D-6E8A-4147-A177-3AD203B41FA5}">
                      <a16:colId xmlns:a16="http://schemas.microsoft.com/office/drawing/2014/main" val="1867180280"/>
                    </a:ext>
                  </a:extLst>
                </a:gridCol>
                <a:gridCol w="1461214">
                  <a:extLst>
                    <a:ext uri="{9D8B030D-6E8A-4147-A177-3AD203B41FA5}">
                      <a16:colId xmlns:a16="http://schemas.microsoft.com/office/drawing/2014/main" val="20002"/>
                    </a:ext>
                  </a:extLst>
                </a:gridCol>
              </a:tblGrid>
              <a:tr h="1224136">
                <a:tc>
                  <a:txBody>
                    <a:bodyPr/>
                    <a:lstStyle/>
                    <a:p>
                      <a:pPr algn="ctr"/>
                      <a:r>
                        <a:rPr lang="zh-TW" altLang="en-US" sz="2800" dirty="0">
                          <a:uFillTx/>
                        </a:rPr>
                        <a:t>姓名</a:t>
                      </a:r>
                    </a:p>
                  </a:txBody>
                  <a:tcPr anchor="ctr"/>
                </a:tc>
                <a:tc>
                  <a:txBody>
                    <a:bodyPr/>
                    <a:lstStyle/>
                    <a:p>
                      <a:pPr algn="ctr"/>
                      <a:r>
                        <a:rPr lang="zh-TW" altLang="en-US" sz="2800" dirty="0">
                          <a:uFillTx/>
                        </a:rPr>
                        <a:t>管道</a:t>
                      </a:r>
                    </a:p>
                  </a:txBody>
                  <a:tcPr anchor="ctr"/>
                </a:tc>
                <a:tc>
                  <a:txBody>
                    <a:bodyPr/>
                    <a:lstStyle/>
                    <a:p>
                      <a:pPr algn="ctr"/>
                      <a:r>
                        <a:rPr lang="zh-TW" altLang="en-US" sz="2800" dirty="0">
                          <a:uFillTx/>
                        </a:rPr>
                        <a:t>大學校系</a:t>
                      </a:r>
                    </a:p>
                  </a:txBody>
                  <a:tcPr anchor="ctr"/>
                </a:tc>
                <a:tc>
                  <a:txBody>
                    <a:bodyPr/>
                    <a:lstStyle/>
                    <a:p>
                      <a:pPr algn="ctr"/>
                      <a:r>
                        <a:rPr lang="zh-TW" altLang="en-US" sz="2800" dirty="0">
                          <a:uFillTx/>
                        </a:rPr>
                        <a:t>畢業國中</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uFillTx/>
                        </a:rPr>
                        <a:t>就讀高中</a:t>
                      </a:r>
                    </a:p>
                  </a:txBody>
                  <a:tcPr anchor="ctr"/>
                </a:tc>
                <a:tc>
                  <a:txBody>
                    <a:bodyPr/>
                    <a:lstStyle/>
                    <a:p>
                      <a:pPr algn="ctr"/>
                      <a:r>
                        <a:rPr lang="zh-TW" altLang="en-US" sz="2800" dirty="0">
                          <a:uFillTx/>
                        </a:rPr>
                        <a:t>年度</a:t>
                      </a:r>
                    </a:p>
                  </a:txBody>
                  <a:tcPr anchor="ctr"/>
                </a:tc>
                <a:extLst>
                  <a:ext uri="{0D108BD9-81ED-4DB2-BD59-A6C34878D82A}">
                    <a16:rowId xmlns:a16="http://schemas.microsoft.com/office/drawing/2014/main" val="10000"/>
                  </a:ext>
                </a:extLst>
              </a:tr>
              <a:tr h="3054729">
                <a:tc>
                  <a:txBody>
                    <a:bodyPr/>
                    <a:lstStyle/>
                    <a:p>
                      <a:pPr algn="ctr"/>
                      <a:r>
                        <a:rPr lang="en-US" altLang="zh-TW" sz="2400" b="1" kern="1200" dirty="0">
                          <a:solidFill>
                            <a:schemeClr val="dk1"/>
                          </a:solidFill>
                          <a:uFillTx/>
                          <a:latin typeface="+mn-lt"/>
                          <a:ea typeface="+mn-ea"/>
                          <a:cs typeface="+mn-cs"/>
                        </a:rPr>
                        <a:t>602</a:t>
                      </a:r>
                    </a:p>
                    <a:p>
                      <a:pPr algn="ctr"/>
                      <a:r>
                        <a:rPr lang="zh-TW" altLang="en-US" sz="2400" b="1" kern="1200" dirty="0">
                          <a:solidFill>
                            <a:schemeClr val="dk1"/>
                          </a:solidFill>
                          <a:uFillTx/>
                          <a:latin typeface="+mn-lt"/>
                          <a:ea typeface="+mn-ea"/>
                          <a:cs typeface="+mn-cs"/>
                        </a:rPr>
                        <a:t>楊</a:t>
                      </a:r>
                      <a:r>
                        <a:rPr lang="en-US" altLang="zh-TW" sz="2400" b="1" kern="1200" dirty="0">
                          <a:solidFill>
                            <a:schemeClr val="dk1"/>
                          </a:solidFill>
                          <a:uFillTx/>
                          <a:latin typeface="+mn-lt"/>
                          <a:ea typeface="+mn-ea"/>
                          <a:cs typeface="+mn-cs"/>
                        </a:rPr>
                        <a:t>X</a:t>
                      </a:r>
                      <a:r>
                        <a:rPr lang="zh-TW" altLang="en-US" sz="2400" b="1" kern="1200" dirty="0">
                          <a:solidFill>
                            <a:schemeClr val="dk1"/>
                          </a:solidFill>
                          <a:uFillTx/>
                          <a:latin typeface="+mn-lt"/>
                          <a:ea typeface="+mn-ea"/>
                          <a:cs typeface="+mn-cs"/>
                        </a:rPr>
                        <a:t>雁</a:t>
                      </a:r>
                    </a:p>
                  </a:txBody>
                  <a:tcPr anchor="ctr"/>
                </a:tc>
                <a:tc>
                  <a:txBody>
                    <a:bodyPr/>
                    <a:lstStyle/>
                    <a:p>
                      <a:pPr algn="ctr"/>
                      <a:r>
                        <a:rPr lang="zh-TW" altLang="en-US" sz="2400" b="1" dirty="0">
                          <a:uFillTx/>
                        </a:rPr>
                        <a:t>繁星</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uFillTx/>
                        </a:rPr>
                        <a:t>輔仁大學</a:t>
                      </a:r>
                      <a:endParaRPr lang="en-US" altLang="zh-TW" sz="2800" dirty="0">
                        <a:uFillTx/>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uFillTx/>
                        </a:rPr>
                        <a:t>社會工作學系</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uFillTx/>
                        </a:rPr>
                        <a:t>枋寮高中</a:t>
                      </a:r>
                      <a:endParaRPr lang="en-US" altLang="zh-TW" sz="2000" dirty="0">
                        <a:uFillTx/>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uFillTx/>
                        </a:rPr>
                        <a:t>國中部</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b="1" dirty="0">
                          <a:uFillTx/>
                          <a:latin typeface="Times New Roman" panose="02020603050405020304" pitchFamily="18" charset="0"/>
                          <a:cs typeface="Times New Roman" panose="02020603050405020304" pitchFamily="18" charset="0"/>
                        </a:rPr>
                        <a:t>3B2C</a:t>
                      </a:r>
                      <a:endParaRPr lang="zh-TW" altLang="en-US" sz="3200" b="1" dirty="0">
                        <a:uFillTx/>
                        <a:latin typeface="Times New Roman" panose="02020603050405020304" pitchFamily="18" charset="0"/>
                        <a:cs typeface="Times New Roman" panose="02020603050405020304" pitchFamily="18" charset="0"/>
                      </a:endParaRPr>
                    </a:p>
                  </a:txBody>
                  <a:tcPr anchor="ctr"/>
                </a:tc>
                <a:tc>
                  <a:txBody>
                    <a:bodyPr/>
                    <a:lstStyle/>
                    <a:p>
                      <a:pPr algn="ctr"/>
                      <a:r>
                        <a:rPr lang="en-US" altLang="zh-TW" sz="2000" dirty="0">
                          <a:uFillTx/>
                        </a:rPr>
                        <a:t>111</a:t>
                      </a:r>
                      <a:r>
                        <a:rPr lang="zh-TW" altLang="en-US" sz="2000" dirty="0">
                          <a:uFillTx/>
                        </a:rPr>
                        <a:t>學年</a:t>
                      </a: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79906167"/>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占位符 13"/>
          <p:cNvSpPr txBox="1">
            <a:spLocks/>
          </p:cNvSpPr>
          <p:nvPr/>
        </p:nvSpPr>
        <p:spPr>
          <a:xfrm>
            <a:off x="1028775" y="35398"/>
            <a:ext cx="3549858"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400" dirty="0">
                <a:solidFill>
                  <a:schemeClr val="accent1"/>
                </a:solidFill>
                <a:latin typeface="微軟正黑體" panose="020B0604030504040204" pitchFamily="34" charset="-120"/>
                <a:ea typeface="微軟正黑體" panose="020B0604030504040204" pitchFamily="34" charset="-120"/>
              </a:rPr>
              <a:t>升學優勢</a:t>
            </a:r>
          </a:p>
        </p:txBody>
      </p:sp>
      <p:sp>
        <p:nvSpPr>
          <p:cNvPr id="4" name="矩形 3"/>
          <p:cNvSpPr/>
          <p:nvPr/>
        </p:nvSpPr>
        <p:spPr>
          <a:xfrm>
            <a:off x="524719" y="812706"/>
            <a:ext cx="12025336" cy="5534849"/>
          </a:xfrm>
          <a:prstGeom prst="rect">
            <a:avLst/>
          </a:prstGeom>
        </p:spPr>
        <p:txBody>
          <a:bodyPr wrap="square">
            <a:spAutoFit/>
          </a:bodyPr>
          <a:lstStyle/>
          <a:p>
            <a:pPr marL="571500" indent="-571500">
              <a:lnSpc>
                <a:spcPct val="150000"/>
              </a:lnSpc>
              <a:buFont typeface="Wingdings" panose="05000000000000000000" pitchFamily="2" charset="2"/>
              <a:buChar char="u"/>
            </a:pPr>
            <a:r>
              <a:rPr lang="zh-TW" altLang="en-US" sz="3600" dirty="0">
                <a:latin typeface="微軟正黑體" panose="020B0604030504040204" pitchFamily="34" charset="-120"/>
                <a:ea typeface="微軟正黑體" panose="020B0604030504040204" pitchFamily="34" charset="-120"/>
              </a:rPr>
              <a:t>繁星錄取率歷年保持全縣第一。</a:t>
            </a:r>
            <a:endParaRPr lang="en-US" altLang="zh-TW" sz="3600" dirty="0">
              <a:latin typeface="微軟正黑體" panose="020B0604030504040204" pitchFamily="34" charset="-120"/>
              <a:ea typeface="微軟正黑體" panose="020B0604030504040204" pitchFamily="34" charset="-120"/>
            </a:endParaRPr>
          </a:p>
          <a:p>
            <a:pPr>
              <a:lnSpc>
                <a:spcPts val="4600"/>
              </a:lnSpc>
            </a:pPr>
            <a:r>
              <a:rPr lang="en-US" altLang="zh-TW" sz="3600" dirty="0">
                <a:latin typeface="微軟正黑體" panose="020B0604030504040204" pitchFamily="34" charset="-120"/>
                <a:ea typeface="微軟正黑體" panose="020B0604030504040204" pitchFamily="34" charset="-120"/>
              </a:rPr>
              <a:t>  </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近六年平均錄取率達九成。</a:t>
            </a:r>
            <a:endParaRPr lang="en-US" altLang="zh-TW" sz="3200" dirty="0">
              <a:latin typeface="微軟正黑體" panose="020B0604030504040204" pitchFamily="34" charset="-120"/>
              <a:ea typeface="微軟正黑體" panose="020B0604030504040204" pitchFamily="34" charset="-120"/>
            </a:endParaRPr>
          </a:p>
          <a:p>
            <a:pPr>
              <a:lnSpc>
                <a:spcPts val="4600"/>
              </a:lnSpc>
            </a:pPr>
            <a:r>
              <a:rPr lang="en-US" altLang="zh-TW" sz="3200" dirty="0">
                <a:latin typeface="微軟正黑體" panose="020B0604030504040204" pitchFamily="34" charset="-120"/>
                <a:ea typeface="微軟正黑體" panose="020B0604030504040204" pitchFamily="34" charset="-120"/>
              </a:rPr>
              <a:t>  ---111</a:t>
            </a:r>
            <a:r>
              <a:rPr lang="zh-TW" altLang="en-US" sz="3200" dirty="0">
                <a:latin typeface="微軟正黑體" panose="020B0604030504040204" pitchFamily="34" charset="-120"/>
                <a:ea typeface="微軟正黑體" panose="020B0604030504040204" pitchFamily="34" charset="-120"/>
              </a:rPr>
              <a:t>及</a:t>
            </a:r>
            <a:r>
              <a:rPr lang="en-US" altLang="zh-TW" sz="3200" dirty="0">
                <a:latin typeface="微軟正黑體" panose="020B0604030504040204" pitchFamily="34" charset="-120"/>
                <a:ea typeface="微軟正黑體" panose="020B0604030504040204" pitchFamily="34" charset="-120"/>
              </a:rPr>
              <a:t>109</a:t>
            </a:r>
            <a:r>
              <a:rPr lang="zh-TW" altLang="en-US" sz="3200" dirty="0">
                <a:latin typeface="微軟正黑體" panose="020B0604030504040204" pitchFamily="34" charset="-120"/>
                <a:ea typeface="微軟正黑體" panose="020B0604030504040204" pitchFamily="34" charset="-120"/>
              </a:rPr>
              <a:t>學年度繁星錄取率</a:t>
            </a:r>
            <a:r>
              <a:rPr lang="en-US" altLang="zh-TW" sz="3200" dirty="0">
                <a:latin typeface="微軟正黑體" panose="020B0604030504040204" pitchFamily="34" charset="-120"/>
                <a:ea typeface="微軟正黑體" panose="020B0604030504040204" pitchFamily="34" charset="-120"/>
              </a:rPr>
              <a:t>100%</a:t>
            </a:r>
            <a:r>
              <a:rPr lang="zh-TW" altLang="en-US" sz="3200" dirty="0">
                <a:latin typeface="微軟正黑體" panose="020B0604030504040204" pitchFamily="34" charset="-120"/>
                <a:ea typeface="微軟正黑體" panose="020B0604030504040204" pitchFamily="34" charset="-120"/>
              </a:rPr>
              <a:t>。</a:t>
            </a:r>
            <a:endParaRPr lang="en-US" altLang="zh-TW" sz="3200" dirty="0">
              <a:latin typeface="微軟正黑體" panose="020B0604030504040204" pitchFamily="34" charset="-120"/>
              <a:ea typeface="微軟正黑體" panose="020B0604030504040204" pitchFamily="34" charset="-120"/>
            </a:endParaRPr>
          </a:p>
          <a:p>
            <a:pPr marL="571500" indent="-571500">
              <a:lnSpc>
                <a:spcPct val="150000"/>
              </a:lnSpc>
              <a:buFont typeface="Wingdings" panose="05000000000000000000" pitchFamily="2" charset="2"/>
              <a:buChar char="u"/>
            </a:pPr>
            <a:r>
              <a:rPr lang="zh-TW" altLang="en-US" sz="3600" dirty="0">
                <a:latin typeface="微軟正黑體" panose="020B0604030504040204" pitchFamily="34" charset="-120"/>
                <a:ea typeface="微軟正黑體" panose="020B0604030504040204" pitchFamily="34" charset="-120"/>
              </a:rPr>
              <a:t>偏鄉升大學多元入學方案優勢。</a:t>
            </a:r>
            <a:endParaRPr lang="en-US" altLang="zh-TW" sz="3600" dirty="0">
              <a:latin typeface="微軟正黑體" panose="020B0604030504040204" pitchFamily="34" charset="-120"/>
              <a:ea typeface="微軟正黑體" panose="020B0604030504040204" pitchFamily="34" charset="-120"/>
            </a:endParaRPr>
          </a:p>
          <a:p>
            <a:pPr>
              <a:lnSpc>
                <a:spcPts val="4600"/>
              </a:lnSpc>
            </a:pPr>
            <a:r>
              <a:rPr lang="en-US" altLang="zh-TW" sz="3200" dirty="0">
                <a:latin typeface="微軟正黑體" panose="020B0604030504040204" pitchFamily="34" charset="-120"/>
                <a:ea typeface="微軟正黑體" panose="020B0604030504040204" pitchFamily="34" charset="-120"/>
              </a:rPr>
              <a:t>  ---</a:t>
            </a:r>
            <a:r>
              <a:rPr lang="zh-TW" altLang="en-US" sz="3200" dirty="0">
                <a:latin typeface="微軟正黑體" panose="020B0604030504040204" pitchFamily="34" charset="-120"/>
                <a:ea typeface="微軟正黑體" panose="020B0604030504040204" pitchFamily="34" charset="-120"/>
              </a:rPr>
              <a:t>原住民族及離島地區醫事人員養成計畫公費生</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偏鄉籍、原民籍</a:t>
            </a:r>
            <a:r>
              <a:rPr lang="en-US" altLang="zh-TW" sz="3200" dirty="0">
                <a:latin typeface="微軟正黑體" panose="020B0604030504040204" pitchFamily="34" charset="-120"/>
                <a:ea typeface="微軟正黑體" panose="020B0604030504040204" pitchFamily="34" charset="-120"/>
              </a:rPr>
              <a:t>)</a:t>
            </a:r>
            <a:endParaRPr lang="zh-TW" altLang="en-US" sz="3200" dirty="0">
              <a:latin typeface="微軟正黑體" panose="020B0604030504040204" pitchFamily="34" charset="-120"/>
              <a:ea typeface="微軟正黑體" panose="020B0604030504040204" pitchFamily="34" charset="-120"/>
            </a:endParaRPr>
          </a:p>
          <a:p>
            <a:pPr>
              <a:lnSpc>
                <a:spcPts val="4600"/>
              </a:lnSpc>
            </a:pPr>
            <a:r>
              <a:rPr lang="en-US" altLang="zh-TW" sz="3200" dirty="0">
                <a:latin typeface="微軟正黑體" panose="020B0604030504040204" pitchFamily="34" charset="-120"/>
                <a:ea typeface="微軟正黑體" panose="020B0604030504040204" pitchFamily="34" charset="-120"/>
              </a:rPr>
              <a:t>  ---</a:t>
            </a:r>
            <a:r>
              <a:rPr lang="zh-TW" altLang="en-US" sz="3200" dirty="0">
                <a:latin typeface="微軟正黑體" panose="020B0604030504040204" pitchFamily="34" charset="-120"/>
                <a:ea typeface="微軟正黑體" panose="020B0604030504040204" pitchFamily="34" charset="-120"/>
              </a:rPr>
              <a:t>偏遠地區高中學校。</a:t>
            </a:r>
            <a:endParaRPr lang="en-US" altLang="zh-TW" sz="3200" dirty="0">
              <a:latin typeface="微軟正黑體" panose="020B0604030504040204" pitchFamily="34" charset="-120"/>
              <a:ea typeface="微軟正黑體" panose="020B0604030504040204" pitchFamily="34" charset="-120"/>
            </a:endParaRPr>
          </a:p>
          <a:p>
            <a:pPr>
              <a:lnSpc>
                <a:spcPts val="4600"/>
              </a:lnSpc>
            </a:pPr>
            <a:r>
              <a:rPr lang="zh-TW" altLang="en-US" sz="3200" dirty="0">
                <a:latin typeface="微軟正黑體" panose="020B0604030504040204" pitchFamily="34" charset="-120"/>
                <a:ea typeface="微軟正黑體" panose="020B0604030504040204" pitchFamily="34" charset="-120"/>
              </a:rPr>
              <a:t>    例</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國立臺灣大學希望入學方案</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特殊選才、申請入學希望組</a:t>
            </a:r>
            <a:r>
              <a:rPr lang="en-US" altLang="zh-TW" sz="3200" dirty="0">
                <a:latin typeface="微軟正黑體" panose="020B0604030504040204" pitchFamily="34" charset="-120"/>
                <a:ea typeface="微軟正黑體" panose="020B0604030504040204" pitchFamily="34" charset="-120"/>
              </a:rPr>
              <a:t>)</a:t>
            </a:r>
          </a:p>
          <a:p>
            <a:pPr>
              <a:lnSpc>
                <a:spcPct val="150000"/>
              </a:lnSpc>
            </a:pPr>
            <a:endParaRPr lang="zh-TW" altLang="en-US" sz="3600" dirty="0">
              <a:latin typeface="微軟正黑體" panose="020B0604030504040204" pitchFamily="34" charset="-120"/>
              <a:ea typeface="微軟正黑體" panose="020B0604030504040204" pitchFamily="34" charset="-120"/>
            </a:endParaRPr>
          </a:p>
        </p:txBody>
      </p:sp>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9855" y="35398"/>
            <a:ext cx="2057400" cy="1543050"/>
          </a:xfrm>
          <a:prstGeom prst="rect">
            <a:avLst/>
          </a:prstGeom>
        </p:spPr>
      </p:pic>
      <p:pic>
        <p:nvPicPr>
          <p:cNvPr id="2" name="圖片 1"/>
          <p:cNvPicPr>
            <a:picLocks noChangeAspect="1"/>
          </p:cNvPicPr>
          <p:nvPr/>
        </p:nvPicPr>
        <p:blipFill>
          <a:blip r:embed="rId3"/>
          <a:stretch>
            <a:fillRect/>
          </a:stretch>
        </p:blipFill>
        <p:spPr>
          <a:xfrm>
            <a:off x="884759" y="5704557"/>
            <a:ext cx="9972675" cy="828675"/>
          </a:xfrm>
          <a:prstGeom prst="rect">
            <a:avLst/>
          </a:prstGeom>
        </p:spPr>
      </p:pic>
    </p:spTree>
    <p:extLst>
      <p:ext uri="{BB962C8B-B14F-4D97-AF65-F5344CB8AC3E}">
        <p14:creationId xmlns:p14="http://schemas.microsoft.com/office/powerpoint/2010/main" val="1941311922"/>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占位符 13"/>
          <p:cNvSpPr txBox="1">
            <a:spLocks/>
          </p:cNvSpPr>
          <p:nvPr/>
        </p:nvSpPr>
        <p:spPr>
          <a:xfrm>
            <a:off x="1100783" y="12038"/>
            <a:ext cx="3549858" cy="355063"/>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TW" altLang="en-US" sz="2400" dirty="0">
                <a:solidFill>
                  <a:schemeClr val="accent1"/>
                </a:solidFill>
                <a:latin typeface="微軟正黑體" panose="020B0604030504040204" pitchFamily="34" charset="-120"/>
                <a:ea typeface="微軟正黑體" panose="020B0604030504040204" pitchFamily="34" charset="-120"/>
              </a:rPr>
              <a:t>優秀及弱勢補助優勢</a:t>
            </a:r>
          </a:p>
        </p:txBody>
      </p:sp>
      <p:sp>
        <p:nvSpPr>
          <p:cNvPr id="4" name="矩形 3"/>
          <p:cNvSpPr/>
          <p:nvPr/>
        </p:nvSpPr>
        <p:spPr>
          <a:xfrm>
            <a:off x="668735" y="519981"/>
            <a:ext cx="11233248" cy="6442533"/>
          </a:xfrm>
          <a:prstGeom prst="rect">
            <a:avLst/>
          </a:prstGeom>
        </p:spPr>
        <p:txBody>
          <a:bodyPr wrap="square">
            <a:spAutoFit/>
          </a:bodyPr>
          <a:lstStyle/>
          <a:p>
            <a:pPr marL="571500" indent="-571500">
              <a:lnSpc>
                <a:spcPct val="150000"/>
              </a:lnSpc>
              <a:buFont typeface="Wingdings" panose="05000000000000000000" pitchFamily="2" charset="2"/>
              <a:buChar char="u"/>
            </a:pPr>
            <a:r>
              <a:rPr lang="zh-TW" altLang="en-US" sz="4000" dirty="0">
                <a:latin typeface="微軟正黑體" panose="020B0604030504040204" pitchFamily="34" charset="-120"/>
                <a:ea typeface="微軟正黑體" panose="020B0604030504040204" pitchFamily="34" charset="-120"/>
              </a:rPr>
              <a:t>課後免費差異化輔導、以及自強升學班。</a:t>
            </a:r>
            <a:endParaRPr lang="en-US" altLang="zh-TW" sz="4000" dirty="0">
              <a:latin typeface="微軟正黑體" panose="020B0604030504040204" pitchFamily="34" charset="-120"/>
              <a:ea typeface="微軟正黑體" panose="020B0604030504040204" pitchFamily="34" charset="-120"/>
            </a:endParaRPr>
          </a:p>
          <a:p>
            <a:pPr marL="571500" indent="-571500">
              <a:lnSpc>
                <a:spcPct val="150000"/>
              </a:lnSpc>
              <a:buFont typeface="Wingdings" panose="05000000000000000000" pitchFamily="2" charset="2"/>
              <a:buChar char="u"/>
            </a:pPr>
            <a:r>
              <a:rPr lang="zh-TW" altLang="en-US" sz="4000" dirty="0">
                <a:latin typeface="微軟正黑體" panose="020B0604030504040204" pitchFamily="34" charset="-120"/>
                <a:ea typeface="微軟正黑體" panose="020B0604030504040204" pitchFamily="34" charset="-120"/>
              </a:rPr>
              <a:t>完全免試錄取優先提供</a:t>
            </a:r>
            <a:r>
              <a:rPr lang="en-US" altLang="zh-TW" sz="4000" dirty="0">
                <a:latin typeface="微軟正黑體" panose="020B0604030504040204" pitchFamily="34" charset="-120"/>
                <a:ea typeface="微軟正黑體" panose="020B0604030504040204" pitchFamily="34" charset="-120"/>
              </a:rPr>
              <a:t>5</a:t>
            </a:r>
            <a:r>
              <a:rPr lang="zh-TW" altLang="en-US" sz="4000" dirty="0">
                <a:latin typeface="微軟正黑體" panose="020B0604030504040204" pitchFamily="34" charset="-120"/>
                <a:ea typeface="微軟正黑體" panose="020B0604030504040204" pitchFamily="34" charset="-120"/>
              </a:rPr>
              <a:t>千元獎學金。</a:t>
            </a:r>
            <a:endParaRPr lang="en-US" altLang="zh-TW" sz="4000" dirty="0">
              <a:latin typeface="微軟正黑體" panose="020B0604030504040204" pitchFamily="34" charset="-120"/>
              <a:ea typeface="微軟正黑體" panose="020B0604030504040204" pitchFamily="34" charset="-120"/>
            </a:endParaRPr>
          </a:p>
          <a:p>
            <a:pPr marL="571500" indent="-571500">
              <a:lnSpc>
                <a:spcPct val="150000"/>
              </a:lnSpc>
              <a:buFont typeface="Wingdings" panose="05000000000000000000" pitchFamily="2" charset="2"/>
              <a:buChar char="u"/>
            </a:pPr>
            <a:r>
              <a:rPr lang="zh-TW" altLang="en-US" sz="4000" dirty="0">
                <a:latin typeface="微軟正黑體" panose="020B0604030504040204" pitchFamily="34" charset="-120"/>
                <a:ea typeface="微軟正黑體" panose="020B0604030504040204" pitchFamily="34" charset="-120"/>
              </a:rPr>
              <a:t>會考及學期成績優秀獎學金，每學期最高</a:t>
            </a:r>
            <a:r>
              <a:rPr lang="en-US" altLang="zh-TW" sz="4000" dirty="0">
                <a:latin typeface="微軟正黑體" panose="020B0604030504040204" pitchFamily="34" charset="-120"/>
                <a:ea typeface="微軟正黑體" panose="020B0604030504040204" pitchFamily="34" charset="-120"/>
              </a:rPr>
              <a:t>2</a:t>
            </a:r>
            <a:r>
              <a:rPr lang="zh-TW" altLang="en-US" sz="4000" dirty="0">
                <a:latin typeface="微軟正黑體" panose="020B0604030504040204" pitchFamily="34" charset="-120"/>
                <a:ea typeface="微軟正黑體" panose="020B0604030504040204" pitchFamily="34" charset="-120"/>
              </a:rPr>
              <a:t>萬，</a:t>
            </a:r>
            <a:endParaRPr lang="en-US" altLang="zh-TW" sz="4000" dirty="0">
              <a:latin typeface="微軟正黑體" panose="020B0604030504040204" pitchFamily="34" charset="-120"/>
              <a:ea typeface="微軟正黑體" panose="020B0604030504040204" pitchFamily="34" charset="-120"/>
            </a:endParaRPr>
          </a:p>
          <a:p>
            <a:pPr>
              <a:lnSpc>
                <a:spcPct val="150000"/>
              </a:lnSpc>
            </a:pPr>
            <a:r>
              <a:rPr lang="zh-TW" altLang="en-US" sz="4000" dirty="0">
                <a:solidFill>
                  <a:srgbClr val="FF0000"/>
                </a:solidFill>
              </a:rPr>
              <a:t>     </a:t>
            </a:r>
            <a:r>
              <a:rPr lang="zh-TW" altLang="en-US" sz="4000" dirty="0">
                <a:solidFill>
                  <a:srgbClr val="FF0000"/>
                </a:solidFill>
                <a:latin typeface="微軟正黑體" panose="020B0604030504040204" pitchFamily="34" charset="-120"/>
                <a:ea typeface="微軟正黑體" panose="020B0604030504040204" pitchFamily="34" charset="-120"/>
              </a:rPr>
              <a:t>另屏東縣政府留</a:t>
            </a:r>
            <a:r>
              <a:rPr lang="zh-TW" altLang="zh-TW" sz="4000" dirty="0">
                <a:solidFill>
                  <a:srgbClr val="FF0000"/>
                </a:solidFill>
                <a:latin typeface="微軟正黑體" panose="020B0604030504040204" pitchFamily="34" charset="-120"/>
                <a:ea typeface="微軟正黑體" panose="020B0604030504040204" pitchFamily="34" charset="-120"/>
              </a:rPr>
              <a:t>縣立高中獎學</a:t>
            </a:r>
            <a:r>
              <a:rPr lang="zh-TW" altLang="en-US" sz="4000" dirty="0">
                <a:solidFill>
                  <a:srgbClr val="FF0000"/>
                </a:solidFill>
                <a:latin typeface="微軟正黑體" panose="020B0604030504040204" pitchFamily="34" charset="-120"/>
                <a:ea typeface="微軟正黑體" panose="020B0604030504040204" pitchFamily="34" charset="-120"/>
              </a:rPr>
              <a:t>金，最高</a:t>
            </a:r>
            <a:r>
              <a:rPr lang="en-US" altLang="zh-TW" sz="4000" dirty="0">
                <a:solidFill>
                  <a:srgbClr val="FF0000"/>
                </a:solidFill>
                <a:latin typeface="微軟正黑體" panose="020B0604030504040204" pitchFamily="34" charset="-120"/>
                <a:ea typeface="微軟正黑體" panose="020B0604030504040204" pitchFamily="34" charset="-120"/>
              </a:rPr>
              <a:t>18</a:t>
            </a:r>
            <a:r>
              <a:rPr lang="zh-TW" altLang="en-US" sz="4000" dirty="0">
                <a:solidFill>
                  <a:srgbClr val="FF0000"/>
                </a:solidFill>
                <a:latin typeface="微軟正黑體" panose="020B0604030504040204" pitchFamily="34" charset="-120"/>
                <a:ea typeface="微軟正黑體" panose="020B0604030504040204" pitchFamily="34" charset="-120"/>
              </a:rPr>
              <a:t>萬。</a:t>
            </a:r>
            <a:endParaRPr lang="en-US" altLang="zh-TW" sz="4000" dirty="0">
              <a:solidFill>
                <a:srgbClr val="FF0000"/>
              </a:solidFill>
              <a:latin typeface="微軟正黑體" panose="020B0604030504040204" pitchFamily="34" charset="-120"/>
              <a:ea typeface="微軟正黑體" panose="020B0604030504040204" pitchFamily="34" charset="-120"/>
            </a:endParaRPr>
          </a:p>
          <a:p>
            <a:pPr marL="571500" indent="-571500">
              <a:lnSpc>
                <a:spcPct val="150000"/>
              </a:lnSpc>
              <a:buFont typeface="Wingdings" panose="05000000000000000000" pitchFamily="2" charset="2"/>
              <a:buChar char="u"/>
            </a:pPr>
            <a:r>
              <a:rPr lang="zh-TW" altLang="en-US" sz="4000" dirty="0">
                <a:latin typeface="微軟正黑體" panose="020B0604030504040204" pitchFamily="34" charset="-120"/>
                <a:ea typeface="微軟正黑體" panose="020B0604030504040204" pitchFamily="34" charset="-120"/>
              </a:rPr>
              <a:t>弱勢學生三年每學期提供各項目減免及補助。</a:t>
            </a:r>
            <a:endParaRPr lang="en-US" altLang="zh-TW" sz="4000" dirty="0">
              <a:latin typeface="微軟正黑體" panose="020B0604030504040204" pitchFamily="34" charset="-120"/>
              <a:ea typeface="微軟正黑體" panose="020B0604030504040204" pitchFamily="34" charset="-120"/>
            </a:endParaRPr>
          </a:p>
          <a:p>
            <a:pPr marL="571500" indent="-571500">
              <a:lnSpc>
                <a:spcPct val="150000"/>
              </a:lnSpc>
              <a:buFont typeface="Wingdings" panose="05000000000000000000" pitchFamily="2" charset="2"/>
              <a:buChar char="u"/>
            </a:pPr>
            <a:r>
              <a:rPr lang="zh-TW" altLang="en-US" sz="4000" dirty="0">
                <a:latin typeface="微軟正黑體" panose="020B0604030504040204" pitchFamily="34" charset="-120"/>
                <a:ea typeface="微軟正黑體" panose="020B0604030504040204" pitchFamily="34" charset="-120"/>
              </a:rPr>
              <a:t>民間補助及減免最高可免繳註冊費。</a:t>
            </a:r>
            <a:endParaRPr lang="en-US" altLang="zh-TW" sz="4000" dirty="0">
              <a:latin typeface="微軟正黑體" panose="020B0604030504040204" pitchFamily="34" charset="-120"/>
              <a:ea typeface="微軟正黑體" panose="020B0604030504040204" pitchFamily="34" charset="-120"/>
            </a:endParaRPr>
          </a:p>
          <a:p>
            <a:pPr marL="571500" indent="-571500">
              <a:lnSpc>
                <a:spcPct val="150000"/>
              </a:lnSpc>
              <a:buFont typeface="Wingdings" panose="05000000000000000000" pitchFamily="2" charset="2"/>
              <a:buChar char="u"/>
            </a:pPr>
            <a:r>
              <a:rPr lang="zh-TW" altLang="en-US" sz="4000" dirty="0">
                <a:latin typeface="微軟正黑體" panose="020B0604030504040204" pitchFamily="34" charset="-120"/>
                <a:ea typeface="微軟正黑體" panose="020B0604030504040204" pitchFamily="34" charset="-120"/>
              </a:rPr>
              <a:t>交通車不收費。</a:t>
            </a:r>
          </a:p>
        </p:txBody>
      </p:sp>
    </p:spTree>
    <p:extLst>
      <p:ext uri="{BB962C8B-B14F-4D97-AF65-F5344CB8AC3E}">
        <p14:creationId xmlns:p14="http://schemas.microsoft.com/office/powerpoint/2010/main" val="3879591319"/>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占位符 13"/>
          <p:cNvSpPr txBox="1">
            <a:spLocks/>
          </p:cNvSpPr>
          <p:nvPr/>
        </p:nvSpPr>
        <p:spPr>
          <a:xfrm>
            <a:off x="1532831" y="519981"/>
            <a:ext cx="10153128" cy="435935"/>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lang="zh-TW" altLang="zh-TW" sz="2800" dirty="0">
                <a:solidFill>
                  <a:srgbClr val="FF0000"/>
                </a:solidFill>
                <a:latin typeface="標楷體" panose="03000509000000000000" pitchFamily="65" charset="-120"/>
                <a:ea typeface="標楷體" panose="03000509000000000000" pitchFamily="65" charset="-120"/>
              </a:rPr>
              <a:t>屏東縣政府獎勵優秀國中畢業生升學縣立高中獎學金實施要點</a:t>
            </a:r>
          </a:p>
          <a:p>
            <a:endParaRPr kumimoji="1" lang="zh-TW" altLang="en-US" sz="2400" dirty="0">
              <a:solidFill>
                <a:schemeClr val="accent1"/>
              </a:solidFill>
              <a:latin typeface="微軟正黑體" panose="020B0604030504040204" pitchFamily="34" charset="-120"/>
              <a:ea typeface="微軟正黑體" panose="020B0604030504040204"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809025614"/>
              </p:ext>
            </p:extLst>
          </p:nvPr>
        </p:nvGraphicFramePr>
        <p:xfrm>
          <a:off x="1316807" y="1240063"/>
          <a:ext cx="10009112" cy="5751891"/>
        </p:xfrm>
        <a:graphic>
          <a:graphicData uri="http://schemas.openxmlformats.org/drawingml/2006/table">
            <a:tbl>
              <a:tblPr firstRow="1" firstCol="1" lastRow="1" lastCol="1" bandRow="1" bandCol="1">
                <a:tableStyleId>{22838BEF-8BB2-4498-84A7-C5851F593DF1}</a:tableStyleId>
              </a:tblPr>
              <a:tblGrid>
                <a:gridCol w="1387450">
                  <a:extLst>
                    <a:ext uri="{9D8B030D-6E8A-4147-A177-3AD203B41FA5}">
                      <a16:colId xmlns:a16="http://schemas.microsoft.com/office/drawing/2014/main" val="686704645"/>
                    </a:ext>
                  </a:extLst>
                </a:gridCol>
                <a:gridCol w="5174945">
                  <a:extLst>
                    <a:ext uri="{9D8B030D-6E8A-4147-A177-3AD203B41FA5}">
                      <a16:colId xmlns:a16="http://schemas.microsoft.com/office/drawing/2014/main" val="2055478945"/>
                    </a:ext>
                  </a:extLst>
                </a:gridCol>
                <a:gridCol w="3446717">
                  <a:extLst>
                    <a:ext uri="{9D8B030D-6E8A-4147-A177-3AD203B41FA5}">
                      <a16:colId xmlns:a16="http://schemas.microsoft.com/office/drawing/2014/main" val="1056043068"/>
                    </a:ext>
                  </a:extLst>
                </a:gridCol>
              </a:tblGrid>
              <a:tr h="504054">
                <a:tc>
                  <a:txBody>
                    <a:bodyPr/>
                    <a:lstStyle/>
                    <a:p>
                      <a:pPr marR="88900" algn="ctr"/>
                      <a:r>
                        <a:rPr lang="en-US" sz="2000" dirty="0" err="1">
                          <a:effectLst/>
                          <a:latin typeface="Times New Roman" panose="02020603050405020304" pitchFamily="18" charset="0"/>
                          <a:ea typeface="標楷體" panose="03000509000000000000" pitchFamily="65" charset="-120"/>
                          <a:cs typeface="Times New Roman" panose="02020603050405020304" pitchFamily="18" charset="0"/>
                        </a:rPr>
                        <a:t>轉換分數</a:t>
                      </a:r>
                      <a:endParaRPr 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algn="ctr"/>
                      <a:r>
                        <a:rPr lang="en-US" sz="2000" dirty="0" err="1">
                          <a:effectLst/>
                          <a:latin typeface="Times New Roman" panose="02020603050405020304" pitchFamily="18" charset="0"/>
                          <a:ea typeface="標楷體" panose="03000509000000000000" pitchFamily="65" charset="-120"/>
                          <a:cs typeface="Times New Roman" panose="02020603050405020304" pitchFamily="18" charset="0"/>
                        </a:rPr>
                        <a:t>獎學金</a:t>
                      </a:r>
                      <a:endParaRPr 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algn="ctr"/>
                      <a:r>
                        <a:rPr lang="en-US" sz="2000" dirty="0" err="1">
                          <a:effectLst/>
                          <a:latin typeface="Times New Roman" panose="02020603050405020304" pitchFamily="18" charset="0"/>
                          <a:ea typeface="標楷體" panose="03000509000000000000" pitchFamily="65" charset="-120"/>
                          <a:cs typeface="Times New Roman" panose="02020603050405020304" pitchFamily="18" charset="0"/>
                        </a:rPr>
                        <a:t>備註</a:t>
                      </a:r>
                      <a:endParaRPr 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520598066"/>
                  </a:ext>
                </a:extLst>
              </a:tr>
              <a:tr h="641923">
                <a:tc>
                  <a:txBody>
                    <a:bodyPr/>
                    <a:lstStyle/>
                    <a:p>
                      <a:pPr marR="88900" algn="ctr"/>
                      <a:r>
                        <a:rPr lang="en-US" sz="2000" dirty="0">
                          <a:effectLst/>
                          <a:latin typeface="Times New Roman" panose="02020603050405020304" pitchFamily="18" charset="0"/>
                          <a:ea typeface="標楷體" panose="03000509000000000000" pitchFamily="65" charset="-120"/>
                          <a:cs typeface="Times New Roman" panose="02020603050405020304" pitchFamily="18" charset="0"/>
                        </a:rPr>
                        <a:t>35</a:t>
                      </a:r>
                      <a:endParaRPr 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algn="ct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每學期頒發</a:t>
                      </a:r>
                      <a:r>
                        <a:rPr lang="en-US" sz="2400" dirty="0">
                          <a:effectLst/>
                          <a:latin typeface="標楷體" panose="03000509000000000000" pitchFamily="65" charset="-120"/>
                          <a:ea typeface="標楷體" panose="03000509000000000000" pitchFamily="65" charset="-120"/>
                          <a:cs typeface="Times New Roman" panose="02020603050405020304" pitchFamily="18" charset="0"/>
                        </a:rPr>
                        <a:t>3</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萬元，</a:t>
                      </a:r>
                      <a:r>
                        <a:rPr lang="en-US" sz="2400" dirty="0">
                          <a:effectLst/>
                          <a:latin typeface="標楷體" panose="03000509000000000000" pitchFamily="65" charset="-120"/>
                          <a:ea typeface="標楷體" panose="03000509000000000000" pitchFamily="65" charset="-120"/>
                          <a:cs typeface="Times New Roman" panose="02020603050405020304" pitchFamily="18" charset="0"/>
                        </a:rPr>
                        <a:t>6</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學期共計</a:t>
                      </a:r>
                      <a:r>
                        <a:rPr lang="en-US" sz="2400" dirty="0">
                          <a:effectLst/>
                          <a:latin typeface="標楷體" panose="03000509000000000000" pitchFamily="65" charset="-120"/>
                          <a:ea typeface="標楷體" panose="03000509000000000000" pitchFamily="65" charset="-120"/>
                          <a:cs typeface="Times New Roman" panose="02020603050405020304" pitchFamily="18" charset="0"/>
                        </a:rPr>
                        <a:t>18</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萬元</a:t>
                      </a:r>
                      <a:endParaRPr lang="zh-TW" sz="20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rowSpan="4">
                  <a:txBody>
                    <a:bodyPr/>
                    <a:lstStyle/>
                    <a:p>
                      <a:pPr marL="90170" marR="9525" algn="l">
                        <a:spcAft>
                          <a:spcPts val="0"/>
                        </a:spcAft>
                      </a:pPr>
                      <a:r>
                        <a:rPr lang="zh-TW" sz="1800" dirty="0">
                          <a:effectLst/>
                          <a:latin typeface="Times New Roman" panose="02020603050405020304" pitchFamily="18" charset="0"/>
                          <a:ea typeface="標楷體" panose="03000509000000000000" pitchFamily="65" charset="-120"/>
                          <a:cs typeface="Times New Roman" panose="02020603050405020304" pitchFamily="18" charset="0"/>
                        </a:rPr>
                        <a:t>轉換分數為</a:t>
                      </a:r>
                      <a:r>
                        <a:rPr lang="en-US" sz="1800" dirty="0">
                          <a:effectLst/>
                          <a:latin typeface="Times New Roman" panose="02020603050405020304" pitchFamily="18" charset="0"/>
                          <a:ea typeface="標楷體" panose="03000509000000000000" pitchFamily="65" charset="-120"/>
                          <a:cs typeface="Times New Roman" panose="02020603050405020304" pitchFamily="18" charset="0"/>
                        </a:rPr>
                        <a:t>25~35</a:t>
                      </a:r>
                      <a:r>
                        <a:rPr lang="zh-TW" sz="1800" dirty="0">
                          <a:effectLst/>
                          <a:latin typeface="Times New Roman" panose="02020603050405020304" pitchFamily="18" charset="0"/>
                          <a:ea typeface="標楷體" panose="03000509000000000000" pitchFamily="65" charset="-120"/>
                          <a:cs typeface="Times New Roman" panose="02020603050405020304" pitchFamily="18" charset="0"/>
                        </a:rPr>
                        <a:t>分者，每學期頒發，惟第二學期開始，前學期學業總成績仍維持該校總排名百分比數前百分之</a:t>
                      </a:r>
                      <a:r>
                        <a:rPr lang="en-US" sz="1800" dirty="0">
                          <a:effectLst/>
                          <a:latin typeface="Times New Roman" panose="02020603050405020304" pitchFamily="18" charset="0"/>
                          <a:ea typeface="標楷體" panose="03000509000000000000" pitchFamily="65" charset="-120"/>
                          <a:cs typeface="Times New Roman" panose="02020603050405020304" pitchFamily="18" charset="0"/>
                        </a:rPr>
                        <a:t>20</a:t>
                      </a:r>
                      <a:r>
                        <a:rPr lang="zh-TW" sz="1800" dirty="0">
                          <a:effectLst/>
                          <a:latin typeface="Times New Roman" panose="02020603050405020304" pitchFamily="18" charset="0"/>
                          <a:ea typeface="標楷體" panose="03000509000000000000" pitchFamily="65" charset="-120"/>
                          <a:cs typeface="Times New Roman" panose="02020603050405020304" pitchFamily="18" charset="0"/>
                        </a:rPr>
                        <a:t>（含），始得發給。</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720208123"/>
                  </a:ext>
                </a:extLst>
              </a:tr>
              <a:tr h="641923">
                <a:tc>
                  <a:txBody>
                    <a:bodyPr/>
                    <a:lstStyle/>
                    <a:p>
                      <a:pPr marR="88900" algn="ctr"/>
                      <a:r>
                        <a:rPr lang="en-US" sz="2000" dirty="0">
                          <a:effectLst/>
                          <a:latin typeface="Times New Roman" panose="02020603050405020304" pitchFamily="18" charset="0"/>
                          <a:ea typeface="標楷體" panose="03000509000000000000" pitchFamily="65" charset="-120"/>
                          <a:cs typeface="Times New Roman" panose="02020603050405020304" pitchFamily="18" charset="0"/>
                        </a:rPr>
                        <a:t>32~34</a:t>
                      </a:r>
                      <a:endParaRPr 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marR="88900" indent="88265" algn="ct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每學期頒發</a:t>
                      </a:r>
                      <a:r>
                        <a:rPr lang="en-US" sz="2400" dirty="0">
                          <a:effectLst/>
                          <a:latin typeface="標楷體" panose="03000509000000000000" pitchFamily="65" charset="-120"/>
                          <a:ea typeface="標楷體" panose="03000509000000000000" pitchFamily="65" charset="-120"/>
                          <a:cs typeface="Times New Roman" panose="02020603050405020304" pitchFamily="18" charset="0"/>
                        </a:rPr>
                        <a:t>2</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萬元，</a:t>
                      </a:r>
                      <a:r>
                        <a:rPr lang="en-US" sz="2400" dirty="0">
                          <a:effectLst/>
                          <a:latin typeface="標楷體" panose="03000509000000000000" pitchFamily="65" charset="-120"/>
                          <a:ea typeface="標楷體" panose="03000509000000000000" pitchFamily="65" charset="-120"/>
                          <a:cs typeface="Times New Roman" panose="02020603050405020304" pitchFamily="18" charset="0"/>
                        </a:rPr>
                        <a:t>6</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學期共計</a:t>
                      </a:r>
                      <a:r>
                        <a:rPr lang="en-US" sz="2400" dirty="0">
                          <a:effectLst/>
                          <a:latin typeface="標楷體" panose="03000509000000000000" pitchFamily="65" charset="-120"/>
                          <a:ea typeface="標楷體" panose="03000509000000000000" pitchFamily="65" charset="-120"/>
                          <a:cs typeface="Times New Roman" panose="02020603050405020304" pitchFamily="18" charset="0"/>
                        </a:rPr>
                        <a:t>12</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萬元</a:t>
                      </a:r>
                      <a:endParaRPr lang="zh-TW" sz="20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vMerge="1">
                  <a:txBody>
                    <a:bodyPr/>
                    <a:lstStyle/>
                    <a:p>
                      <a:endParaRPr lang="zh-TW" altLang="en-US"/>
                    </a:p>
                  </a:txBody>
                  <a:tcPr/>
                </a:tc>
                <a:extLst>
                  <a:ext uri="{0D108BD9-81ED-4DB2-BD59-A6C34878D82A}">
                    <a16:rowId xmlns:a16="http://schemas.microsoft.com/office/drawing/2014/main" val="248479769"/>
                  </a:ext>
                </a:extLst>
              </a:tr>
              <a:tr h="641923">
                <a:tc>
                  <a:txBody>
                    <a:bodyPr/>
                    <a:lstStyle/>
                    <a:p>
                      <a:pPr marR="88900" algn="ctr"/>
                      <a:r>
                        <a:rPr lang="en-US" sz="2000" dirty="0">
                          <a:effectLst/>
                          <a:latin typeface="Times New Roman" panose="02020603050405020304" pitchFamily="18" charset="0"/>
                          <a:ea typeface="標楷體" panose="03000509000000000000" pitchFamily="65" charset="-120"/>
                          <a:cs typeface="Times New Roman" panose="02020603050405020304" pitchFamily="18" charset="0"/>
                        </a:rPr>
                        <a:t>29~31</a:t>
                      </a:r>
                      <a:endParaRPr 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marR="88900" algn="ct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每學期頒發</a:t>
                      </a:r>
                      <a:r>
                        <a:rPr lang="en-US" sz="2400" dirty="0">
                          <a:effectLst/>
                          <a:latin typeface="標楷體" panose="03000509000000000000" pitchFamily="65" charset="-120"/>
                          <a:ea typeface="標楷體" panose="03000509000000000000" pitchFamily="65" charset="-120"/>
                          <a:cs typeface="Times New Roman" panose="02020603050405020304" pitchFamily="18" charset="0"/>
                        </a:rPr>
                        <a:t>1</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萬元，</a:t>
                      </a:r>
                      <a:r>
                        <a:rPr lang="en-US" sz="2400" dirty="0">
                          <a:effectLst/>
                          <a:latin typeface="標楷體" panose="03000509000000000000" pitchFamily="65" charset="-120"/>
                          <a:ea typeface="標楷體" panose="03000509000000000000" pitchFamily="65" charset="-120"/>
                          <a:cs typeface="Times New Roman" panose="02020603050405020304" pitchFamily="18" charset="0"/>
                        </a:rPr>
                        <a:t>6</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學期共計</a:t>
                      </a:r>
                      <a:r>
                        <a:rPr lang="en-US" sz="2400" dirty="0">
                          <a:effectLst/>
                          <a:latin typeface="標楷體" panose="03000509000000000000" pitchFamily="65" charset="-120"/>
                          <a:ea typeface="標楷體" panose="03000509000000000000" pitchFamily="65" charset="-120"/>
                          <a:cs typeface="Times New Roman" panose="02020603050405020304" pitchFamily="18" charset="0"/>
                        </a:rPr>
                        <a:t>6</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萬元</a:t>
                      </a:r>
                      <a:endParaRPr lang="zh-TW" sz="20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vMerge="1">
                  <a:txBody>
                    <a:bodyPr/>
                    <a:lstStyle/>
                    <a:p>
                      <a:endParaRPr lang="zh-TW" altLang="en-US"/>
                    </a:p>
                  </a:txBody>
                  <a:tcPr/>
                </a:tc>
                <a:extLst>
                  <a:ext uri="{0D108BD9-81ED-4DB2-BD59-A6C34878D82A}">
                    <a16:rowId xmlns:a16="http://schemas.microsoft.com/office/drawing/2014/main" val="245625790"/>
                  </a:ext>
                </a:extLst>
              </a:tr>
              <a:tr h="641923">
                <a:tc>
                  <a:txBody>
                    <a:bodyPr/>
                    <a:lstStyle/>
                    <a:p>
                      <a:pPr marR="88900" algn="ctr"/>
                      <a:r>
                        <a:rPr lang="en-US" sz="2000" dirty="0">
                          <a:effectLst/>
                          <a:latin typeface="Times New Roman" panose="02020603050405020304" pitchFamily="18" charset="0"/>
                          <a:ea typeface="標楷體" panose="03000509000000000000" pitchFamily="65" charset="-120"/>
                          <a:cs typeface="Times New Roman" panose="02020603050405020304" pitchFamily="18" charset="0"/>
                        </a:rPr>
                        <a:t>25~28</a:t>
                      </a:r>
                      <a:endParaRPr 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marR="88900" algn="ct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每學期頒發</a:t>
                      </a:r>
                      <a:r>
                        <a:rPr lang="en-US" sz="2400" dirty="0">
                          <a:effectLst/>
                          <a:latin typeface="標楷體" panose="03000509000000000000" pitchFamily="65" charset="-120"/>
                          <a:ea typeface="標楷體" panose="03000509000000000000" pitchFamily="65" charset="-120"/>
                          <a:cs typeface="Times New Roman" panose="02020603050405020304" pitchFamily="18" charset="0"/>
                        </a:rPr>
                        <a:t>5</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仟元，</a:t>
                      </a:r>
                      <a:r>
                        <a:rPr lang="en-US" sz="2400" dirty="0">
                          <a:effectLst/>
                          <a:latin typeface="標楷體" panose="03000509000000000000" pitchFamily="65" charset="-120"/>
                          <a:ea typeface="標楷體" panose="03000509000000000000" pitchFamily="65" charset="-120"/>
                          <a:cs typeface="Times New Roman" panose="02020603050405020304" pitchFamily="18" charset="0"/>
                        </a:rPr>
                        <a:t>6</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學期共計</a:t>
                      </a:r>
                      <a:r>
                        <a:rPr lang="en-US" sz="2400" dirty="0">
                          <a:effectLst/>
                          <a:latin typeface="標楷體" panose="03000509000000000000" pitchFamily="65" charset="-120"/>
                          <a:ea typeface="標楷體" panose="03000509000000000000" pitchFamily="65" charset="-120"/>
                          <a:cs typeface="Times New Roman" panose="02020603050405020304" pitchFamily="18" charset="0"/>
                        </a:rPr>
                        <a:t>3</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萬元</a:t>
                      </a:r>
                      <a:endParaRPr lang="zh-TW" sz="20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vMerge="1">
                  <a:txBody>
                    <a:bodyPr/>
                    <a:lstStyle/>
                    <a:p>
                      <a:endParaRPr lang="zh-TW" altLang="en-US"/>
                    </a:p>
                  </a:txBody>
                  <a:tcPr/>
                </a:tc>
                <a:extLst>
                  <a:ext uri="{0D108BD9-81ED-4DB2-BD59-A6C34878D82A}">
                    <a16:rowId xmlns:a16="http://schemas.microsoft.com/office/drawing/2014/main" val="151937189"/>
                  </a:ext>
                </a:extLst>
              </a:tr>
              <a:tr h="641923">
                <a:tc>
                  <a:txBody>
                    <a:bodyPr/>
                    <a:lstStyle/>
                    <a:p>
                      <a:pPr marR="88900" algn="ctr"/>
                      <a:r>
                        <a:rPr lang="en-US" sz="2000" dirty="0">
                          <a:effectLst/>
                          <a:latin typeface="Times New Roman" panose="02020603050405020304" pitchFamily="18" charset="0"/>
                          <a:ea typeface="標楷體" panose="03000509000000000000" pitchFamily="65" charset="-120"/>
                          <a:cs typeface="Times New Roman" panose="02020603050405020304" pitchFamily="18" charset="0"/>
                        </a:rPr>
                        <a:t>22~24</a:t>
                      </a:r>
                      <a:endParaRPr 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marR="88900" algn="ctr"/>
                      <a:r>
                        <a:rPr lang="en-US" sz="2400" dirty="0">
                          <a:effectLst/>
                          <a:latin typeface="標楷體" panose="03000509000000000000" pitchFamily="65" charset="-120"/>
                          <a:ea typeface="標楷體" panose="03000509000000000000" pitchFamily="65" charset="-120"/>
                          <a:cs typeface="Times New Roman" panose="02020603050405020304" pitchFamily="18" charset="0"/>
                        </a:rPr>
                        <a:t>入學時頒發8</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仟</a:t>
                      </a:r>
                      <a:r>
                        <a:rPr lang="en-US" sz="2400" dirty="0">
                          <a:effectLst/>
                          <a:latin typeface="標楷體" panose="03000509000000000000" pitchFamily="65" charset="-120"/>
                          <a:ea typeface="標楷體" panose="03000509000000000000" pitchFamily="65" charset="-120"/>
                          <a:cs typeface="Times New Roman" panose="02020603050405020304" pitchFamily="18" charset="0"/>
                        </a:rPr>
                        <a:t>元</a:t>
                      </a:r>
                      <a:endParaRPr lang="zh-TW" sz="20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marL="16510" algn="ct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4097881448"/>
                  </a:ext>
                </a:extLst>
              </a:tr>
              <a:tr h="641923">
                <a:tc>
                  <a:txBody>
                    <a:bodyPr/>
                    <a:lstStyle/>
                    <a:p>
                      <a:pPr marR="88900" algn="ctr"/>
                      <a:r>
                        <a:rPr lang="en-US" sz="2000" dirty="0">
                          <a:effectLst/>
                          <a:latin typeface="Times New Roman" panose="02020603050405020304" pitchFamily="18" charset="0"/>
                          <a:ea typeface="標楷體" panose="03000509000000000000" pitchFamily="65" charset="-120"/>
                          <a:cs typeface="Times New Roman" panose="02020603050405020304" pitchFamily="18" charset="0"/>
                        </a:rPr>
                        <a:t>17以上</a:t>
                      </a:r>
                      <a:endParaRPr 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marR="88900" algn="ct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入學時頒發</a:t>
                      </a:r>
                      <a:r>
                        <a:rPr lang="en-US" sz="2400" dirty="0">
                          <a:effectLst/>
                          <a:latin typeface="標楷體" panose="03000509000000000000" pitchFamily="65" charset="-120"/>
                          <a:ea typeface="標楷體" panose="03000509000000000000" pitchFamily="65" charset="-120"/>
                          <a:cs typeface="Times New Roman" panose="02020603050405020304" pitchFamily="18" charset="0"/>
                        </a:rPr>
                        <a:t>3</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仟</a:t>
                      </a:r>
                      <a:r>
                        <a:rPr lang="en-US" sz="2400" dirty="0">
                          <a:effectLst/>
                          <a:latin typeface="標楷體" panose="03000509000000000000" pitchFamily="65" charset="-120"/>
                          <a:ea typeface="標楷體" panose="03000509000000000000" pitchFamily="65" charset="-120"/>
                          <a:cs typeface="Times New Roman" panose="02020603050405020304" pitchFamily="18" charset="0"/>
                        </a:rPr>
                        <a:t>元</a:t>
                      </a:r>
                      <a:endParaRPr lang="zh-TW" sz="20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marL="16510" algn="ct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3809975898"/>
                  </a:ext>
                </a:extLst>
              </a:tr>
              <a:tr h="468942">
                <a:tc gridSpan="3">
                  <a:txBody>
                    <a:bodyPr/>
                    <a:lstStyle/>
                    <a:p>
                      <a:pPr marL="17780" algn="l">
                        <a:spcAft>
                          <a:spcPts val="0"/>
                        </a:spcAft>
                      </a:pPr>
                      <a:r>
                        <a:rPr lang="zh-TW" sz="1800" dirty="0">
                          <a:effectLst/>
                          <a:latin typeface="Times New Roman" panose="02020603050405020304" pitchFamily="18" charset="0"/>
                          <a:ea typeface="標楷體" panose="03000509000000000000" pitchFamily="65" charset="-120"/>
                          <a:cs typeface="Times New Roman" panose="02020603050405020304" pitchFamily="18" charset="0"/>
                        </a:rPr>
                        <a:t>上列寫作成績須達四級分以上</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587718127"/>
                  </a:ext>
                </a:extLst>
              </a:tr>
              <a:tr h="927357">
                <a:tc gridSpan="3">
                  <a:txBody>
                    <a:bodyPr/>
                    <a:lstStyle/>
                    <a:p>
                      <a:pPr marL="26670" algn="just">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轉換分數計算方式：</a:t>
                      </a: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A++=7 </a:t>
                      </a: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分、</a:t>
                      </a: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A+=6 </a:t>
                      </a: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分、</a:t>
                      </a: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A=5 </a:t>
                      </a: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分、</a:t>
                      </a: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B++=4 </a:t>
                      </a: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分、</a:t>
                      </a: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B+=3 </a:t>
                      </a: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分、</a:t>
                      </a: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B=2 </a:t>
                      </a: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分，任一科會考成績不可為</a:t>
                      </a: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C</a:t>
                      </a: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606058601"/>
                  </a:ext>
                </a:extLst>
              </a:tr>
            </a:tbl>
          </a:graphicData>
        </a:graphic>
      </p:graphicFrame>
    </p:spTree>
    <p:extLst>
      <p:ext uri="{BB962C8B-B14F-4D97-AF65-F5344CB8AC3E}">
        <p14:creationId xmlns:p14="http://schemas.microsoft.com/office/powerpoint/2010/main" val="282621148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占位符 13"/>
          <p:cNvSpPr txBox="1">
            <a:spLocks/>
          </p:cNvSpPr>
          <p:nvPr/>
        </p:nvSpPr>
        <p:spPr>
          <a:xfrm>
            <a:off x="956767" y="880021"/>
            <a:ext cx="11521280" cy="720080"/>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lang="zh-TW" altLang="zh-TW" sz="3200" dirty="0">
                <a:solidFill>
                  <a:srgbClr val="FF0000"/>
                </a:solidFill>
                <a:latin typeface="標楷體" panose="03000509000000000000" pitchFamily="65" charset="-120"/>
                <a:ea typeface="標楷體" panose="03000509000000000000" pitchFamily="65" charset="-120"/>
              </a:rPr>
              <a:t>屏東縣政府獎勵優秀國中畢業生升學縣立高中獎學金實施要點</a:t>
            </a:r>
          </a:p>
          <a:p>
            <a:endParaRPr kumimoji="1" lang="zh-TW" altLang="en-US" sz="2400" dirty="0">
              <a:solidFill>
                <a:schemeClr val="accent1"/>
              </a:solidFill>
              <a:latin typeface="微軟正黑體" panose="020B0604030504040204" pitchFamily="34" charset="-120"/>
              <a:ea typeface="微軟正黑體" panose="020B0604030504040204" pitchFamily="34" charset="-120"/>
            </a:endParaRPr>
          </a:p>
        </p:txBody>
      </p:sp>
      <p:graphicFrame>
        <p:nvGraphicFramePr>
          <p:cNvPr id="5" name="資料庫圖表 4"/>
          <p:cNvGraphicFramePr/>
          <p:nvPr>
            <p:extLst>
              <p:ext uri="{D42A27DB-BD31-4B8C-83A1-F6EECF244321}">
                <p14:modId xmlns:p14="http://schemas.microsoft.com/office/powerpoint/2010/main" val="297834975"/>
              </p:ext>
            </p:extLst>
          </p:nvPr>
        </p:nvGraphicFramePr>
        <p:xfrm>
          <a:off x="596727" y="1888133"/>
          <a:ext cx="11521280"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8278115"/>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占位符 13"/>
          <p:cNvSpPr txBox="1">
            <a:spLocks/>
          </p:cNvSpPr>
          <p:nvPr/>
        </p:nvSpPr>
        <p:spPr>
          <a:xfrm>
            <a:off x="956767" y="375965"/>
            <a:ext cx="10945216" cy="720080"/>
          </a:xfrm>
          <a:prstGeom prst="rect">
            <a:avLst/>
          </a:prstGeom>
        </p:spPr>
        <p:txBody>
          <a:bodyPr vert="horz"/>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pPr algn="ctr"/>
            <a:r>
              <a:rPr lang="zh-TW" altLang="en-US" sz="3600" dirty="0">
                <a:solidFill>
                  <a:srgbClr val="FF0000"/>
                </a:solidFill>
                <a:latin typeface="標楷體" panose="03000509000000000000" pitchFamily="65" charset="-120"/>
                <a:ea typeface="標楷體" panose="03000509000000000000" pitchFamily="65" charset="-120"/>
              </a:rPr>
              <a:t>枋寮高中校內升高中</a:t>
            </a:r>
            <a:r>
              <a:rPr lang="zh-TW" altLang="zh-TW" sz="3600" dirty="0">
                <a:solidFill>
                  <a:srgbClr val="FF0000"/>
                </a:solidFill>
                <a:latin typeface="標楷體" panose="03000509000000000000" pitchFamily="65" charset="-120"/>
                <a:ea typeface="標楷體" panose="03000509000000000000" pitchFamily="65" charset="-120"/>
              </a:rPr>
              <a:t>獎學金實施</a:t>
            </a:r>
            <a:r>
              <a:rPr lang="zh-TW" altLang="en-US" sz="3600" dirty="0">
                <a:solidFill>
                  <a:srgbClr val="FF0000"/>
                </a:solidFill>
                <a:latin typeface="標楷體" panose="03000509000000000000" pitchFamily="65" charset="-120"/>
                <a:ea typeface="標楷體" panose="03000509000000000000" pitchFamily="65" charset="-120"/>
              </a:rPr>
              <a:t>辦法</a:t>
            </a:r>
            <a:endParaRPr kumimoji="1" lang="zh-TW" altLang="en-US" sz="3200" dirty="0">
              <a:solidFill>
                <a:schemeClr val="accent1"/>
              </a:solidFill>
              <a:latin typeface="微軟正黑體" panose="020B0604030504040204" pitchFamily="34" charset="-120"/>
              <a:ea typeface="微軟正黑體" panose="020B0604030504040204" pitchFamily="34" charset="-120"/>
            </a:endParaRPr>
          </a:p>
        </p:txBody>
      </p:sp>
      <p:graphicFrame>
        <p:nvGraphicFramePr>
          <p:cNvPr id="4" name="表格 3">
            <a:extLst>
              <a:ext uri="{FF2B5EF4-FFF2-40B4-BE49-F238E27FC236}">
                <a16:creationId xmlns:a16="http://schemas.microsoft.com/office/drawing/2014/main" id="{1717D253-1FB7-28EF-0DF6-9E2911FF2271}"/>
              </a:ext>
            </a:extLst>
          </p:cNvPr>
          <p:cNvGraphicFramePr>
            <a:graphicFrameLocks noGrp="1"/>
          </p:cNvGraphicFramePr>
          <p:nvPr>
            <p:extLst>
              <p:ext uri="{D42A27DB-BD31-4B8C-83A1-F6EECF244321}">
                <p14:modId xmlns:p14="http://schemas.microsoft.com/office/powerpoint/2010/main" val="4171871397"/>
              </p:ext>
            </p:extLst>
          </p:nvPr>
        </p:nvGraphicFramePr>
        <p:xfrm>
          <a:off x="956767" y="1024038"/>
          <a:ext cx="11161240" cy="6048672"/>
        </p:xfrm>
        <a:graphic>
          <a:graphicData uri="http://schemas.openxmlformats.org/drawingml/2006/table">
            <a:tbl>
              <a:tblPr firstRow="1" firstCol="1" lastRow="1" lastCol="1" bandRow="1" bandCol="1">
                <a:tableStyleId>{22838BEF-8BB2-4498-84A7-C5851F593DF1}</a:tableStyleId>
              </a:tblPr>
              <a:tblGrid>
                <a:gridCol w="2353731">
                  <a:extLst>
                    <a:ext uri="{9D8B030D-6E8A-4147-A177-3AD203B41FA5}">
                      <a16:colId xmlns:a16="http://schemas.microsoft.com/office/drawing/2014/main" val="686704645"/>
                    </a:ext>
                  </a:extLst>
                </a:gridCol>
                <a:gridCol w="5173216">
                  <a:extLst>
                    <a:ext uri="{9D8B030D-6E8A-4147-A177-3AD203B41FA5}">
                      <a16:colId xmlns:a16="http://schemas.microsoft.com/office/drawing/2014/main" val="2055478945"/>
                    </a:ext>
                  </a:extLst>
                </a:gridCol>
                <a:gridCol w="3634293">
                  <a:extLst>
                    <a:ext uri="{9D8B030D-6E8A-4147-A177-3AD203B41FA5}">
                      <a16:colId xmlns:a16="http://schemas.microsoft.com/office/drawing/2014/main" val="1056043068"/>
                    </a:ext>
                  </a:extLst>
                </a:gridCol>
              </a:tblGrid>
              <a:tr h="517409">
                <a:tc>
                  <a:txBody>
                    <a:bodyPr/>
                    <a:lstStyle/>
                    <a:p>
                      <a:pPr marR="88900" algn="ctr"/>
                      <a:r>
                        <a:rPr lang="en-US" sz="2000" dirty="0" err="1">
                          <a:effectLst/>
                          <a:latin typeface="Times New Roman" panose="02020603050405020304" pitchFamily="18" charset="0"/>
                          <a:ea typeface="標楷體" panose="03000509000000000000" pitchFamily="65" charset="-120"/>
                          <a:cs typeface="Times New Roman" panose="02020603050405020304" pitchFamily="18" charset="0"/>
                        </a:rPr>
                        <a:t>轉換分數</a:t>
                      </a:r>
                      <a:endParaRPr 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algn="ctr"/>
                      <a:r>
                        <a:rPr lang="en-US" sz="2000" dirty="0" err="1">
                          <a:effectLst/>
                          <a:latin typeface="Times New Roman" panose="02020603050405020304" pitchFamily="18" charset="0"/>
                          <a:ea typeface="標楷體" panose="03000509000000000000" pitchFamily="65" charset="-120"/>
                          <a:cs typeface="Times New Roman" panose="02020603050405020304" pitchFamily="18" charset="0"/>
                        </a:rPr>
                        <a:t>獎學金</a:t>
                      </a:r>
                      <a:endParaRPr 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algn="ctr"/>
                      <a:r>
                        <a:rPr lang="en-US" sz="2000" dirty="0" err="1">
                          <a:effectLst/>
                          <a:latin typeface="Times New Roman" panose="02020603050405020304" pitchFamily="18" charset="0"/>
                          <a:ea typeface="標楷體" panose="03000509000000000000" pitchFamily="65" charset="-120"/>
                          <a:cs typeface="Times New Roman" panose="02020603050405020304" pitchFamily="18" charset="0"/>
                        </a:rPr>
                        <a:t>備註</a:t>
                      </a:r>
                      <a:endParaRPr 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520598066"/>
                  </a:ext>
                </a:extLst>
              </a:tr>
              <a:tr h="658931">
                <a:tc>
                  <a:txBody>
                    <a:bodyPr/>
                    <a:lstStyle/>
                    <a:p>
                      <a:pPr marR="88900" algn="ctr"/>
                      <a:r>
                        <a:rPr lang="en-US" sz="2000" dirty="0">
                          <a:effectLst/>
                          <a:latin typeface="Times New Roman" panose="02020603050405020304" pitchFamily="18" charset="0"/>
                          <a:ea typeface="標楷體" panose="03000509000000000000" pitchFamily="65" charset="-120"/>
                          <a:cs typeface="Times New Roman" panose="02020603050405020304" pitchFamily="18" charset="0"/>
                        </a:rPr>
                        <a:t>30</a:t>
                      </a:r>
                    </a:p>
                    <a:p>
                      <a:pPr marR="88900" algn="ctr"/>
                      <a:r>
                        <a:rPr lang="zh-TW" altLang="en-US" sz="2000" dirty="0">
                          <a:effectLst/>
                          <a:latin typeface="Times New Roman" panose="02020603050405020304" pitchFamily="18" charset="0"/>
                          <a:ea typeface="標楷體" panose="03000509000000000000" pitchFamily="65" charset="-120"/>
                          <a:cs typeface="Times New Roman" panose="02020603050405020304" pitchFamily="18" charset="0"/>
                        </a:rPr>
                        <a:t>校排</a:t>
                      </a:r>
                      <a:r>
                        <a:rPr lang="en-US" altLang="zh-TW" sz="2000" dirty="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algn="ctr"/>
                      <a:r>
                        <a:rPr lang="zh-TW" altLang="en-US" sz="2400" dirty="0">
                          <a:effectLst/>
                          <a:latin typeface="Times New Roman" panose="02020603050405020304" pitchFamily="18" charset="0"/>
                          <a:ea typeface="標楷體" panose="03000509000000000000" pitchFamily="65" charset="-120"/>
                          <a:cs typeface="Times New Roman" panose="02020603050405020304" pitchFamily="18" charset="0"/>
                        </a:rPr>
                        <a:t>入學</a:t>
                      </a:r>
                      <a:r>
                        <a:rPr lang="zh-TW" sz="2400" dirty="0">
                          <a:effectLst/>
                          <a:latin typeface="Times New Roman" panose="02020603050405020304" pitchFamily="18" charset="0"/>
                          <a:ea typeface="標楷體" panose="03000509000000000000" pitchFamily="65" charset="-120"/>
                          <a:cs typeface="Times New Roman" panose="02020603050405020304" pitchFamily="18" charset="0"/>
                        </a:rPr>
                        <a:t>頒發</a:t>
                      </a:r>
                      <a:r>
                        <a:rPr lang="en-US" sz="24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zh-TW" sz="2400" dirty="0">
                          <a:effectLst/>
                          <a:latin typeface="Times New Roman" panose="02020603050405020304" pitchFamily="18" charset="0"/>
                          <a:ea typeface="標楷體" panose="03000509000000000000" pitchFamily="65" charset="-120"/>
                          <a:cs typeface="Times New Roman" panose="02020603050405020304" pitchFamily="18" charset="0"/>
                        </a:rPr>
                        <a:t>萬元</a:t>
                      </a:r>
                      <a:r>
                        <a:rPr lang="zh-TW" altLang="en-US" sz="2400" dirty="0">
                          <a:effectLst/>
                          <a:latin typeface="Times New Roman" panose="02020603050405020304" pitchFamily="18" charset="0"/>
                          <a:ea typeface="標楷體" panose="03000509000000000000" pitchFamily="65" charset="-120"/>
                          <a:cs typeface="Times New Roman" panose="02020603050405020304" pitchFamily="18" charset="0"/>
                        </a:rPr>
                        <a:t>，免學雜費</a:t>
                      </a:r>
                      <a:endParaRPr lang="zh-TW" sz="20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rowSpan="7">
                  <a:txBody>
                    <a:bodyPr/>
                    <a:lstStyle/>
                    <a:p>
                      <a:pPr marL="90170" marR="9525" algn="l">
                        <a:spcAft>
                          <a:spcPts val="0"/>
                        </a:spcAft>
                      </a:pPr>
                      <a:r>
                        <a:rPr lang="zh-TW" altLang="en-US" sz="2400" dirty="0">
                          <a:effectLst/>
                          <a:latin typeface="Times New Roman" panose="02020603050405020304" pitchFamily="18" charset="0"/>
                          <a:ea typeface="標楷體" panose="03000509000000000000" pitchFamily="65" charset="-120"/>
                          <a:cs typeface="Times New Roman" panose="02020603050405020304" pitchFamily="18" charset="0"/>
                        </a:rPr>
                        <a:t>每學期成績優秀保持可持續減免學雜費及獎學金。</a:t>
                      </a: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1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720208123"/>
                  </a:ext>
                </a:extLst>
              </a:tr>
              <a:tr h="658931">
                <a:tc>
                  <a:txBody>
                    <a:bodyPr/>
                    <a:lstStyle/>
                    <a:p>
                      <a:pPr marR="88900" algn="ctr"/>
                      <a:r>
                        <a:rPr lang="en-US" sz="2000" dirty="0">
                          <a:effectLst/>
                          <a:latin typeface="Times New Roman" panose="02020603050405020304" pitchFamily="18" charset="0"/>
                          <a:ea typeface="標楷體" panose="03000509000000000000" pitchFamily="65" charset="-120"/>
                          <a:cs typeface="Times New Roman" panose="02020603050405020304" pitchFamily="18" charset="0"/>
                        </a:rPr>
                        <a:t>28</a:t>
                      </a:r>
                    </a:p>
                    <a:p>
                      <a:pPr marR="88900" algn="ctr"/>
                      <a:r>
                        <a:rPr lang="zh-TW" altLang="en-US" sz="2000" dirty="0">
                          <a:effectLst/>
                          <a:latin typeface="Times New Roman" panose="02020603050405020304" pitchFamily="18" charset="0"/>
                          <a:ea typeface="標楷體" panose="03000509000000000000" pitchFamily="65" charset="-120"/>
                          <a:cs typeface="Times New Roman" panose="02020603050405020304" pitchFamily="18" charset="0"/>
                        </a:rPr>
                        <a:t>校排</a:t>
                      </a:r>
                      <a:r>
                        <a:rPr lang="en-US" altLang="zh-TW" sz="2000" dirty="0">
                          <a:effectLst/>
                          <a:latin typeface="Times New Roman" panose="02020603050405020304" pitchFamily="18" charset="0"/>
                          <a:ea typeface="標楷體" panose="03000509000000000000" pitchFamily="65" charset="-120"/>
                          <a:cs typeface="Times New Roman" panose="02020603050405020304" pitchFamily="18" charset="0"/>
                        </a:rPr>
                        <a:t>4~5%</a:t>
                      </a:r>
                      <a:endParaRPr 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algn="ctr"/>
                      <a:r>
                        <a:rPr lang="zh-TW" altLang="en-US"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入學</a:t>
                      </a:r>
                      <a:r>
                        <a:rPr lang="zh-TW" altLang="zh-TW"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頒發</a:t>
                      </a:r>
                      <a:r>
                        <a:rPr lang="en-US" altLang="zh-TW"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15,000</a:t>
                      </a:r>
                      <a:r>
                        <a:rPr lang="zh-TW" altLang="zh-TW"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元</a:t>
                      </a:r>
                      <a:r>
                        <a:rPr lang="zh-TW" altLang="en-US"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，免學雜費</a:t>
                      </a:r>
                      <a:endParaRPr lang="zh-TW" altLang="zh-TW"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vMerge="1">
                  <a:txBody>
                    <a:bodyPr/>
                    <a:lstStyle/>
                    <a:p>
                      <a:endParaRPr lang="zh-TW" altLang="en-US"/>
                    </a:p>
                  </a:txBody>
                  <a:tcPr/>
                </a:tc>
                <a:extLst>
                  <a:ext uri="{0D108BD9-81ED-4DB2-BD59-A6C34878D82A}">
                    <a16:rowId xmlns:a16="http://schemas.microsoft.com/office/drawing/2014/main" val="248479769"/>
                  </a:ext>
                </a:extLst>
              </a:tr>
              <a:tr h="658931">
                <a:tc>
                  <a:txBody>
                    <a:bodyPr/>
                    <a:lstStyle/>
                    <a:p>
                      <a:pPr marR="88900" algn="ctr"/>
                      <a:r>
                        <a:rPr lang="en-US" altLang="zh-TW" sz="2000" dirty="0">
                          <a:effectLst/>
                          <a:latin typeface="Times New Roman" panose="02020603050405020304" pitchFamily="18" charset="0"/>
                          <a:ea typeface="標楷體" panose="03000509000000000000" pitchFamily="65" charset="-120"/>
                          <a:cs typeface="Times New Roman" panose="02020603050405020304" pitchFamily="18" charset="0"/>
                        </a:rPr>
                        <a:t>25</a:t>
                      </a:r>
                    </a:p>
                    <a:p>
                      <a:pPr marR="88900" algn="ctr"/>
                      <a:r>
                        <a:rPr lang="zh-TW" altLang="en-US" sz="2000" dirty="0">
                          <a:effectLst/>
                          <a:latin typeface="Times New Roman" panose="02020603050405020304" pitchFamily="18" charset="0"/>
                          <a:ea typeface="標楷體" panose="03000509000000000000" pitchFamily="65" charset="-120"/>
                          <a:cs typeface="Times New Roman" panose="02020603050405020304" pitchFamily="18" charset="0"/>
                        </a:rPr>
                        <a:t>校排</a:t>
                      </a:r>
                      <a:r>
                        <a:rPr lang="en-US" altLang="zh-TW" sz="2000" dirty="0">
                          <a:effectLst/>
                          <a:latin typeface="Times New Roman" panose="02020603050405020304" pitchFamily="18" charset="0"/>
                          <a:ea typeface="標楷體" panose="03000509000000000000" pitchFamily="65" charset="-120"/>
                          <a:cs typeface="Times New Roman" panose="02020603050405020304" pitchFamily="18" charset="0"/>
                        </a:rPr>
                        <a:t>6~7%</a:t>
                      </a:r>
                      <a:endParaRPr lang="zh-TW" alt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algn="ctr"/>
                      <a:r>
                        <a:rPr lang="zh-TW" altLang="en-US"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入學</a:t>
                      </a:r>
                      <a:r>
                        <a:rPr lang="zh-TW" altLang="zh-TW"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頒發</a:t>
                      </a:r>
                      <a:r>
                        <a:rPr lang="en-US" altLang="zh-TW"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10,000</a:t>
                      </a:r>
                      <a:r>
                        <a:rPr lang="zh-TW" altLang="zh-TW"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元</a:t>
                      </a:r>
                      <a:r>
                        <a:rPr lang="zh-TW" altLang="en-US"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，免學雜費</a:t>
                      </a:r>
                      <a:endParaRPr lang="zh-TW" altLang="zh-TW"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vMerge="1">
                  <a:txBody>
                    <a:bodyPr/>
                    <a:lstStyle/>
                    <a:p>
                      <a:endParaRPr lang="zh-TW" altLang="en-US"/>
                    </a:p>
                  </a:txBody>
                  <a:tcPr/>
                </a:tc>
                <a:extLst>
                  <a:ext uri="{0D108BD9-81ED-4DB2-BD59-A6C34878D82A}">
                    <a16:rowId xmlns:a16="http://schemas.microsoft.com/office/drawing/2014/main" val="245625790"/>
                  </a:ext>
                </a:extLst>
              </a:tr>
              <a:tr h="658931">
                <a:tc>
                  <a:txBody>
                    <a:bodyPr/>
                    <a:lstStyle/>
                    <a:p>
                      <a:pPr marR="88900" algn="ctr"/>
                      <a:r>
                        <a:rPr lang="en-US" altLang="zh-TW" sz="2000" dirty="0">
                          <a:effectLst/>
                          <a:latin typeface="Times New Roman" panose="02020603050405020304" pitchFamily="18" charset="0"/>
                          <a:ea typeface="標楷體" panose="03000509000000000000" pitchFamily="65" charset="-120"/>
                          <a:cs typeface="Times New Roman" panose="02020603050405020304" pitchFamily="18" charset="0"/>
                        </a:rPr>
                        <a:t>23</a:t>
                      </a:r>
                    </a:p>
                    <a:p>
                      <a:pPr marR="88900" algn="ctr"/>
                      <a:r>
                        <a:rPr lang="zh-TW" altLang="en-US" sz="2000" dirty="0">
                          <a:effectLst/>
                          <a:latin typeface="Times New Roman" panose="02020603050405020304" pitchFamily="18" charset="0"/>
                          <a:ea typeface="標楷體" panose="03000509000000000000" pitchFamily="65" charset="-120"/>
                          <a:cs typeface="Times New Roman" panose="02020603050405020304" pitchFamily="18" charset="0"/>
                        </a:rPr>
                        <a:t>校排</a:t>
                      </a:r>
                      <a:r>
                        <a:rPr lang="en-US" altLang="zh-TW" sz="2000" dirty="0">
                          <a:effectLst/>
                          <a:latin typeface="Times New Roman" panose="02020603050405020304" pitchFamily="18" charset="0"/>
                          <a:ea typeface="標楷體" panose="03000509000000000000" pitchFamily="65" charset="-120"/>
                          <a:cs typeface="Times New Roman" panose="02020603050405020304" pitchFamily="18" charset="0"/>
                        </a:rPr>
                        <a:t>8~10%</a:t>
                      </a:r>
                      <a:endParaRPr lang="zh-TW" alt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algn="ctr"/>
                      <a:r>
                        <a:rPr lang="zh-TW" altLang="en-US"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入學</a:t>
                      </a:r>
                      <a:r>
                        <a:rPr lang="zh-TW" altLang="zh-TW"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頒發</a:t>
                      </a:r>
                      <a:r>
                        <a:rPr lang="en-US" altLang="zh-TW"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7,000</a:t>
                      </a:r>
                      <a:r>
                        <a:rPr lang="zh-TW" altLang="zh-TW"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元</a:t>
                      </a:r>
                      <a:r>
                        <a:rPr lang="zh-TW" altLang="en-US"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，免雜費</a:t>
                      </a:r>
                      <a:endParaRPr lang="zh-TW" altLang="zh-TW" sz="24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vMerge="1">
                  <a:txBody>
                    <a:bodyPr/>
                    <a:lstStyle/>
                    <a:p>
                      <a:endParaRPr lang="zh-TW" altLang="en-US"/>
                    </a:p>
                  </a:txBody>
                  <a:tcPr/>
                </a:tc>
                <a:extLst>
                  <a:ext uri="{0D108BD9-81ED-4DB2-BD59-A6C34878D82A}">
                    <a16:rowId xmlns:a16="http://schemas.microsoft.com/office/drawing/2014/main" val="151937189"/>
                  </a:ext>
                </a:extLst>
              </a:tr>
              <a:tr h="658931">
                <a:tc>
                  <a:txBody>
                    <a:bodyPr/>
                    <a:lstStyle/>
                    <a:p>
                      <a:pPr marR="88900" algn="ctr"/>
                      <a:r>
                        <a:rPr lang="en-US" altLang="zh-TW" sz="2000" dirty="0">
                          <a:effectLst/>
                          <a:latin typeface="Times New Roman" panose="02020603050405020304" pitchFamily="18" charset="0"/>
                          <a:ea typeface="標楷體" panose="03000509000000000000" pitchFamily="65" charset="-120"/>
                          <a:cs typeface="Times New Roman" panose="02020603050405020304" pitchFamily="18" charset="0"/>
                        </a:rPr>
                        <a:t>21</a:t>
                      </a:r>
                    </a:p>
                    <a:p>
                      <a:pPr marR="88900" algn="ctr"/>
                      <a:r>
                        <a:rPr lang="zh-TW" altLang="en-US" sz="2000" dirty="0">
                          <a:effectLst/>
                          <a:latin typeface="Times New Roman" panose="02020603050405020304" pitchFamily="18" charset="0"/>
                          <a:ea typeface="標楷體" panose="03000509000000000000" pitchFamily="65" charset="-120"/>
                          <a:cs typeface="Times New Roman" panose="02020603050405020304" pitchFamily="18" charset="0"/>
                        </a:rPr>
                        <a:t>校排</a:t>
                      </a:r>
                      <a:r>
                        <a:rPr lang="en-US" altLang="zh-TW" sz="2000" dirty="0">
                          <a:effectLst/>
                          <a:latin typeface="Times New Roman" panose="02020603050405020304" pitchFamily="18" charset="0"/>
                          <a:ea typeface="標楷體" panose="03000509000000000000" pitchFamily="65" charset="-120"/>
                          <a:cs typeface="Times New Roman" panose="02020603050405020304" pitchFamily="18" charset="0"/>
                        </a:rPr>
                        <a:t>11~13%</a:t>
                      </a:r>
                      <a:endParaRPr lang="zh-TW" alt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marR="88900" algn="ctr"/>
                      <a:r>
                        <a:rPr lang="en-US" sz="2400" dirty="0">
                          <a:effectLst/>
                          <a:latin typeface="Times New Roman" panose="02020603050405020304" pitchFamily="18" charset="0"/>
                          <a:ea typeface="標楷體" panose="03000509000000000000" pitchFamily="65" charset="-120"/>
                          <a:cs typeface="Times New Roman" panose="02020603050405020304" pitchFamily="18" charset="0"/>
                        </a:rPr>
                        <a:t>入學時頒發6,000元</a:t>
                      </a:r>
                      <a:endParaRPr lang="zh-TW" sz="20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vMerge="1">
                  <a:txBody>
                    <a:bodyPr/>
                    <a:lstStyle/>
                    <a:p>
                      <a:pPr marL="16510" algn="ct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4097881448"/>
                  </a:ext>
                </a:extLst>
              </a:tr>
              <a:tr h="658931">
                <a:tc>
                  <a:txBody>
                    <a:bodyPr/>
                    <a:lstStyle/>
                    <a:p>
                      <a:pPr marR="88900" algn="ctr"/>
                      <a:r>
                        <a:rPr lang="en-US" altLang="zh-TW" sz="2000" dirty="0">
                          <a:effectLst/>
                          <a:latin typeface="Times New Roman" panose="02020603050405020304" pitchFamily="18" charset="0"/>
                          <a:ea typeface="標楷體" panose="03000509000000000000" pitchFamily="65" charset="-120"/>
                          <a:cs typeface="Times New Roman" panose="02020603050405020304" pitchFamily="18" charset="0"/>
                        </a:rPr>
                        <a:t>19</a:t>
                      </a:r>
                    </a:p>
                    <a:p>
                      <a:pPr marR="88900" algn="ctr"/>
                      <a:r>
                        <a:rPr lang="zh-TW" altLang="en-US" sz="2000" dirty="0">
                          <a:effectLst/>
                          <a:latin typeface="Times New Roman" panose="02020603050405020304" pitchFamily="18" charset="0"/>
                          <a:ea typeface="標楷體" panose="03000509000000000000" pitchFamily="65" charset="-120"/>
                          <a:cs typeface="Times New Roman" panose="02020603050405020304" pitchFamily="18" charset="0"/>
                        </a:rPr>
                        <a:t>校排</a:t>
                      </a:r>
                      <a:r>
                        <a:rPr lang="en-US" altLang="zh-TW" sz="2000" dirty="0">
                          <a:effectLst/>
                          <a:latin typeface="Times New Roman" panose="02020603050405020304" pitchFamily="18" charset="0"/>
                          <a:ea typeface="標楷體" panose="03000509000000000000" pitchFamily="65" charset="-120"/>
                          <a:cs typeface="Times New Roman" panose="02020603050405020304" pitchFamily="18" charset="0"/>
                        </a:rPr>
                        <a:t>14~16%</a:t>
                      </a:r>
                      <a:endParaRPr lang="zh-TW" alt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marR="88900" algn="ctr"/>
                      <a:r>
                        <a:rPr lang="zh-TW" sz="2400" dirty="0">
                          <a:effectLst/>
                          <a:latin typeface="Times New Roman" panose="02020603050405020304" pitchFamily="18" charset="0"/>
                          <a:ea typeface="標楷體" panose="03000509000000000000" pitchFamily="65" charset="-120"/>
                          <a:cs typeface="Times New Roman" panose="02020603050405020304" pitchFamily="18" charset="0"/>
                        </a:rPr>
                        <a:t>入學時頒發</a:t>
                      </a:r>
                      <a:r>
                        <a:rPr lang="en-US" altLang="zh-TW" sz="2400" dirty="0">
                          <a:effectLst/>
                          <a:latin typeface="Times New Roman" panose="02020603050405020304" pitchFamily="18" charset="0"/>
                          <a:ea typeface="標楷體" panose="03000509000000000000" pitchFamily="65" charset="-120"/>
                          <a:cs typeface="Times New Roman" panose="02020603050405020304" pitchFamily="18" charset="0"/>
                        </a:rPr>
                        <a:t>5,000</a:t>
                      </a:r>
                      <a:r>
                        <a:rPr lang="en-US" sz="2400" dirty="0">
                          <a:effectLst/>
                          <a:latin typeface="Times New Roman" panose="02020603050405020304" pitchFamily="18" charset="0"/>
                          <a:ea typeface="標楷體" panose="03000509000000000000" pitchFamily="65" charset="-120"/>
                          <a:cs typeface="Times New Roman" panose="02020603050405020304" pitchFamily="18" charset="0"/>
                        </a:rPr>
                        <a:t>元</a:t>
                      </a:r>
                      <a:endParaRPr lang="zh-TW" sz="20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vMerge="1">
                  <a:txBody>
                    <a:bodyPr/>
                    <a:lstStyle/>
                    <a:p>
                      <a:pPr marL="16510" algn="ct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3809975898"/>
                  </a:ext>
                </a:extLst>
              </a:tr>
              <a:tr h="625751">
                <a:tc>
                  <a:txBody>
                    <a:bodyPr/>
                    <a:lstStyle/>
                    <a:p>
                      <a:pPr marR="88900" algn="ctr"/>
                      <a:r>
                        <a:rPr lang="en-US" altLang="zh-TW" sz="2000" dirty="0">
                          <a:effectLst/>
                          <a:latin typeface="Times New Roman" panose="02020603050405020304" pitchFamily="18" charset="0"/>
                          <a:ea typeface="標楷體" panose="03000509000000000000" pitchFamily="65" charset="-120"/>
                          <a:cs typeface="Times New Roman" panose="02020603050405020304" pitchFamily="18" charset="0"/>
                        </a:rPr>
                        <a:t>17</a:t>
                      </a:r>
                    </a:p>
                    <a:p>
                      <a:pPr marR="88900" algn="ctr"/>
                      <a:r>
                        <a:rPr lang="zh-TW" altLang="en-US" sz="2000" dirty="0">
                          <a:effectLst/>
                          <a:latin typeface="Times New Roman" panose="02020603050405020304" pitchFamily="18" charset="0"/>
                          <a:ea typeface="標楷體" panose="03000509000000000000" pitchFamily="65" charset="-120"/>
                          <a:cs typeface="Times New Roman" panose="02020603050405020304" pitchFamily="18" charset="0"/>
                        </a:rPr>
                        <a:t>校排</a:t>
                      </a:r>
                      <a:r>
                        <a:rPr lang="en-US" altLang="zh-TW" sz="2000" dirty="0">
                          <a:effectLst/>
                          <a:latin typeface="Times New Roman" panose="02020603050405020304" pitchFamily="18" charset="0"/>
                          <a:ea typeface="標楷體" panose="03000509000000000000" pitchFamily="65" charset="-120"/>
                          <a:cs typeface="Times New Roman" panose="02020603050405020304" pitchFamily="18" charset="0"/>
                        </a:rPr>
                        <a:t>17~20%</a:t>
                      </a:r>
                      <a:endParaRPr lang="zh-TW" alt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marR="88900" algn="ctr"/>
                      <a:r>
                        <a:rPr lang="zh-TW" sz="2400" dirty="0">
                          <a:effectLst/>
                          <a:latin typeface="Times New Roman" panose="02020603050405020304" pitchFamily="18" charset="0"/>
                          <a:ea typeface="標楷體" panose="03000509000000000000" pitchFamily="65" charset="-120"/>
                          <a:cs typeface="Times New Roman" panose="02020603050405020304" pitchFamily="18" charset="0"/>
                        </a:rPr>
                        <a:t>入學時頒發</a:t>
                      </a:r>
                      <a:r>
                        <a:rPr lang="en-US" altLang="zh-TW" sz="2400" dirty="0">
                          <a:effectLst/>
                          <a:latin typeface="Times New Roman" panose="02020603050405020304" pitchFamily="18" charset="0"/>
                          <a:ea typeface="標楷體" panose="03000509000000000000" pitchFamily="65" charset="-120"/>
                          <a:cs typeface="Times New Roman" panose="02020603050405020304" pitchFamily="18" charset="0"/>
                        </a:rPr>
                        <a:t>3,000</a:t>
                      </a:r>
                      <a:r>
                        <a:rPr lang="en-US" sz="2400" dirty="0">
                          <a:effectLst/>
                          <a:latin typeface="Times New Roman" panose="02020603050405020304" pitchFamily="18" charset="0"/>
                          <a:ea typeface="標楷體" panose="03000509000000000000" pitchFamily="65" charset="-120"/>
                          <a:cs typeface="Times New Roman" panose="02020603050405020304" pitchFamily="18" charset="0"/>
                        </a:rPr>
                        <a:t>元</a:t>
                      </a:r>
                      <a:endParaRPr lang="zh-TW" sz="20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vMerge="1">
                  <a:txBody>
                    <a:bodyPr/>
                    <a:lstStyle/>
                    <a:p>
                      <a:pPr marL="17780" algn="l">
                        <a:spcAft>
                          <a:spcPts val="0"/>
                        </a:spcAft>
                      </a:pP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2587718127"/>
                  </a:ext>
                </a:extLst>
              </a:tr>
              <a:tr h="951926">
                <a:tc gridSpan="3">
                  <a:txBody>
                    <a:bodyPr/>
                    <a:lstStyle/>
                    <a:p>
                      <a:pPr marL="26670" algn="just">
                        <a:spcAft>
                          <a:spcPts val="0"/>
                        </a:spcAft>
                      </a:pPr>
                      <a:r>
                        <a:rPr lang="zh-TW" sz="2200" dirty="0">
                          <a:effectLst/>
                          <a:latin typeface="Times New Roman" panose="02020603050405020304" pitchFamily="18" charset="0"/>
                          <a:cs typeface="Times New Roman" panose="02020603050405020304" pitchFamily="18" charset="0"/>
                        </a:rPr>
                        <a:t>轉換分數計算方式：</a:t>
                      </a:r>
                      <a:r>
                        <a:rPr lang="en-US" sz="2200" dirty="0">
                          <a:effectLst/>
                          <a:latin typeface="Times New Roman" panose="02020603050405020304" pitchFamily="18" charset="0"/>
                          <a:cs typeface="Times New Roman" panose="02020603050405020304" pitchFamily="18" charset="0"/>
                        </a:rPr>
                        <a:t>A</a:t>
                      </a:r>
                      <a:r>
                        <a:rPr lang="en-US" sz="2200" baseline="34000" dirty="0">
                          <a:effectLst/>
                          <a:latin typeface="Times New Roman" panose="02020603050405020304" pitchFamily="18" charset="0"/>
                          <a:cs typeface="Times New Roman" panose="02020603050405020304" pitchFamily="18" charset="0"/>
                        </a:rPr>
                        <a:t>++</a:t>
                      </a:r>
                      <a:r>
                        <a:rPr lang="en-US" sz="2200" dirty="0">
                          <a:effectLst/>
                          <a:latin typeface="Times New Roman" panose="02020603050405020304" pitchFamily="18" charset="0"/>
                          <a:cs typeface="Times New Roman" panose="02020603050405020304" pitchFamily="18" charset="0"/>
                        </a:rPr>
                        <a:t>=8</a:t>
                      </a:r>
                      <a:r>
                        <a:rPr lang="zh-TW" sz="2200" dirty="0">
                          <a:effectLst/>
                          <a:latin typeface="Times New Roman" panose="02020603050405020304" pitchFamily="18" charset="0"/>
                          <a:cs typeface="Times New Roman" panose="02020603050405020304" pitchFamily="18" charset="0"/>
                        </a:rPr>
                        <a:t>分、</a:t>
                      </a:r>
                      <a:r>
                        <a:rPr lang="en-US" sz="2200" dirty="0">
                          <a:effectLst/>
                          <a:latin typeface="Times New Roman" panose="02020603050405020304" pitchFamily="18" charset="0"/>
                          <a:cs typeface="Times New Roman" panose="02020603050405020304" pitchFamily="18" charset="0"/>
                        </a:rPr>
                        <a:t>A</a:t>
                      </a:r>
                      <a:r>
                        <a:rPr lang="en-US" sz="2200" baseline="34000" dirty="0">
                          <a:effectLst/>
                          <a:latin typeface="Times New Roman" panose="02020603050405020304" pitchFamily="18" charset="0"/>
                          <a:cs typeface="Times New Roman" panose="02020603050405020304" pitchFamily="18" charset="0"/>
                        </a:rPr>
                        <a:t>+</a:t>
                      </a:r>
                      <a:r>
                        <a:rPr lang="en-US" sz="2200" dirty="0">
                          <a:effectLst/>
                          <a:latin typeface="Times New Roman" panose="02020603050405020304" pitchFamily="18" charset="0"/>
                          <a:cs typeface="Times New Roman" panose="02020603050405020304" pitchFamily="18" charset="0"/>
                        </a:rPr>
                        <a:t>=7 </a:t>
                      </a:r>
                      <a:r>
                        <a:rPr lang="zh-TW" sz="2200" dirty="0">
                          <a:effectLst/>
                          <a:latin typeface="Times New Roman" panose="02020603050405020304" pitchFamily="18" charset="0"/>
                          <a:cs typeface="Times New Roman" panose="02020603050405020304" pitchFamily="18" charset="0"/>
                        </a:rPr>
                        <a:t>分、</a:t>
                      </a:r>
                      <a:r>
                        <a:rPr lang="en-US" sz="2200" dirty="0">
                          <a:effectLst/>
                          <a:latin typeface="Times New Roman" panose="02020603050405020304" pitchFamily="18" charset="0"/>
                          <a:cs typeface="Times New Roman" panose="02020603050405020304" pitchFamily="18" charset="0"/>
                        </a:rPr>
                        <a:t>A=6 </a:t>
                      </a:r>
                      <a:r>
                        <a:rPr lang="zh-TW" sz="2200" dirty="0">
                          <a:effectLst/>
                          <a:latin typeface="Times New Roman" panose="02020603050405020304" pitchFamily="18" charset="0"/>
                          <a:cs typeface="Times New Roman" panose="02020603050405020304" pitchFamily="18" charset="0"/>
                        </a:rPr>
                        <a:t>分、</a:t>
                      </a:r>
                      <a:r>
                        <a:rPr lang="en-US" sz="2200" dirty="0">
                          <a:effectLst/>
                          <a:latin typeface="Times New Roman" panose="02020603050405020304" pitchFamily="18" charset="0"/>
                          <a:cs typeface="Times New Roman" panose="02020603050405020304" pitchFamily="18" charset="0"/>
                        </a:rPr>
                        <a:t>B</a:t>
                      </a:r>
                      <a:r>
                        <a:rPr lang="en-US" sz="2200" baseline="34000" dirty="0">
                          <a:effectLst/>
                          <a:latin typeface="Times New Roman" panose="02020603050405020304" pitchFamily="18" charset="0"/>
                          <a:cs typeface="Times New Roman" panose="02020603050405020304" pitchFamily="18" charset="0"/>
                        </a:rPr>
                        <a:t>++</a:t>
                      </a:r>
                      <a:r>
                        <a:rPr lang="en-US" sz="2200" dirty="0">
                          <a:effectLst/>
                          <a:latin typeface="Times New Roman" panose="02020603050405020304" pitchFamily="18" charset="0"/>
                          <a:cs typeface="Times New Roman" panose="02020603050405020304" pitchFamily="18" charset="0"/>
                        </a:rPr>
                        <a:t>=5 </a:t>
                      </a:r>
                      <a:r>
                        <a:rPr lang="zh-TW" sz="2200" dirty="0">
                          <a:effectLst/>
                          <a:latin typeface="Times New Roman" panose="02020603050405020304" pitchFamily="18" charset="0"/>
                          <a:cs typeface="Times New Roman" panose="02020603050405020304" pitchFamily="18" charset="0"/>
                        </a:rPr>
                        <a:t>分、</a:t>
                      </a:r>
                      <a:r>
                        <a:rPr lang="en-US" sz="2200" dirty="0">
                          <a:effectLst/>
                          <a:latin typeface="Times New Roman" panose="02020603050405020304" pitchFamily="18" charset="0"/>
                          <a:cs typeface="Times New Roman" panose="02020603050405020304" pitchFamily="18" charset="0"/>
                        </a:rPr>
                        <a:t>B</a:t>
                      </a:r>
                      <a:r>
                        <a:rPr lang="en-US" sz="2200" baseline="34000" dirty="0">
                          <a:effectLst/>
                          <a:latin typeface="Times New Roman" panose="02020603050405020304" pitchFamily="18" charset="0"/>
                          <a:cs typeface="Times New Roman" panose="02020603050405020304" pitchFamily="18" charset="0"/>
                        </a:rPr>
                        <a:t>+</a:t>
                      </a:r>
                      <a:r>
                        <a:rPr lang="en-US" sz="2200" dirty="0">
                          <a:effectLst/>
                          <a:latin typeface="Times New Roman" panose="02020603050405020304" pitchFamily="18" charset="0"/>
                          <a:cs typeface="Times New Roman" panose="02020603050405020304" pitchFamily="18" charset="0"/>
                        </a:rPr>
                        <a:t>=4 </a:t>
                      </a:r>
                      <a:r>
                        <a:rPr lang="zh-TW" sz="2200" dirty="0">
                          <a:effectLst/>
                          <a:latin typeface="Times New Roman" panose="02020603050405020304" pitchFamily="18" charset="0"/>
                          <a:cs typeface="Times New Roman" panose="02020603050405020304" pitchFamily="18" charset="0"/>
                        </a:rPr>
                        <a:t>分、</a:t>
                      </a:r>
                      <a:r>
                        <a:rPr lang="en-US" sz="2200" dirty="0">
                          <a:effectLst/>
                          <a:latin typeface="Times New Roman" panose="02020603050405020304" pitchFamily="18" charset="0"/>
                          <a:cs typeface="Times New Roman" panose="02020603050405020304" pitchFamily="18" charset="0"/>
                        </a:rPr>
                        <a:t>B=2 </a:t>
                      </a:r>
                      <a:r>
                        <a:rPr lang="zh-TW" sz="2200" dirty="0">
                          <a:effectLst/>
                          <a:latin typeface="Times New Roman" panose="02020603050405020304" pitchFamily="18" charset="0"/>
                          <a:cs typeface="Times New Roman" panose="02020603050405020304" pitchFamily="18" charset="0"/>
                        </a:rPr>
                        <a:t>分</a:t>
                      </a:r>
                      <a:r>
                        <a:rPr lang="zh-TW" altLang="en-US" sz="2200" dirty="0">
                          <a:effectLst/>
                          <a:latin typeface="Times New Roman" panose="02020603050405020304" pitchFamily="18" charset="0"/>
                          <a:cs typeface="Times New Roman" panose="02020603050405020304" pitchFamily="18" charset="0"/>
                        </a:rPr>
                        <a:t>、</a:t>
                      </a:r>
                      <a:r>
                        <a:rPr lang="en-US" sz="2200" dirty="0">
                          <a:effectLst/>
                          <a:latin typeface="Times New Roman" panose="02020603050405020304" pitchFamily="18" charset="0"/>
                          <a:cs typeface="Times New Roman" panose="02020603050405020304" pitchFamily="18" charset="0"/>
                        </a:rPr>
                        <a:t>C</a:t>
                      </a:r>
                      <a:r>
                        <a:rPr lang="en-US" altLang="zh-TW" sz="2200" dirty="0">
                          <a:effectLst/>
                          <a:latin typeface="Times New Roman" panose="02020603050405020304" pitchFamily="18" charset="0"/>
                          <a:cs typeface="Times New Roman" panose="02020603050405020304" pitchFamily="18" charset="0"/>
                        </a:rPr>
                        <a:t>=1</a:t>
                      </a:r>
                      <a:r>
                        <a:rPr lang="zh-TW" sz="2200" dirty="0">
                          <a:effectLst/>
                          <a:latin typeface="Times New Roman" panose="02020603050405020304" pitchFamily="18" charset="0"/>
                          <a:cs typeface="Times New Roman" panose="02020603050405020304" pitchFamily="18" charset="0"/>
                        </a:rPr>
                        <a:t>。</a:t>
                      </a:r>
                      <a:endParaRPr lang="zh-TW" sz="22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606058601"/>
                  </a:ext>
                </a:extLst>
              </a:tr>
            </a:tbl>
          </a:graphicData>
        </a:graphic>
      </p:graphicFrame>
    </p:spTree>
    <p:extLst>
      <p:ext uri="{BB962C8B-B14F-4D97-AF65-F5344CB8AC3E}">
        <p14:creationId xmlns:p14="http://schemas.microsoft.com/office/powerpoint/2010/main" val="3359452042"/>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4719" y="2057052"/>
            <a:ext cx="11233248" cy="3118546"/>
          </a:xfrm>
          <a:prstGeom prst="rect">
            <a:avLst/>
          </a:prstGeom>
        </p:spPr>
        <p:txBody>
          <a:bodyPr wrap="square">
            <a:spAutoFit/>
          </a:bodyPr>
          <a:lstStyle/>
          <a:p>
            <a:pPr marL="571500" indent="-571500">
              <a:lnSpc>
                <a:spcPct val="150000"/>
              </a:lnSpc>
              <a:buFont typeface="Wingdings" panose="05000000000000000000" pitchFamily="2" charset="2"/>
              <a:buChar char="u"/>
            </a:pPr>
            <a:r>
              <a:rPr lang="zh-TW" altLang="en-US" sz="4800" dirty="0">
                <a:latin typeface="微軟正黑體" panose="020B0604030504040204" pitchFamily="34" charset="-120"/>
                <a:ea typeface="微軟正黑體" panose="020B0604030504040204" pitchFamily="34" charset="-120"/>
              </a:rPr>
              <a:t>雞首</a:t>
            </a:r>
            <a:r>
              <a:rPr lang="en-US" altLang="zh-TW" sz="4800" dirty="0">
                <a:latin typeface="微軟正黑體" panose="020B0604030504040204" pitchFamily="34" charset="-120"/>
                <a:ea typeface="微軟正黑體" panose="020B0604030504040204" pitchFamily="34" charset="-120"/>
              </a:rPr>
              <a:t>VS.</a:t>
            </a:r>
            <a:r>
              <a:rPr lang="zh-TW" altLang="en-US" sz="4800" dirty="0">
                <a:latin typeface="微軟正黑體" panose="020B0604030504040204" pitchFamily="34" charset="-120"/>
                <a:ea typeface="微軟正黑體" panose="020B0604030504040204" pitchFamily="34" charset="-120"/>
              </a:rPr>
              <a:t>牛後。</a:t>
            </a:r>
            <a:endParaRPr lang="en-US" altLang="zh-TW" sz="4800" dirty="0">
              <a:latin typeface="微軟正黑體" panose="020B0604030504040204" pitchFamily="34" charset="-120"/>
              <a:ea typeface="微軟正黑體" panose="020B0604030504040204" pitchFamily="34" charset="-120"/>
            </a:endParaRPr>
          </a:p>
          <a:p>
            <a:pPr marL="571500" indent="-571500">
              <a:lnSpc>
                <a:spcPct val="150000"/>
              </a:lnSpc>
              <a:buFont typeface="Wingdings" panose="05000000000000000000" pitchFamily="2" charset="2"/>
              <a:buChar char="u"/>
            </a:pPr>
            <a:r>
              <a:rPr lang="zh-TW" altLang="en-US" sz="4800" dirty="0">
                <a:latin typeface="微軟正黑體" panose="020B0604030504040204" pitchFamily="34" charset="-120"/>
                <a:ea typeface="微軟正黑體" panose="020B0604030504040204" pitchFamily="34" charset="-120"/>
              </a:rPr>
              <a:t>善用多元入學思考三年後的升大學優勢。</a:t>
            </a:r>
            <a:endParaRPr lang="en-US" altLang="zh-TW" sz="4800" dirty="0">
              <a:latin typeface="微軟正黑體" panose="020B0604030504040204" pitchFamily="34" charset="-120"/>
              <a:ea typeface="微軟正黑體" panose="020B0604030504040204" pitchFamily="34" charset="-120"/>
            </a:endParaRPr>
          </a:p>
          <a:p>
            <a:pPr>
              <a:lnSpc>
                <a:spcPct val="150000"/>
              </a:lnSpc>
            </a:pPr>
            <a:endParaRPr lang="en-US" altLang="zh-TW" sz="4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267952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矩形 331"/>
          <p:cNvSpPr/>
          <p:nvPr/>
        </p:nvSpPr>
        <p:spPr>
          <a:xfrm>
            <a:off x="0" y="0"/>
            <a:ext cx="12858750" cy="7243762"/>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latin typeface="微軟正黑體" panose="020B0604030504040204" pitchFamily="34" charset="-120"/>
              <a:ea typeface="微軟正黑體" panose="020B0604030504040204" pitchFamily="34" charset="-120"/>
            </a:endParaRPr>
          </a:p>
        </p:txBody>
      </p:sp>
      <p:sp>
        <p:nvSpPr>
          <p:cNvPr id="7" name="矩形 6"/>
          <p:cNvSpPr/>
          <p:nvPr/>
        </p:nvSpPr>
        <p:spPr>
          <a:xfrm>
            <a:off x="560723" y="5187727"/>
            <a:ext cx="4032448" cy="3627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gradFill>
                <a:gsLst>
                  <a:gs pos="0">
                    <a:srgbClr val="FD6753"/>
                  </a:gs>
                  <a:gs pos="34000">
                    <a:srgbClr val="91E3DE"/>
                  </a:gs>
                  <a:gs pos="69000">
                    <a:srgbClr val="FCCB43"/>
                  </a:gs>
                  <a:gs pos="100000">
                    <a:srgbClr val="92D050"/>
                  </a:gs>
                </a:gsLst>
                <a:lin ang="0" scaled="1"/>
              </a:gra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TextBox 6"/>
          <p:cNvSpPr txBox="1">
            <a:spLocks noChangeArrowheads="1"/>
          </p:cNvSpPr>
          <p:nvPr/>
        </p:nvSpPr>
        <p:spPr bwMode="auto">
          <a:xfrm>
            <a:off x="452711" y="4264397"/>
            <a:ext cx="4248472"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buNone/>
            </a:pPr>
            <a:r>
              <a:rPr lang="en-US" altLang="zh-CN" sz="5400" cap="all" dirty="0">
                <a:solidFill>
                  <a:schemeClr val="bg1"/>
                </a:solidFill>
                <a:latin typeface="Arial" panose="020B0604020202020204" pitchFamily="34" charset="0"/>
                <a:ea typeface="方正正黑简体" panose="02000000000000000000" pitchFamily="2" charset="-122"/>
                <a:cs typeface="Arial" panose="020B0604020202020204" pitchFamily="34" charset="0"/>
              </a:rPr>
              <a:t>thank you</a:t>
            </a:r>
            <a:endParaRPr lang="zh-CN" altLang="en-US" sz="5400" cap="all" dirty="0">
              <a:solidFill>
                <a:schemeClr val="bg1"/>
              </a:solidFill>
              <a:latin typeface="Arial" panose="020B0604020202020204" pitchFamily="34" charset="0"/>
              <a:ea typeface="方正正黑简体" panose="02000000000000000000" pitchFamily="2" charset="-122"/>
              <a:cs typeface="Arial" panose="020B0604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8815" y="1294698"/>
            <a:ext cx="2697088" cy="2697088"/>
          </a:xfrm>
          <a:prstGeom prst="rect">
            <a:avLst/>
          </a:prstGeom>
        </p:spPr>
      </p:pic>
    </p:spTree>
    <p:extLst>
      <p:ext uri="{BB962C8B-B14F-4D97-AF65-F5344CB8AC3E}">
        <p14:creationId xmlns:p14="http://schemas.microsoft.com/office/powerpoint/2010/main" val="935504510"/>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767" y="447973"/>
            <a:ext cx="11113582" cy="6225342"/>
          </a:xfrm>
          <a:prstGeom prst="rect">
            <a:avLst/>
          </a:prstGeom>
        </p:spPr>
      </p:pic>
    </p:spTree>
    <p:extLst>
      <p:ext uri="{BB962C8B-B14F-4D97-AF65-F5344CB8AC3E}">
        <p14:creationId xmlns:p14="http://schemas.microsoft.com/office/powerpoint/2010/main" val="3494814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84759" y="134370"/>
            <a:ext cx="1832553" cy="584775"/>
          </a:xfrm>
          <a:prstGeom prst="rect">
            <a:avLst/>
          </a:prstGeom>
        </p:spPr>
        <p:txBody>
          <a:bodyPr wrap="none">
            <a:spAutoFit/>
          </a:bodyPr>
          <a:lstStyle/>
          <a:p>
            <a:r>
              <a:rPr lang="zh-TW" altLang="en-US" sz="3200" b="1" dirty="0">
                <a:solidFill>
                  <a:srgbClr val="FF0000"/>
                </a:solidFill>
              </a:rPr>
              <a:t>軍警士官</a:t>
            </a:r>
            <a:endParaRPr lang="zh-TW" altLang="en-US" sz="3200" dirty="0"/>
          </a:p>
        </p:txBody>
      </p:sp>
      <p:sp>
        <p:nvSpPr>
          <p:cNvPr id="3" name="矩形 2"/>
          <p:cNvSpPr/>
          <p:nvPr/>
        </p:nvSpPr>
        <p:spPr>
          <a:xfrm>
            <a:off x="1028775" y="755748"/>
            <a:ext cx="9289032" cy="1046440"/>
          </a:xfrm>
          <a:prstGeom prst="rect">
            <a:avLst/>
          </a:prstGeom>
        </p:spPr>
        <p:txBody>
          <a:bodyPr wrap="square">
            <a:spAutoFit/>
          </a:bodyPr>
          <a:lstStyle/>
          <a:p>
            <a:pPr marL="0" indent="0" fontAlgn="auto">
              <a:spcAft>
                <a:spcPts val="0"/>
              </a:spcAft>
              <a:buFontTx/>
              <a:buNone/>
              <a:defRPr>
                <a:uFillTx/>
              </a:defRPr>
            </a:pPr>
            <a:r>
              <a:rPr lang="en-US" altLang="zh-TW" sz="2600" b="1" dirty="0" smtClean="0">
                <a:latin typeface="標楷體" panose="03000509000000000000" pitchFamily="65" charset="-120"/>
              </a:rPr>
              <a:t>1.</a:t>
            </a:r>
            <a:r>
              <a:rPr lang="zh-TW" altLang="en-US" sz="2600" b="1" dirty="0" smtClean="0">
                <a:latin typeface="標楷體" panose="03000509000000000000" pitchFamily="65" charset="-120"/>
              </a:rPr>
              <a:t>中央警察大學</a:t>
            </a:r>
            <a:endParaRPr lang="en-US" altLang="zh-TW" sz="2600" b="1" dirty="0" smtClean="0">
              <a:latin typeface="標楷體" panose="03000509000000000000" pitchFamily="65" charset="-120"/>
            </a:endParaRPr>
          </a:p>
          <a:p>
            <a:pPr marL="274320" indent="-274320" fontAlgn="auto">
              <a:spcAft>
                <a:spcPts val="0"/>
              </a:spcAft>
              <a:buFont typeface="Wingdings 2"/>
              <a:buChar char=""/>
              <a:defRPr>
                <a:uFillTx/>
              </a:defRPr>
            </a:pPr>
            <a:r>
              <a:rPr lang="zh-TW" altLang="en-US" dirty="0" smtClean="0"/>
              <a:t>報名</a:t>
            </a:r>
            <a:r>
              <a:rPr lang="zh-TW" altLang="en-US" dirty="0"/>
              <a:t>日期： 四月報名，七月舉行複試。</a:t>
            </a:r>
          </a:p>
          <a:p>
            <a:pPr marL="274320" indent="-274320" fontAlgn="auto">
              <a:spcAft>
                <a:spcPts val="0"/>
              </a:spcAft>
              <a:buFont typeface="Wingdings 2"/>
              <a:buChar char=""/>
              <a:defRPr>
                <a:uFillTx/>
              </a:defRPr>
            </a:pPr>
            <a:r>
              <a:rPr lang="zh-TW" altLang="en-US" dirty="0"/>
              <a:t>考試日期 </a:t>
            </a:r>
            <a:r>
              <a:rPr lang="en-US" altLang="zh-TW" dirty="0"/>
              <a:t>&amp; </a:t>
            </a:r>
            <a:r>
              <a:rPr lang="zh-TW" altLang="en-US" dirty="0"/>
              <a:t>科目： 每年一月底二月初辦理</a:t>
            </a:r>
            <a:r>
              <a:rPr lang="zh-TW" altLang="en-US" dirty="0">
                <a:solidFill>
                  <a:srgbClr val="FF0000"/>
                </a:solidFill>
              </a:rPr>
              <a:t>大考中心學科能力測驗</a:t>
            </a:r>
          </a:p>
        </p:txBody>
      </p:sp>
      <p:sp>
        <p:nvSpPr>
          <p:cNvPr id="4" name="矩形 3"/>
          <p:cNvSpPr/>
          <p:nvPr/>
        </p:nvSpPr>
        <p:spPr>
          <a:xfrm>
            <a:off x="1031601" y="1992795"/>
            <a:ext cx="10729192" cy="1323439"/>
          </a:xfrm>
          <a:prstGeom prst="rect">
            <a:avLst/>
          </a:prstGeom>
        </p:spPr>
        <p:txBody>
          <a:bodyPr wrap="square">
            <a:spAutoFit/>
          </a:bodyPr>
          <a:lstStyle/>
          <a:p>
            <a:pPr marL="0" indent="0" fontAlgn="auto">
              <a:spcAft>
                <a:spcPts val="0"/>
              </a:spcAft>
              <a:buFontTx/>
              <a:buNone/>
              <a:defRPr>
                <a:uFillTx/>
              </a:defRPr>
            </a:pPr>
            <a:r>
              <a:rPr lang="en-US" altLang="zh-TW" sz="2600" b="1" dirty="0">
                <a:latin typeface="標楷體" panose="03000509000000000000" pitchFamily="65" charset="-120"/>
              </a:rPr>
              <a:t>2.</a:t>
            </a:r>
            <a:r>
              <a:rPr lang="zh-TW" altLang="en-US" sz="2600" b="1" dirty="0">
                <a:latin typeface="標楷體" panose="03000509000000000000" pitchFamily="65" charset="-120"/>
              </a:rPr>
              <a:t>警察專科學校（二專）</a:t>
            </a:r>
            <a:endParaRPr lang="en-US" altLang="zh-TW" sz="2600" b="1" dirty="0">
              <a:latin typeface="標楷體" panose="03000509000000000000" pitchFamily="65" charset="-120"/>
            </a:endParaRPr>
          </a:p>
          <a:p>
            <a:pPr marL="274320" indent="-274320" fontAlgn="auto">
              <a:spcAft>
                <a:spcPts val="0"/>
              </a:spcAft>
              <a:buFont typeface="Wingdings 2"/>
              <a:buChar char=""/>
              <a:defRPr>
                <a:uFillTx/>
              </a:defRPr>
            </a:pPr>
            <a:r>
              <a:rPr lang="zh-TW" altLang="en-US" dirty="0"/>
              <a:t>報名日期：</a:t>
            </a:r>
            <a:r>
              <a:rPr lang="en-US" altLang="zh-TW" dirty="0"/>
              <a:t>4</a:t>
            </a:r>
            <a:r>
              <a:rPr lang="zh-TW" altLang="en-US" dirty="0"/>
              <a:t>月份報名                 ⊙考試日期：約每年五月</a:t>
            </a:r>
          </a:p>
          <a:p>
            <a:pPr marL="274320" indent="-274320" fontAlgn="auto">
              <a:spcAft>
                <a:spcPts val="0"/>
              </a:spcAft>
              <a:buFont typeface="Wingdings 2"/>
              <a:buChar char=""/>
              <a:defRPr>
                <a:uFillTx/>
              </a:defRPr>
            </a:pPr>
            <a:r>
              <a:rPr lang="zh-TW" altLang="en-US" dirty="0"/>
              <a:t>考試科別</a:t>
            </a:r>
            <a:r>
              <a:rPr lang="zh-TW" altLang="en-US" dirty="0" smtClean="0"/>
              <a:t>：</a:t>
            </a:r>
            <a:r>
              <a:rPr lang="zh-TW" altLang="en-US" dirty="0"/>
              <a:t>甲組（消防安全科、海洋巡防科）：</a:t>
            </a:r>
            <a:r>
              <a:rPr lang="zh-TW" altLang="en-US" u="sng" dirty="0"/>
              <a:t>國文（含作文佔</a:t>
            </a:r>
            <a:r>
              <a:rPr lang="en-US" altLang="zh-TW" u="sng" dirty="0"/>
              <a:t>40</a:t>
            </a:r>
            <a:r>
              <a:rPr lang="zh-TW" altLang="en-US" u="sng" dirty="0"/>
              <a:t>％）、英文、數學、物理、化學。</a:t>
            </a:r>
          </a:p>
          <a:p>
            <a:pPr fontAlgn="auto">
              <a:spcAft>
                <a:spcPts val="0"/>
              </a:spcAft>
              <a:defRPr>
                <a:uFillTx/>
              </a:defRPr>
            </a:pPr>
            <a:r>
              <a:rPr lang="zh-TW" altLang="en-US" dirty="0" smtClean="0"/>
              <a:t>                           乙</a:t>
            </a:r>
            <a:r>
              <a:rPr lang="zh-TW" altLang="en-US" dirty="0"/>
              <a:t>組（行政警察科）：</a:t>
            </a:r>
            <a:r>
              <a:rPr lang="zh-TW" altLang="en-US" u="sng" dirty="0"/>
              <a:t>國文（含作文佔</a:t>
            </a:r>
            <a:r>
              <a:rPr lang="en-US" altLang="zh-TW" u="sng" dirty="0"/>
              <a:t>40</a:t>
            </a:r>
            <a:r>
              <a:rPr lang="zh-TW" altLang="en-US" u="sng" dirty="0"/>
              <a:t>％）、英文、數學、中外歷史、中外地理。  </a:t>
            </a:r>
          </a:p>
        </p:txBody>
      </p:sp>
      <p:sp>
        <p:nvSpPr>
          <p:cNvPr id="5" name="矩形 4"/>
          <p:cNvSpPr/>
          <p:nvPr/>
        </p:nvSpPr>
        <p:spPr>
          <a:xfrm>
            <a:off x="1035367" y="3506841"/>
            <a:ext cx="10578584" cy="1292662"/>
          </a:xfrm>
          <a:prstGeom prst="rect">
            <a:avLst/>
          </a:prstGeom>
        </p:spPr>
        <p:txBody>
          <a:bodyPr wrap="square">
            <a:spAutoFit/>
          </a:bodyPr>
          <a:lstStyle/>
          <a:p>
            <a:pPr marL="0" indent="0" fontAlgn="auto">
              <a:spcAft>
                <a:spcPts val="0"/>
              </a:spcAft>
              <a:buFontTx/>
              <a:buNone/>
              <a:defRPr>
                <a:uFillTx/>
              </a:defRPr>
            </a:pPr>
            <a:r>
              <a:rPr lang="en-US" altLang="zh-TW" sz="2400" dirty="0">
                <a:solidFill>
                  <a:srgbClr val="FF0000"/>
                </a:solidFill>
                <a:latin typeface="標楷體" panose="03000509000000000000" pitchFamily="65" charset="-120"/>
              </a:rPr>
              <a:t>3.</a:t>
            </a:r>
            <a:r>
              <a:rPr lang="zh-TW" altLang="zh-TW" sz="2400" dirty="0">
                <a:solidFill>
                  <a:srgbClr val="FF0000"/>
                </a:solidFill>
                <a:latin typeface="標楷體" panose="03000509000000000000" pitchFamily="65" charset="-120"/>
              </a:rPr>
              <a:t>軍事校院正期班甄選入學</a:t>
            </a:r>
            <a:endParaRPr lang="en-US" altLang="zh-TW" sz="2400" dirty="0">
              <a:solidFill>
                <a:srgbClr val="FF0000"/>
              </a:solidFill>
              <a:latin typeface="標楷體" panose="03000509000000000000" pitchFamily="65" charset="-120"/>
            </a:endParaRPr>
          </a:p>
          <a:p>
            <a:pPr marL="274320" indent="-274320" fontAlgn="auto">
              <a:spcAft>
                <a:spcPts val="0"/>
              </a:spcAft>
              <a:buFont typeface="Wingdings 2"/>
              <a:buChar char=""/>
              <a:defRPr>
                <a:uFillTx/>
              </a:defRPr>
            </a:pPr>
            <a:r>
              <a:rPr lang="zh-TW" altLang="en-US" dirty="0"/>
              <a:t>種類：</a:t>
            </a:r>
            <a:r>
              <a:rPr lang="zh-TW" altLang="zh-TW" dirty="0"/>
              <a:t>陸軍軍官學校、海軍軍官學校、空軍軍官學校、國防</a:t>
            </a:r>
            <a:r>
              <a:rPr lang="zh-TW" altLang="zh-TW" dirty="0" smtClean="0"/>
              <a:t>醫學院、</a:t>
            </a:r>
            <a:r>
              <a:rPr lang="en-US" altLang="zh-TW" dirty="0" smtClean="0"/>
              <a:t> </a:t>
            </a:r>
            <a:r>
              <a:rPr lang="zh-TW" altLang="zh-TW" dirty="0" smtClean="0"/>
              <a:t>國防</a:t>
            </a:r>
            <a:r>
              <a:rPr lang="zh-TW" altLang="zh-TW" dirty="0"/>
              <a:t>大學（管理學院、理工學院、政治作戰學院）</a:t>
            </a:r>
            <a:endParaRPr lang="en-US" altLang="zh-TW" dirty="0"/>
          </a:p>
          <a:p>
            <a:pPr marL="274320" indent="-274320" fontAlgn="auto">
              <a:spcAft>
                <a:spcPts val="0"/>
              </a:spcAft>
              <a:buFont typeface="Wingdings 2"/>
              <a:buChar char=""/>
              <a:defRPr>
                <a:uFillTx/>
              </a:defRPr>
            </a:pPr>
            <a:r>
              <a:rPr lang="zh-TW" altLang="zh-TW" dirty="0" smtClean="0"/>
              <a:t>第一</a:t>
            </a:r>
            <a:r>
              <a:rPr lang="zh-TW" altLang="zh-TW" dirty="0"/>
              <a:t>階段：</a:t>
            </a:r>
            <a:r>
              <a:rPr lang="zh-TW" altLang="zh-TW" u="sng" dirty="0"/>
              <a:t>學</a:t>
            </a:r>
            <a:r>
              <a:rPr lang="zh-TW" altLang="zh-TW" u="sng" dirty="0" smtClean="0"/>
              <a:t>測</a:t>
            </a:r>
            <a:r>
              <a:rPr lang="zh-TW" altLang="en-US" u="sng" dirty="0" smtClean="0"/>
              <a:t>、少數統測名額</a:t>
            </a:r>
            <a:r>
              <a:rPr lang="zh-TW" altLang="zh-TW" u="sng" dirty="0" smtClean="0"/>
              <a:t>。</a:t>
            </a:r>
            <a:endParaRPr lang="zh-TW" altLang="zh-TW" u="sng" dirty="0">
              <a:solidFill>
                <a:srgbClr val="FF0000"/>
              </a:solidFill>
            </a:endParaRPr>
          </a:p>
        </p:txBody>
      </p:sp>
      <p:sp>
        <p:nvSpPr>
          <p:cNvPr id="6" name="矩形 5"/>
          <p:cNvSpPr/>
          <p:nvPr/>
        </p:nvSpPr>
        <p:spPr>
          <a:xfrm>
            <a:off x="1028775" y="5128493"/>
            <a:ext cx="9611896" cy="1015663"/>
          </a:xfrm>
          <a:prstGeom prst="rect">
            <a:avLst/>
          </a:prstGeom>
        </p:spPr>
        <p:txBody>
          <a:bodyPr wrap="square">
            <a:spAutoFit/>
          </a:bodyPr>
          <a:lstStyle/>
          <a:p>
            <a:pPr marL="0" indent="0" fontAlgn="auto">
              <a:spcAft>
                <a:spcPts val="0"/>
              </a:spcAft>
              <a:buFontTx/>
              <a:buNone/>
              <a:defRPr>
                <a:uFillTx/>
              </a:defRPr>
            </a:pPr>
            <a:r>
              <a:rPr lang="en-US" altLang="zh-TW" sz="2400" dirty="0">
                <a:solidFill>
                  <a:srgbClr val="FF0000"/>
                </a:solidFill>
                <a:latin typeface="標楷體" panose="03000509000000000000" pitchFamily="65" charset="-120"/>
              </a:rPr>
              <a:t>4.</a:t>
            </a:r>
            <a:r>
              <a:rPr lang="zh-TW" altLang="zh-TW" sz="2400" dirty="0">
                <a:solidFill>
                  <a:srgbClr val="FF0000"/>
                </a:solidFill>
                <a:latin typeface="標楷體" panose="03000509000000000000" pitchFamily="65" charset="-120"/>
              </a:rPr>
              <a:t>海、陸專科學校士官二專班</a:t>
            </a:r>
          </a:p>
          <a:p>
            <a:pPr marL="274320" indent="-274320" fontAlgn="auto">
              <a:spcAft>
                <a:spcPts val="0"/>
              </a:spcAft>
              <a:buFont typeface="Wingdings 2"/>
              <a:buChar char=""/>
              <a:defRPr>
                <a:uFillTx/>
              </a:defRPr>
            </a:pPr>
            <a:r>
              <a:rPr lang="zh-TW" altLang="en-US" dirty="0"/>
              <a:t>學校</a:t>
            </a:r>
            <a:r>
              <a:rPr lang="en-US" altLang="zh-TW" dirty="0"/>
              <a:t>:</a:t>
            </a:r>
            <a:r>
              <a:rPr lang="zh-TW" altLang="en-US" dirty="0"/>
              <a:t>陸軍專科學校士官二專班、海軍軍官學校士官二專班、 空軍航空技術學院士官</a:t>
            </a:r>
            <a:r>
              <a:rPr lang="zh-TW" altLang="en-US" dirty="0" smtClean="0"/>
              <a:t>二專班</a:t>
            </a:r>
            <a:endParaRPr lang="en-US" altLang="zh-TW" dirty="0" smtClean="0"/>
          </a:p>
          <a:p>
            <a:pPr marL="274320" indent="-274320" fontAlgn="auto">
              <a:spcAft>
                <a:spcPts val="0"/>
              </a:spcAft>
              <a:buFont typeface="Wingdings 2"/>
              <a:buChar char=""/>
              <a:defRPr>
                <a:uFillTx/>
              </a:defRPr>
            </a:pPr>
            <a:r>
              <a:rPr lang="zh-TW" altLang="en-US" dirty="0" smtClean="0"/>
              <a:t>入學</a:t>
            </a:r>
            <a:r>
              <a:rPr lang="zh-TW" altLang="en-US" dirty="0"/>
              <a:t>方式：</a:t>
            </a:r>
            <a:r>
              <a:rPr lang="zh-TW" altLang="en-US" u="sng" dirty="0"/>
              <a:t>採計</a:t>
            </a:r>
            <a:r>
              <a:rPr lang="zh-TW" altLang="en-US" u="sng" dirty="0">
                <a:solidFill>
                  <a:srgbClr val="C00000"/>
                </a:solidFill>
              </a:rPr>
              <a:t>學測或統測</a:t>
            </a:r>
            <a:r>
              <a:rPr lang="zh-TW" altLang="en-US" dirty="0"/>
              <a:t>，智力測驗、面試。</a:t>
            </a:r>
          </a:p>
        </p:txBody>
      </p:sp>
    </p:spTree>
    <p:extLst>
      <p:ext uri="{BB962C8B-B14F-4D97-AF65-F5344CB8AC3E}">
        <p14:creationId xmlns:p14="http://schemas.microsoft.com/office/powerpoint/2010/main" val="752304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264189" y="3501544"/>
            <a:ext cx="1423296" cy="1163251"/>
          </a:xfrm>
          <a:prstGeom prst="rect">
            <a:avLst/>
          </a:prstGeom>
          <a:noFill/>
        </p:spPr>
        <p:txBody>
          <a:bodyPr wrap="square" rtlCol="0">
            <a:spAutoFit/>
          </a:bodyPr>
          <a:lstStyle/>
          <a:p>
            <a:pPr algn="ctr"/>
            <a:r>
              <a:rPr lang="en-US" altLang="zh-CN" sz="6959"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01</a:t>
            </a:r>
            <a:endParaRPr lang="zh-CN" altLang="en-US" sz="6959"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文本框 16"/>
          <p:cNvSpPr txBox="1"/>
          <p:nvPr/>
        </p:nvSpPr>
        <p:spPr>
          <a:xfrm>
            <a:off x="4072521" y="3501544"/>
            <a:ext cx="1423296" cy="1163251"/>
          </a:xfrm>
          <a:prstGeom prst="rect">
            <a:avLst/>
          </a:prstGeom>
          <a:noFill/>
        </p:spPr>
        <p:txBody>
          <a:bodyPr wrap="square" rtlCol="0">
            <a:spAutoFit/>
          </a:bodyPr>
          <a:lstStyle/>
          <a:p>
            <a:pPr algn="ctr"/>
            <a:r>
              <a:rPr lang="en-US" altLang="zh-CN" sz="6959"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02</a:t>
            </a:r>
            <a:endParaRPr lang="zh-CN" altLang="en-US" sz="6959"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文本框 17"/>
          <p:cNvSpPr txBox="1"/>
          <p:nvPr/>
        </p:nvSpPr>
        <p:spPr>
          <a:xfrm>
            <a:off x="6880854" y="3501544"/>
            <a:ext cx="1423296" cy="1163251"/>
          </a:xfrm>
          <a:prstGeom prst="rect">
            <a:avLst/>
          </a:prstGeom>
          <a:noFill/>
        </p:spPr>
        <p:txBody>
          <a:bodyPr wrap="square" rtlCol="0">
            <a:spAutoFit/>
          </a:bodyPr>
          <a:lstStyle/>
          <a:p>
            <a:pPr algn="ctr"/>
            <a:r>
              <a:rPr lang="en-US" altLang="zh-CN" sz="6959"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03</a:t>
            </a:r>
            <a:endParaRPr lang="zh-CN" altLang="en-US" sz="6959"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文本框 18"/>
          <p:cNvSpPr txBox="1"/>
          <p:nvPr/>
        </p:nvSpPr>
        <p:spPr>
          <a:xfrm>
            <a:off x="9689186" y="3501544"/>
            <a:ext cx="1423296" cy="1163251"/>
          </a:xfrm>
          <a:prstGeom prst="rect">
            <a:avLst/>
          </a:prstGeom>
          <a:noFill/>
        </p:spPr>
        <p:txBody>
          <a:bodyPr wrap="square" rtlCol="0">
            <a:spAutoFit/>
          </a:bodyPr>
          <a:lstStyle/>
          <a:p>
            <a:pPr algn="ctr"/>
            <a:r>
              <a:rPr lang="en-US" altLang="zh-CN" sz="6959"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04</a:t>
            </a:r>
            <a:endParaRPr lang="zh-CN" altLang="en-US" sz="6959"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21" name="直接连接符 20"/>
          <p:cNvCxnSpPr/>
          <p:nvPr/>
        </p:nvCxnSpPr>
        <p:spPr>
          <a:xfrm flipH="1">
            <a:off x="3214538" y="3593370"/>
            <a:ext cx="12422" cy="906779"/>
          </a:xfrm>
          <a:prstGeom prst="line">
            <a:avLst/>
          </a:prstGeom>
          <a:ln w="9525">
            <a:solidFill>
              <a:srgbClr val="6E6E6E"/>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724713" y="3593370"/>
            <a:ext cx="12422" cy="906779"/>
          </a:xfrm>
          <a:prstGeom prst="line">
            <a:avLst/>
          </a:prstGeom>
          <a:ln w="9525">
            <a:solidFill>
              <a:srgbClr val="6E6E6E"/>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6182124" y="3593370"/>
            <a:ext cx="12422" cy="906779"/>
          </a:xfrm>
          <a:prstGeom prst="line">
            <a:avLst/>
          </a:prstGeom>
          <a:ln w="9525">
            <a:solidFill>
              <a:srgbClr val="6E6E6E"/>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9150437" y="3593370"/>
            <a:ext cx="12422" cy="906779"/>
          </a:xfrm>
          <a:prstGeom prst="line">
            <a:avLst/>
          </a:prstGeom>
          <a:ln w="9525">
            <a:solidFill>
              <a:srgbClr val="6E6E6E"/>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11767465" y="3593370"/>
            <a:ext cx="12422" cy="90677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794" y="447"/>
            <a:ext cx="12857163" cy="3400136"/>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矩形 21"/>
          <p:cNvSpPr/>
          <p:nvPr/>
        </p:nvSpPr>
        <p:spPr>
          <a:xfrm>
            <a:off x="724713" y="4845808"/>
            <a:ext cx="2435653" cy="369332"/>
          </a:xfrm>
          <a:prstGeom prst="rect">
            <a:avLst/>
          </a:prstGeom>
        </p:spPr>
        <p:txBody>
          <a:bodyPr wrap="square">
            <a:spAutoFit/>
          </a:bodyPr>
          <a:lstStyle/>
          <a:p>
            <a:pPr algn="ctr"/>
            <a:r>
              <a:rPr lang="zh-TW" altLang="en-US"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學習歷程檔案</a:t>
            </a:r>
          </a:p>
        </p:txBody>
      </p:sp>
      <p:sp>
        <p:nvSpPr>
          <p:cNvPr id="36" name="矩形 35"/>
          <p:cNvSpPr/>
          <p:nvPr/>
        </p:nvSpPr>
        <p:spPr>
          <a:xfrm>
            <a:off x="3830438" y="4877883"/>
            <a:ext cx="1907462" cy="369332"/>
          </a:xfrm>
          <a:prstGeom prst="rect">
            <a:avLst/>
          </a:prstGeom>
        </p:spPr>
        <p:txBody>
          <a:bodyPr wrap="square">
            <a:spAutoFit/>
          </a:bodyPr>
          <a:lstStyle/>
          <a:p>
            <a:pPr algn="ctr"/>
            <a:r>
              <a:rPr lang="zh-TW" altLang="en-US"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升大學測驗</a:t>
            </a:r>
            <a:endParaRPr lang="zh-CN" altLang="en-US"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矩形 37"/>
          <p:cNvSpPr/>
          <p:nvPr/>
        </p:nvSpPr>
        <p:spPr>
          <a:xfrm>
            <a:off x="6717407" y="4872400"/>
            <a:ext cx="1852777" cy="646331"/>
          </a:xfrm>
          <a:prstGeom prst="rect">
            <a:avLst/>
          </a:prstGeom>
        </p:spPr>
        <p:txBody>
          <a:bodyPr wrap="square">
            <a:spAutoFit/>
          </a:bodyPr>
          <a:lstStyle/>
          <a:p>
            <a:pPr algn="ctr"/>
            <a:r>
              <a:rPr lang="zh-TW" altLang="en-US"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升大學多元</a:t>
            </a:r>
            <a:endParaRPr lang="en-US" altLang="zh-TW"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lang="zh-TW" altLang="en-US"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入學管道</a:t>
            </a:r>
            <a:endParaRPr lang="zh-CN" altLang="en-US"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矩形 39"/>
          <p:cNvSpPr/>
          <p:nvPr/>
        </p:nvSpPr>
        <p:spPr>
          <a:xfrm>
            <a:off x="9689186" y="4872400"/>
            <a:ext cx="1852757" cy="369332"/>
          </a:xfrm>
          <a:prstGeom prst="rect">
            <a:avLst/>
          </a:prstGeom>
        </p:spPr>
        <p:txBody>
          <a:bodyPr wrap="square">
            <a:spAutoFit/>
          </a:bodyPr>
          <a:lstStyle/>
          <a:p>
            <a:pPr algn="ctr"/>
            <a:r>
              <a:rPr lang="zh-TW" altLang="en-US"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學校優勢</a:t>
            </a:r>
            <a:endParaRPr lang="zh-CN" altLang="en-US"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文本框 42"/>
          <p:cNvSpPr txBox="1"/>
          <p:nvPr/>
        </p:nvSpPr>
        <p:spPr>
          <a:xfrm>
            <a:off x="366672" y="955942"/>
            <a:ext cx="2519419" cy="584703"/>
          </a:xfrm>
          <a:prstGeom prst="rect">
            <a:avLst/>
          </a:prstGeom>
          <a:noFill/>
        </p:spPr>
        <p:txBody>
          <a:bodyPr wrap="square" rtlCol="0">
            <a:spAutoFit/>
          </a:bodyPr>
          <a:lstStyle/>
          <a:p>
            <a:r>
              <a:rPr lang="en-US" altLang="zh-CN" sz="3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CONTENTS</a:t>
            </a:r>
          </a:p>
        </p:txBody>
      </p:sp>
      <p:pic>
        <p:nvPicPr>
          <p:cNvPr id="28" name="圖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6015" y="6171114"/>
            <a:ext cx="3924640" cy="541067"/>
          </a:xfrm>
          <a:prstGeom prst="rect">
            <a:avLst/>
          </a:prstGeom>
        </p:spPr>
      </p:pic>
    </p:spTree>
    <p:extLst>
      <p:ext uri="{BB962C8B-B14F-4D97-AF65-F5344CB8AC3E}">
        <p14:creationId xmlns:p14="http://schemas.microsoft.com/office/powerpoint/2010/main" val="4065845427"/>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H_Entry_1"/>
          <p:cNvSpPr>
            <a:spLocks noChangeArrowheads="1"/>
          </p:cNvSpPr>
          <p:nvPr>
            <p:custDataLst>
              <p:tags r:id="rId2"/>
            </p:custDataLst>
          </p:nvPr>
        </p:nvSpPr>
        <p:spPr bwMode="auto">
          <a:xfrm flipH="1">
            <a:off x="6530715" y="-196171"/>
            <a:ext cx="5975926" cy="7624993"/>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en-US" altLang="zh-CN" sz="41296"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01</a:t>
            </a:r>
            <a:endParaRPr lang="zh-CN" altLang="en-US" sz="41296"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14"/>
          <p:cNvSpPr/>
          <p:nvPr/>
        </p:nvSpPr>
        <p:spPr>
          <a:xfrm>
            <a:off x="794" y="1"/>
            <a:ext cx="5060429" cy="7243772"/>
          </a:xfrm>
          <a:custGeom>
            <a:avLst/>
            <a:gdLst>
              <a:gd name="connsiteX0" fmla="*/ 2968768 w 5921064"/>
              <a:gd name="connsiteY0" fmla="*/ 1839123 h 6208613"/>
              <a:gd name="connsiteX1" fmla="*/ 3541590 w 5921064"/>
              <a:gd name="connsiteY1" fmla="*/ 1839123 h 6208613"/>
              <a:gd name="connsiteX2" fmla="*/ 2137119 w 5921064"/>
              <a:gd name="connsiteY2" fmla="*/ 5463430 h 6208613"/>
              <a:gd name="connsiteX3" fmla="*/ 1564297 w 5921064"/>
              <a:gd name="connsiteY3" fmla="*/ 5463430 h 6208613"/>
              <a:gd name="connsiteX4" fmla="*/ 1816558 w 5921064"/>
              <a:gd name="connsiteY4" fmla="*/ 1312746 h 6208613"/>
              <a:gd name="connsiteX5" fmla="*/ 3081210 w 5921064"/>
              <a:gd name="connsiteY5" fmla="*/ 1312746 h 6208613"/>
              <a:gd name="connsiteX6" fmla="*/ 1264652 w 5921064"/>
              <a:gd name="connsiteY6" fmla="*/ 5989805 h 6208613"/>
              <a:gd name="connsiteX7" fmla="*/ 0 w 5921064"/>
              <a:gd name="connsiteY7" fmla="*/ 5989805 h 6208613"/>
              <a:gd name="connsiteX8" fmla="*/ 4538652 w 5921064"/>
              <a:gd name="connsiteY8" fmla="*/ 0 h 6208613"/>
              <a:gd name="connsiteX9" fmla="*/ 5921064 w 5921064"/>
              <a:gd name="connsiteY9" fmla="*/ 0 h 6208613"/>
              <a:gd name="connsiteX10" fmla="*/ 4917326 w 5921064"/>
              <a:gd name="connsiteY10" fmla="*/ 2584306 h 6208613"/>
              <a:gd name="connsiteX11" fmla="*/ 5433340 w 5921064"/>
              <a:gd name="connsiteY11" fmla="*/ 2584306 h 6208613"/>
              <a:gd name="connsiteX12" fmla="*/ 4028869 w 5921064"/>
              <a:gd name="connsiteY12" fmla="*/ 6208613 h 6208613"/>
              <a:gd name="connsiteX13" fmla="*/ 3456047 w 5921064"/>
              <a:gd name="connsiteY13" fmla="*/ 6208613 h 6208613"/>
              <a:gd name="connsiteX14" fmla="*/ 3880780 w 5921064"/>
              <a:gd name="connsiteY14" fmla="*/ 5112569 h 6208613"/>
              <a:gd name="connsiteX15" fmla="*/ 2552943 w 5921064"/>
              <a:gd name="connsiteY15" fmla="*/ 5112569 h 6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21064" h="6208613">
                <a:moveTo>
                  <a:pt x="2968768" y="1839123"/>
                </a:moveTo>
                <a:lnTo>
                  <a:pt x="3541590" y="1839123"/>
                </a:lnTo>
                <a:lnTo>
                  <a:pt x="2137119" y="5463430"/>
                </a:lnTo>
                <a:lnTo>
                  <a:pt x="1564297" y="5463430"/>
                </a:lnTo>
                <a:close/>
                <a:moveTo>
                  <a:pt x="1816558" y="1312746"/>
                </a:moveTo>
                <a:lnTo>
                  <a:pt x="3081210" y="1312746"/>
                </a:lnTo>
                <a:lnTo>
                  <a:pt x="1264652" y="5989805"/>
                </a:lnTo>
                <a:lnTo>
                  <a:pt x="0" y="5989805"/>
                </a:lnTo>
                <a:close/>
                <a:moveTo>
                  <a:pt x="4538652" y="0"/>
                </a:moveTo>
                <a:lnTo>
                  <a:pt x="5921064" y="0"/>
                </a:lnTo>
                <a:lnTo>
                  <a:pt x="4917326" y="2584306"/>
                </a:lnTo>
                <a:lnTo>
                  <a:pt x="5433340" y="2584306"/>
                </a:lnTo>
                <a:lnTo>
                  <a:pt x="4028869" y="6208613"/>
                </a:lnTo>
                <a:lnTo>
                  <a:pt x="3456047" y="6208613"/>
                </a:lnTo>
                <a:lnTo>
                  <a:pt x="3880780" y="5112569"/>
                </a:lnTo>
                <a:lnTo>
                  <a:pt x="2552943" y="5112569"/>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MH_Entry_1"/>
          <p:cNvSpPr>
            <a:spLocks noChangeArrowheads="1"/>
          </p:cNvSpPr>
          <p:nvPr>
            <p:custDataLst>
              <p:tags r:id="rId3"/>
            </p:custDataLst>
          </p:nvPr>
        </p:nvSpPr>
        <p:spPr bwMode="auto">
          <a:xfrm flipH="1">
            <a:off x="6817974" y="5011281"/>
            <a:ext cx="5688667" cy="607474"/>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dist">
              <a:lnSpc>
                <a:spcPct val="120000"/>
              </a:lnSpc>
              <a:spcBef>
                <a:spcPct val="0"/>
              </a:spcBef>
              <a:buNone/>
            </a:pPr>
            <a:r>
              <a:rPr lang="zh-TW" altLang="en-US" sz="3600" dirty="0">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rPr>
              <a:t>高中學習歷程檔案</a:t>
            </a:r>
          </a:p>
        </p:txBody>
      </p:sp>
    </p:spTree>
    <p:custDataLst>
      <p:tags r:id="rId1"/>
    </p:custDataLst>
    <p:extLst>
      <p:ext uri="{BB962C8B-B14F-4D97-AF65-F5344CB8AC3E}">
        <p14:creationId xmlns:p14="http://schemas.microsoft.com/office/powerpoint/2010/main" val="979108529"/>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9543.pptx"/>
</p:tagLst>
</file>

<file path=ppt/tags/tag10.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3111"/>
  <p:tag name="MH_LIBRARY" val="CONTENTS"/>
  <p:tag name="MH_AUTOCOLOR" val="TRUE"/>
  <p:tag name="MH_TYPE" val="SECTION"/>
  <p:tag name="ID" val="547126"/>
</p:tagLst>
</file>

<file path=ppt/tags/tag12.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3111"/>
  <p:tag name="MH_LIBRARY" val="CONTENTS"/>
  <p:tag name="MH_AUTOCOLOR" val="TRUE"/>
  <p:tag name="MH_TYPE" val="SECTION"/>
  <p:tag name="ID" val="547126"/>
</p:tagLst>
</file>

<file path=ppt/tags/tag3.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3111"/>
  <p:tag name="MH_LIBRARY" val="CONTENTS"/>
  <p:tag name="MH_AUTOCOLOR" val="TRUE"/>
  <p:tag name="MH_TYPE" val="SECTION"/>
  <p:tag name="ID" val="547126"/>
</p:tagLst>
</file>

<file path=ppt/tags/tag6.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830113111"/>
  <p:tag name="MH_LIBRARY" val="CONTENTS"/>
  <p:tag name="MH_AUTOCOLOR" val="TRUE"/>
  <p:tag name="MH_TYPE" val="SECTION"/>
  <p:tag name="ID" val="547126"/>
</p:tagLst>
</file>

<file path=ppt/tags/tag9.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heme/theme1.xml><?xml version="1.0" encoding="utf-8"?>
<a:theme xmlns:a="http://schemas.openxmlformats.org/drawingml/2006/main" name="1_自定义设计方案">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文件" ma:contentTypeID="0x010100E7E6A07DC943C8468FD88B73B25AD8DC" ma:contentTypeVersion="13" ma:contentTypeDescription="建立新的文件。" ma:contentTypeScope="" ma:versionID="ae2266b17649138e731669a96a43855d">
  <xsd:schema xmlns:xsd="http://www.w3.org/2001/XMLSchema" xmlns:xs="http://www.w3.org/2001/XMLSchema" xmlns:p="http://schemas.microsoft.com/office/2006/metadata/properties" xmlns:ns3="4e778564-7cd4-4780-9320-5777b8105093" xmlns:ns4="eff1e67a-a087-4ccb-8097-2cd2b85408eb" targetNamespace="http://schemas.microsoft.com/office/2006/metadata/properties" ma:root="true" ma:fieldsID="0b66dd83abcaa2fdbb429a167a74f770" ns3:_="" ns4:_="">
    <xsd:import namespace="4e778564-7cd4-4780-9320-5777b8105093"/>
    <xsd:import namespace="eff1e67a-a087-4ccb-8097-2cd2b85408e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4:SharedWithUsers" minOccurs="0"/>
                <xsd:element ref="ns4:SharedWithDetails" minOccurs="0"/>
                <xsd:element ref="ns4:SharingHintHash"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778564-7cd4-4780-9320-5777b810509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f1e67a-a087-4ccb-8097-2cd2b85408eb" elementFormDefault="qualified">
    <xsd:import namespace="http://schemas.microsoft.com/office/2006/documentManagement/types"/>
    <xsd:import namespace="http://schemas.microsoft.com/office/infopath/2007/PartnerControls"/>
    <xsd:element name="SharedWithUsers" ma:index="12" nillable="true" ma:displayName="共用對象:"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共用詳細資料" ma:description="" ma:internalName="SharedWithDetails" ma:readOnly="true">
      <xsd:simpleType>
        <xsd:restriction base="dms:Note">
          <xsd:maxLength value="255"/>
        </xsd:restriction>
      </xsd:simpleType>
    </xsd:element>
    <xsd:element name="SharingHintHash" ma:index="14" nillable="true" ma:displayName="共用提示雜湊"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D86090-E795-44D3-991E-FA8B6903E36E}">
  <ds:schemaRefs>
    <ds:schemaRef ds:uri="http://www.w3.org/XML/1998/namespace"/>
    <ds:schemaRef ds:uri="http://purl.org/dc/dcmitype/"/>
    <ds:schemaRef ds:uri="http://schemas.microsoft.com/office/2006/metadata/properties"/>
    <ds:schemaRef ds:uri="4e778564-7cd4-4780-9320-5777b8105093"/>
    <ds:schemaRef ds:uri="http://schemas.microsoft.com/office/2006/documentManagement/types"/>
    <ds:schemaRef ds:uri="eff1e67a-a087-4ccb-8097-2cd2b85408eb"/>
    <ds:schemaRef ds:uri="http://schemas.openxmlformats.org/package/2006/metadata/core-properties"/>
    <ds:schemaRef ds:uri="http://schemas.microsoft.com/office/infopath/2007/PartnerControls"/>
    <ds:schemaRef ds:uri="http://purl.org/dc/terms/"/>
    <ds:schemaRef ds:uri="http://purl.org/dc/elements/1.1/"/>
  </ds:schemaRefs>
</ds:datastoreItem>
</file>

<file path=customXml/itemProps2.xml><?xml version="1.0" encoding="utf-8"?>
<ds:datastoreItem xmlns:ds="http://schemas.openxmlformats.org/officeDocument/2006/customXml" ds:itemID="{04F14AFF-F1B0-4AB6-85F0-87C8AE5616CD}">
  <ds:schemaRefs>
    <ds:schemaRef ds:uri="http://schemas.microsoft.com/sharepoint/v3/contenttype/forms"/>
  </ds:schemaRefs>
</ds:datastoreItem>
</file>

<file path=customXml/itemProps3.xml><?xml version="1.0" encoding="utf-8"?>
<ds:datastoreItem xmlns:ds="http://schemas.openxmlformats.org/officeDocument/2006/customXml" ds:itemID="{C4EC4111-8468-4BAD-AC03-9387FADC8A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778564-7cd4-4780-9320-5777b8105093"/>
    <ds:schemaRef ds:uri="eff1e67a-a087-4ccb-8097-2cd2b85408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2659</Words>
  <Application>Microsoft Office PowerPoint</Application>
  <PresentationFormat>自訂</PresentationFormat>
  <Paragraphs>406</Paragraphs>
  <Slides>59</Slides>
  <Notes>7</Notes>
  <HiddenSlides>0</HiddenSlides>
  <MMClips>0</MMClips>
  <ScaleCrop>false</ScaleCrop>
  <HeadingPairs>
    <vt:vector size="6" baseType="variant">
      <vt:variant>
        <vt:lpstr>使用字型</vt:lpstr>
      </vt:variant>
      <vt:variant>
        <vt:i4>13</vt:i4>
      </vt:variant>
      <vt:variant>
        <vt:lpstr>佈景主題</vt:lpstr>
      </vt:variant>
      <vt:variant>
        <vt:i4>2</vt:i4>
      </vt:variant>
      <vt:variant>
        <vt:lpstr>投影片標題</vt:lpstr>
      </vt:variant>
      <vt:variant>
        <vt:i4>59</vt:i4>
      </vt:variant>
    </vt:vector>
  </HeadingPairs>
  <TitlesOfParts>
    <vt:vector size="74" baseType="lpstr">
      <vt:lpstr>等线</vt:lpstr>
      <vt:lpstr>微软雅黑</vt:lpstr>
      <vt:lpstr>宋体</vt:lpstr>
      <vt:lpstr>方正正黑简体</vt:lpstr>
      <vt:lpstr>微軟正黑體</vt:lpstr>
      <vt:lpstr>新細明體</vt:lpstr>
      <vt:lpstr>源泉圓體 L</vt:lpstr>
      <vt:lpstr>標楷體</vt:lpstr>
      <vt:lpstr>Arial</vt:lpstr>
      <vt:lpstr>Calibri</vt:lpstr>
      <vt:lpstr>Times New Roman</vt:lpstr>
      <vt:lpstr>Wingdings</vt:lpstr>
      <vt:lpstr>Wingdings 2</vt:lpstr>
      <vt:lpstr>1_自定义设计方案</vt:lpstr>
      <vt:lpstr>自訂設計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110實驗專班申請計畫說明_1100316_V3</dc:title>
  <dc:creator/>
  <cp:lastModifiedBy/>
  <cp:revision>1</cp:revision>
  <dcterms:created xsi:type="dcterms:W3CDTF">2016-10-17T14:00:15Z</dcterms:created>
  <dcterms:modified xsi:type="dcterms:W3CDTF">2022-11-21T14:34:31Z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0x010100E7E6A07DC943C8468FD88B73B25AD8DC</vt:lpwstr>
  </property>
</Properties>
</file>